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51" r:id="rId1"/>
  </p:sldMasterIdLst>
  <p:notesMasterIdLst>
    <p:notesMasterId r:id="rId31"/>
  </p:notesMasterIdLst>
  <p:sldIdLst>
    <p:sldId id="256" r:id="rId2"/>
    <p:sldId id="257" r:id="rId3"/>
    <p:sldId id="259" r:id="rId4"/>
    <p:sldId id="262" r:id="rId5"/>
    <p:sldId id="264" r:id="rId6"/>
    <p:sldId id="278" r:id="rId7"/>
    <p:sldId id="265" r:id="rId8"/>
    <p:sldId id="277" r:id="rId9"/>
    <p:sldId id="310" r:id="rId10"/>
    <p:sldId id="308" r:id="rId11"/>
    <p:sldId id="267" r:id="rId12"/>
    <p:sldId id="301" r:id="rId13"/>
    <p:sldId id="270" r:id="rId14"/>
    <p:sldId id="305" r:id="rId15"/>
    <p:sldId id="272" r:id="rId16"/>
    <p:sldId id="271" r:id="rId17"/>
    <p:sldId id="273" r:id="rId18"/>
    <p:sldId id="285" r:id="rId19"/>
    <p:sldId id="306" r:id="rId20"/>
    <p:sldId id="289" r:id="rId21"/>
    <p:sldId id="311" r:id="rId22"/>
    <p:sldId id="286" r:id="rId23"/>
    <p:sldId id="287" r:id="rId24"/>
    <p:sldId id="307" r:id="rId25"/>
    <p:sldId id="288" r:id="rId26"/>
    <p:sldId id="296" r:id="rId27"/>
    <p:sldId id="302" r:id="rId28"/>
    <p:sldId id="300" r:id="rId29"/>
    <p:sldId id="304"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99FF"/>
    <a:srgbClr val="F85276"/>
    <a:srgbClr val="E78A61"/>
    <a:srgbClr val="2A1A00"/>
    <a:srgbClr val="F3F5EB"/>
    <a:srgbClr val="FAFBFA"/>
    <a:srgbClr val="EAEEE6"/>
    <a:srgbClr val="FFCCFF"/>
    <a:srgbClr val="C6C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Fără stil, grilă tabel">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il luminos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Stil tematic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il luminos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Diagrama%20d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88398278573388"/>
          <c:y val="7.6198540250961774E-2"/>
          <c:w val="0.54477623132929287"/>
          <c:h val="0.87500017977204925"/>
        </c:manualLayout>
      </c:layout>
      <c:pieChart>
        <c:varyColors val="1"/>
        <c:ser>
          <c:idx val="1"/>
          <c:order val="1"/>
          <c:tx>
            <c:v>Suma</c:v>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dLbl>
              <c:idx val="0"/>
              <c:layout/>
              <c:tx>
                <c:rich>
                  <a:bodyPr/>
                  <a:lstStyle/>
                  <a:p>
                    <a:fld id="{6FE0CF90-E13B-4915-81BD-6A53767108E9}" type="CELLREF">
                      <a:rPr lang="en-US"/>
                      <a:pPr/>
                      <a:t>[CELLREF]</a:t>
                    </a:fld>
                    <a:r>
                      <a:rPr lang="en-US" baseline="0"/>
                      <a:t>; </a:t>
                    </a:r>
                    <a:fld id="{F295A1AF-DF3B-4382-AE12-9FD4F12F29C6}" type="VALUE">
                      <a:rPr lang="en-US" baseline="0"/>
                      <a:pPr/>
                      <a:t>[VALOARE]</a:t>
                    </a:fld>
                    <a:r>
                      <a:rPr lang="en-US" baseline="0"/>
                      <a:t> mii lei;</a:t>
                    </a:r>
                  </a:p>
                  <a:p>
                    <a:r>
                      <a:rPr lang="en-US" baseline="0"/>
                      <a:t> </a:t>
                    </a:r>
                    <a:fld id="{F6BFE57D-9467-47D5-AAC3-089C41D7BC7F}" type="CELLREF">
                      <a:rPr lang="en-US" baseline="0"/>
                      <a:pPr/>
                      <a:t>[CELLREF]</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layout/>
                  <c15:dlblFieldTable>
                    <c15:dlblFTEntry>
                      <c15:txfldGUID>{6FE0CF90-E13B-4915-81BD-6A53767108E9}</c15:txfldGUID>
                      <c15:f>'[Diagrama din Microsoft PowerPoint]Foaie1'!$G$4</c15:f>
                      <c15:dlblFieldTableCache>
                        <c:ptCount val="1"/>
                        <c:pt idx="0">
                          <c:v>Cheltuieli de personal (DGASPC)</c:v>
                        </c:pt>
                      </c15:dlblFieldTableCache>
                    </c15:dlblFTEntry>
                    <c15:dlblFTEntry>
                      <c15:txfldGUID>{F6BFE57D-9467-47D5-AAC3-089C41D7BC7F}</c15:txfldGUID>
                      <c15:f>'[Diagrama din Microsoft PowerPoint]Foaie1'!$I$4</c15:f>
                      <c15:dlblFieldTableCache>
                        <c:ptCount val="1"/>
                        <c:pt idx="0">
                          <c:v>44,38%</c:v>
                        </c:pt>
                      </c15:dlblFieldTableCache>
                    </c15:dlblFTEntry>
                  </c15:dlblFieldTable>
                  <c15:showDataLabelsRange val="0"/>
                </c:ext>
              </c:extLst>
            </c:dLbl>
            <c:dLbl>
              <c:idx val="1"/>
              <c:layout/>
              <c:tx>
                <c:rich>
                  <a:bodyPr/>
                  <a:lstStyle/>
                  <a:p>
                    <a:fld id="{1DC8F5D9-E13F-445E-B287-57FCF6921D14}" type="CELLREF">
                      <a:rPr lang="en-US"/>
                      <a:pPr/>
                      <a:t>[CELLREF]</a:t>
                    </a:fld>
                    <a:r>
                      <a:rPr lang="en-US" baseline="0"/>
                      <a:t>; </a:t>
                    </a:r>
                  </a:p>
                  <a:p>
                    <a:fld id="{A7688971-6E55-482A-9E9B-9C5D77F876F5}" type="VALUE">
                      <a:rPr lang="en-US" baseline="0"/>
                      <a:pPr/>
                      <a:t>[VALOARE]</a:t>
                    </a:fld>
                    <a:r>
                      <a:rPr lang="en-US" baseline="0"/>
                      <a:t> mii lei; </a:t>
                    </a:r>
                  </a:p>
                  <a:p>
                    <a:fld id="{20036D93-ABB3-45C5-A01C-FF586A34DA68}" type="CELLREF">
                      <a:rPr lang="en-US" baseline="0"/>
                      <a:pPr/>
                      <a:t>[CELLREF]</a:t>
                    </a:fld>
                    <a:endParaRPr lang="ro-RO"/>
                  </a:p>
                </c:rich>
              </c:tx>
              <c:dLblPos val="outEnd"/>
              <c:showLegendKey val="0"/>
              <c:showVal val="1"/>
              <c:showCatName val="1"/>
              <c:showSerName val="0"/>
              <c:showPercent val="1"/>
              <c:showBubbleSize val="0"/>
              <c:extLst>
                <c:ext xmlns:c15="http://schemas.microsoft.com/office/drawing/2012/chart" uri="{CE6537A1-D6FC-4f65-9D91-7224C49458BB}">
                  <c15:layout/>
                  <c15:dlblFieldTable>
                    <c15:dlblFTEntry>
                      <c15:txfldGUID>{1DC8F5D9-E13F-445E-B287-57FCF6921D14}</c15:txfldGUID>
                      <c15:f>'[Diagrama din Microsoft PowerPoint]Foaie1'!$G$5</c15:f>
                      <c15:dlblFieldTableCache>
                        <c:ptCount val="1"/>
                        <c:pt idx="0">
                          <c:v>Cheltuieli de personal (excepție DGASPC)</c:v>
                        </c:pt>
                      </c15:dlblFieldTableCache>
                    </c15:dlblFTEntry>
                    <c15:dlblFTEntry>
                      <c15:txfldGUID>{20036D93-ABB3-45C5-A01C-FF586A34DA68}</c15:txfldGUID>
                      <c15:f>'[Diagrama din Microsoft PowerPoint]Foaie1'!$I$5</c15:f>
                      <c15:dlblFieldTableCache>
                        <c:ptCount val="1"/>
                        <c:pt idx="0">
                          <c:v>55,62%</c:v>
                        </c:pt>
                      </c15:dlblFieldTableCache>
                    </c15:dlblFTEntry>
                  </c15:dlblFieldTable>
                  <c15:showDataLabelsRange val="0"/>
                </c:ext>
              </c:extLst>
            </c:dLbl>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ro-RO"/>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'[Diagrama din Microsoft PowerPoint]Foaie1'!$H$4:$H$5</c:f>
              <c:numCache>
                <c:formatCode>#,##0</c:formatCode>
                <c:ptCount val="2"/>
                <c:pt idx="0">
                  <c:v>161642</c:v>
                </c:pt>
                <c:pt idx="1">
                  <c:v>202610</c:v>
                </c:pt>
              </c:numCache>
            </c:numRef>
          </c:val>
        </c:ser>
        <c:dLbls>
          <c:dLblPos val="outEnd"/>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ro-RO"/>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'[Diagrama din Microsoft PowerPoint]Foaie1'!$G$4:$G$5</c15:sqref>
                        </c15:formulaRef>
                      </c:ext>
                    </c:extLst>
                    <c:strCache>
                      <c:ptCount val="2"/>
                      <c:pt idx="0">
                        <c:v>Cheltuieli de personal (DGASPC)</c:v>
                      </c:pt>
                      <c:pt idx="1">
                        <c:v>Cheltuieli de personal (excepție DGASPC)</c:v>
                      </c:pt>
                    </c:strCache>
                  </c:strRef>
                </c:cat>
                <c:val>
                  <c:numRef>
                    <c:extLst>
                      <c:ext uri="{02D57815-91ED-43cb-92C2-25804820EDAC}">
                        <c15:formulaRef>
                          <c15:sqref>'[Diagrama din Microsoft PowerPoint]Foaie1'!$H$4:$H$5</c15:sqref>
                        </c15:formulaRef>
                      </c:ext>
                    </c:extLst>
                    <c:numCache>
                      <c:formatCode>#,##0</c:formatCode>
                      <c:ptCount val="2"/>
                      <c:pt idx="0">
                        <c:v>161642</c:v>
                      </c:pt>
                      <c:pt idx="1">
                        <c:v>202610</c:v>
                      </c:pt>
                    </c:numCache>
                  </c:numRef>
                </c:val>
              </c15:ser>
            </c15:filteredPieSeries>
          </c:ext>
        </c:extLst>
      </c:pieChart>
      <c:spPr>
        <a:noFill/>
        <a:ln>
          <a:noFill/>
        </a:ln>
        <a:effectLst/>
      </c:spPr>
    </c:plotArea>
    <c:plotVisOnly val="1"/>
    <c:dispBlanksAs val="gap"/>
    <c:showDLblsOverMax val="0"/>
  </c:chart>
  <c:spPr>
    <a:noFill/>
    <a:ln w="25400" cap="flat" cmpd="sng" algn="ctr">
      <a:solidFill>
        <a:srgbClr val="CFE2E7">
          <a:lumMod val="50000"/>
        </a:srgbClr>
      </a:solidFill>
      <a:prstDash val="solid"/>
    </a:ln>
    <a:effectLst/>
  </c:spPr>
  <c:txPr>
    <a:bodyPr/>
    <a:lstStyle/>
    <a:p>
      <a:pPr>
        <a:defRPr>
          <a:solidFill>
            <a:sysClr val="windowText" lastClr="000000"/>
          </a:solidFill>
          <a:latin typeface="+mn-lt"/>
          <a:ea typeface="+mn-ea"/>
          <a:cs typeface="+mn-cs"/>
        </a:defRPr>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D55B-214C-4A45-886C-58FBD9FFC35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EE06BA21-1A01-4C86-AD0D-011A511DCFE2}">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local</a:t>
          </a:r>
          <a:endParaRPr lang="en-US" dirty="0">
            <a:latin typeface="Arial" panose="020B0604020202020204" pitchFamily="34" charset="0"/>
            <a:cs typeface="Arial" panose="020B0604020202020204" pitchFamily="34" charset="0"/>
          </a:endParaRPr>
        </a:p>
      </dgm:t>
    </dgm:pt>
    <dgm:pt modelId="{3ADC65E3-DD5E-4886-9B57-56DED2307A8B}" type="parTrans" cxnId="{075D7E52-E219-404E-ABB7-D5398490C046}">
      <dgm:prSet/>
      <dgm:spPr/>
      <dgm:t>
        <a:bodyPr/>
        <a:lstStyle/>
        <a:p>
          <a:endParaRPr lang="en-US"/>
        </a:p>
      </dgm:t>
    </dgm:pt>
    <dgm:pt modelId="{87F80F7A-F5AF-4D53-8485-2AB19A7C7D6A}" type="sibTrans" cxnId="{075D7E52-E219-404E-ABB7-D5398490C046}">
      <dgm:prSet/>
      <dgm:spPr/>
      <dgm:t>
        <a:bodyPr/>
        <a:lstStyle/>
        <a:p>
          <a:endParaRPr lang="en-US"/>
        </a:p>
      </dgm:t>
    </dgm:pt>
    <dgm:pt modelId="{636AAD97-DD75-4FE8-BED0-793D2C582977}">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creditelor externe</a:t>
          </a:r>
          <a:endParaRPr lang="en-US" dirty="0">
            <a:latin typeface="Arial" panose="020B0604020202020204" pitchFamily="34" charset="0"/>
            <a:cs typeface="Arial" panose="020B0604020202020204" pitchFamily="34" charset="0"/>
          </a:endParaRPr>
        </a:p>
      </dgm:t>
    </dgm:pt>
    <dgm:pt modelId="{F6366E96-B277-422A-ACFD-E091D35373F9}" type="parTrans" cxnId="{238FDCBE-34B3-4493-BC8B-CFA8471A6BA1}">
      <dgm:prSet/>
      <dgm:spPr/>
      <dgm:t>
        <a:bodyPr/>
        <a:lstStyle/>
        <a:p>
          <a:endParaRPr lang="en-US"/>
        </a:p>
      </dgm:t>
    </dgm:pt>
    <dgm:pt modelId="{1B8EF908-FBCB-407B-B60F-48340AACE1DC}" type="sibTrans" cxnId="{238FDCBE-34B3-4493-BC8B-CFA8471A6BA1}">
      <dgm:prSet/>
      <dgm:spPr/>
      <dgm:t>
        <a:bodyPr/>
        <a:lstStyle/>
        <a:p>
          <a:endParaRPr lang="en-US"/>
        </a:p>
      </dgm:t>
    </dgm:pt>
    <dgm:pt modelId="{DE93DC2A-137F-4041-8B99-E81BD086DB3A}">
      <dgm:prSet/>
      <dgm:spPr/>
      <dgm:t>
        <a:bodyPr/>
        <a:lstStyle/>
        <a:p>
          <a:r>
            <a:rPr lang="en-GB" dirty="0">
              <a:latin typeface="Arial" panose="020B0604020202020204" pitchFamily="34" charset="0"/>
              <a:cs typeface="Arial" panose="020B0604020202020204" pitchFamily="34" charset="0"/>
            </a:rPr>
            <a:t>B</a:t>
          </a:r>
          <a:r>
            <a:rPr lang="ro-RO" dirty="0">
              <a:latin typeface="Arial" panose="020B0604020202020204" pitchFamily="34" charset="0"/>
              <a:cs typeface="Arial" panose="020B0604020202020204" pitchFamily="34" charset="0"/>
            </a:rPr>
            <a:t>ugetul instituțiilor publice finanțate integral sau parțial din venituri proprii şi subvenții din bugetul local.</a:t>
          </a:r>
          <a:endParaRPr lang="en-US" dirty="0">
            <a:latin typeface="Arial" panose="020B0604020202020204" pitchFamily="34" charset="0"/>
            <a:cs typeface="Arial" panose="020B0604020202020204" pitchFamily="34" charset="0"/>
          </a:endParaRPr>
        </a:p>
      </dgm:t>
    </dgm:pt>
    <dgm:pt modelId="{3A14212E-E130-4253-94D5-1227160FB212}" type="parTrans" cxnId="{42129A8B-E74E-420E-A4E2-AC0A6560B3D1}">
      <dgm:prSet/>
      <dgm:spPr/>
      <dgm:t>
        <a:bodyPr/>
        <a:lstStyle/>
        <a:p>
          <a:endParaRPr lang="en-US"/>
        </a:p>
      </dgm:t>
    </dgm:pt>
    <dgm:pt modelId="{5AE4B234-64B9-4600-A13E-B53503D666AC}" type="sibTrans" cxnId="{42129A8B-E74E-420E-A4E2-AC0A6560B3D1}">
      <dgm:prSet/>
      <dgm:spPr/>
      <dgm:t>
        <a:bodyPr/>
        <a:lstStyle/>
        <a:p>
          <a:endParaRPr lang="en-US"/>
        </a:p>
      </dgm:t>
    </dgm:pt>
    <dgm:pt modelId="{A63C7952-5A93-4899-BA2D-9C907D29CB04}">
      <dgm:prSet/>
      <dgm:spPr/>
      <dgm:t>
        <a:bodyPr/>
        <a:lstStyle/>
        <a:p>
          <a:r>
            <a:rPr lang="ro-RO" dirty="0" smtClean="0">
              <a:latin typeface="Arial" panose="020B0604020202020204" pitchFamily="34" charset="0"/>
              <a:cs typeface="Arial" panose="020B0604020202020204" pitchFamily="34" charset="0"/>
            </a:rPr>
            <a:t>Bugetul creditelor interne</a:t>
          </a:r>
          <a:endParaRPr lang="en-US" dirty="0">
            <a:latin typeface="Arial" panose="020B0604020202020204" pitchFamily="34" charset="0"/>
            <a:cs typeface="Arial" panose="020B0604020202020204" pitchFamily="34" charset="0"/>
          </a:endParaRPr>
        </a:p>
      </dgm:t>
    </dgm:pt>
    <dgm:pt modelId="{48BB561C-4021-49C8-9693-AE167EF62587}" type="parTrans" cxnId="{159A1F81-2E36-4D4C-AF49-B8EA48BAC04B}">
      <dgm:prSet/>
      <dgm:spPr/>
      <dgm:t>
        <a:bodyPr/>
        <a:lstStyle/>
        <a:p>
          <a:endParaRPr lang="ro-RO"/>
        </a:p>
      </dgm:t>
    </dgm:pt>
    <dgm:pt modelId="{3A5BCE93-C57D-4037-83C9-F76584BEF212}" type="sibTrans" cxnId="{159A1F81-2E36-4D4C-AF49-B8EA48BAC04B}">
      <dgm:prSet/>
      <dgm:spPr/>
      <dgm:t>
        <a:bodyPr/>
        <a:lstStyle/>
        <a:p>
          <a:endParaRPr lang="ro-RO"/>
        </a:p>
      </dgm:t>
    </dgm:pt>
    <dgm:pt modelId="{BFE4DD3E-BD57-49FE-AB28-7E8FD0736253}" type="pres">
      <dgm:prSet presAssocID="{0053D55B-214C-4A45-886C-58FBD9FFC352}" presName="linear" presStyleCnt="0">
        <dgm:presLayoutVars>
          <dgm:animLvl val="lvl"/>
          <dgm:resizeHandles val="exact"/>
        </dgm:presLayoutVars>
      </dgm:prSet>
      <dgm:spPr/>
      <dgm:t>
        <a:bodyPr/>
        <a:lstStyle/>
        <a:p>
          <a:endParaRPr lang="en-US"/>
        </a:p>
      </dgm:t>
    </dgm:pt>
    <dgm:pt modelId="{0718687E-7256-4580-B9B7-DF4FAD716BB6}" type="pres">
      <dgm:prSet presAssocID="{EE06BA21-1A01-4C86-AD0D-011A511DCFE2}" presName="parentText" presStyleLbl="node1" presStyleIdx="0" presStyleCnt="4">
        <dgm:presLayoutVars>
          <dgm:chMax val="0"/>
          <dgm:bulletEnabled val="1"/>
        </dgm:presLayoutVars>
      </dgm:prSet>
      <dgm:spPr/>
      <dgm:t>
        <a:bodyPr/>
        <a:lstStyle/>
        <a:p>
          <a:endParaRPr lang="en-US"/>
        </a:p>
      </dgm:t>
    </dgm:pt>
    <dgm:pt modelId="{BF63CA55-AB19-4462-B319-1129F4634F10}" type="pres">
      <dgm:prSet presAssocID="{87F80F7A-F5AF-4D53-8485-2AB19A7C7D6A}" presName="spacer" presStyleCnt="0"/>
      <dgm:spPr/>
      <dgm:t>
        <a:bodyPr/>
        <a:lstStyle/>
        <a:p>
          <a:endParaRPr lang="ro-RO"/>
        </a:p>
      </dgm:t>
    </dgm:pt>
    <dgm:pt modelId="{2BCDE097-61E8-42B8-990F-4E5D306055A6}" type="pres">
      <dgm:prSet presAssocID="{636AAD97-DD75-4FE8-BED0-793D2C582977}" presName="parentText" presStyleLbl="node1" presStyleIdx="1" presStyleCnt="4">
        <dgm:presLayoutVars>
          <dgm:chMax val="0"/>
          <dgm:bulletEnabled val="1"/>
        </dgm:presLayoutVars>
      </dgm:prSet>
      <dgm:spPr/>
      <dgm:t>
        <a:bodyPr/>
        <a:lstStyle/>
        <a:p>
          <a:endParaRPr lang="en-US"/>
        </a:p>
      </dgm:t>
    </dgm:pt>
    <dgm:pt modelId="{400B8187-82E9-4125-864C-0F9B9FE5EC34}" type="pres">
      <dgm:prSet presAssocID="{1B8EF908-FBCB-407B-B60F-48340AACE1DC}" presName="spacer" presStyleCnt="0"/>
      <dgm:spPr/>
      <dgm:t>
        <a:bodyPr/>
        <a:lstStyle/>
        <a:p>
          <a:endParaRPr lang="ro-RO"/>
        </a:p>
      </dgm:t>
    </dgm:pt>
    <dgm:pt modelId="{EB85157C-4853-4F95-B37F-6513070DE627}" type="pres">
      <dgm:prSet presAssocID="{A63C7952-5A93-4899-BA2D-9C907D29CB04}" presName="parentText" presStyleLbl="node1" presStyleIdx="2" presStyleCnt="4">
        <dgm:presLayoutVars>
          <dgm:chMax val="0"/>
          <dgm:bulletEnabled val="1"/>
        </dgm:presLayoutVars>
      </dgm:prSet>
      <dgm:spPr/>
      <dgm:t>
        <a:bodyPr/>
        <a:lstStyle/>
        <a:p>
          <a:endParaRPr lang="ro-RO"/>
        </a:p>
      </dgm:t>
    </dgm:pt>
    <dgm:pt modelId="{1370D10E-AE10-478B-96E8-E4C110C09CB3}" type="pres">
      <dgm:prSet presAssocID="{3A5BCE93-C57D-4037-83C9-F76584BEF212}" presName="spacer" presStyleCnt="0"/>
      <dgm:spPr/>
    </dgm:pt>
    <dgm:pt modelId="{BE56998C-FFDA-43C0-9603-C5BBA5ABD9B6}" type="pres">
      <dgm:prSet presAssocID="{DE93DC2A-137F-4041-8B99-E81BD086DB3A}" presName="parentText" presStyleLbl="node1" presStyleIdx="3" presStyleCnt="4">
        <dgm:presLayoutVars>
          <dgm:chMax val="0"/>
          <dgm:bulletEnabled val="1"/>
        </dgm:presLayoutVars>
      </dgm:prSet>
      <dgm:spPr/>
      <dgm:t>
        <a:bodyPr/>
        <a:lstStyle/>
        <a:p>
          <a:endParaRPr lang="en-US"/>
        </a:p>
      </dgm:t>
    </dgm:pt>
  </dgm:ptLst>
  <dgm:cxnLst>
    <dgm:cxn modelId="{6C2DCD1C-3CB9-4F8A-9089-33AEB97D73E3}" type="presOf" srcId="{A63C7952-5A93-4899-BA2D-9C907D29CB04}" destId="{EB85157C-4853-4F95-B37F-6513070DE627}" srcOrd="0" destOrd="0" presId="urn:microsoft.com/office/officeart/2005/8/layout/vList2"/>
    <dgm:cxn modelId="{075D7E52-E219-404E-ABB7-D5398490C046}" srcId="{0053D55B-214C-4A45-886C-58FBD9FFC352}" destId="{EE06BA21-1A01-4C86-AD0D-011A511DCFE2}" srcOrd="0" destOrd="0" parTransId="{3ADC65E3-DD5E-4886-9B57-56DED2307A8B}" sibTransId="{87F80F7A-F5AF-4D53-8485-2AB19A7C7D6A}"/>
    <dgm:cxn modelId="{42129A8B-E74E-420E-A4E2-AC0A6560B3D1}" srcId="{0053D55B-214C-4A45-886C-58FBD9FFC352}" destId="{DE93DC2A-137F-4041-8B99-E81BD086DB3A}" srcOrd="3" destOrd="0" parTransId="{3A14212E-E130-4253-94D5-1227160FB212}" sibTransId="{5AE4B234-64B9-4600-A13E-B53503D666AC}"/>
    <dgm:cxn modelId="{DC2E66A7-1DFB-42F8-BAF6-5915CF8E9CFE}" type="presOf" srcId="{EE06BA21-1A01-4C86-AD0D-011A511DCFE2}" destId="{0718687E-7256-4580-B9B7-DF4FAD716BB6}" srcOrd="0" destOrd="0" presId="urn:microsoft.com/office/officeart/2005/8/layout/vList2"/>
    <dgm:cxn modelId="{82BC37CD-8EC7-4962-A3C4-2CE852FE8A26}" type="presOf" srcId="{DE93DC2A-137F-4041-8B99-E81BD086DB3A}" destId="{BE56998C-FFDA-43C0-9603-C5BBA5ABD9B6}" srcOrd="0" destOrd="0" presId="urn:microsoft.com/office/officeart/2005/8/layout/vList2"/>
    <dgm:cxn modelId="{CECC386A-9448-4AB6-977A-4908BA02559E}" type="presOf" srcId="{0053D55B-214C-4A45-886C-58FBD9FFC352}" destId="{BFE4DD3E-BD57-49FE-AB28-7E8FD0736253}" srcOrd="0" destOrd="0" presId="urn:microsoft.com/office/officeart/2005/8/layout/vList2"/>
    <dgm:cxn modelId="{640994B7-1DAC-42B3-9E84-67A2BEAF494F}" type="presOf" srcId="{636AAD97-DD75-4FE8-BED0-793D2C582977}" destId="{2BCDE097-61E8-42B8-990F-4E5D306055A6}" srcOrd="0" destOrd="0" presId="urn:microsoft.com/office/officeart/2005/8/layout/vList2"/>
    <dgm:cxn modelId="{238FDCBE-34B3-4493-BC8B-CFA8471A6BA1}" srcId="{0053D55B-214C-4A45-886C-58FBD9FFC352}" destId="{636AAD97-DD75-4FE8-BED0-793D2C582977}" srcOrd="1" destOrd="0" parTransId="{F6366E96-B277-422A-ACFD-E091D35373F9}" sibTransId="{1B8EF908-FBCB-407B-B60F-48340AACE1DC}"/>
    <dgm:cxn modelId="{159A1F81-2E36-4D4C-AF49-B8EA48BAC04B}" srcId="{0053D55B-214C-4A45-886C-58FBD9FFC352}" destId="{A63C7952-5A93-4899-BA2D-9C907D29CB04}" srcOrd="2" destOrd="0" parTransId="{48BB561C-4021-49C8-9693-AE167EF62587}" sibTransId="{3A5BCE93-C57D-4037-83C9-F76584BEF212}"/>
    <dgm:cxn modelId="{68E23F19-1AC5-4B27-A1D1-B249A49CD35D}" type="presParOf" srcId="{BFE4DD3E-BD57-49FE-AB28-7E8FD0736253}" destId="{0718687E-7256-4580-B9B7-DF4FAD716BB6}" srcOrd="0" destOrd="0" presId="urn:microsoft.com/office/officeart/2005/8/layout/vList2"/>
    <dgm:cxn modelId="{4E294A85-4828-481D-821E-7287C4FC213B}" type="presParOf" srcId="{BFE4DD3E-BD57-49FE-AB28-7E8FD0736253}" destId="{BF63CA55-AB19-4462-B319-1129F4634F10}" srcOrd="1" destOrd="0" presId="urn:microsoft.com/office/officeart/2005/8/layout/vList2"/>
    <dgm:cxn modelId="{A2055527-A452-4A5B-991E-883686B1D59A}" type="presParOf" srcId="{BFE4DD3E-BD57-49FE-AB28-7E8FD0736253}" destId="{2BCDE097-61E8-42B8-990F-4E5D306055A6}" srcOrd="2" destOrd="0" presId="urn:microsoft.com/office/officeart/2005/8/layout/vList2"/>
    <dgm:cxn modelId="{84300FDA-F330-4EA0-BA4F-0BA045D3384B}" type="presParOf" srcId="{BFE4DD3E-BD57-49FE-AB28-7E8FD0736253}" destId="{400B8187-82E9-4125-864C-0F9B9FE5EC34}" srcOrd="3" destOrd="0" presId="urn:microsoft.com/office/officeart/2005/8/layout/vList2"/>
    <dgm:cxn modelId="{146AD437-86E9-4DF3-9E52-6535FB70AE38}" type="presParOf" srcId="{BFE4DD3E-BD57-49FE-AB28-7E8FD0736253}" destId="{EB85157C-4853-4F95-B37F-6513070DE627}" srcOrd="4" destOrd="0" presId="urn:microsoft.com/office/officeart/2005/8/layout/vList2"/>
    <dgm:cxn modelId="{63E633DC-E10E-47EF-ADCD-C65151E1E70C}" type="presParOf" srcId="{BFE4DD3E-BD57-49FE-AB28-7E8FD0736253}" destId="{1370D10E-AE10-478B-96E8-E4C110C09CB3}" srcOrd="5" destOrd="0" presId="urn:microsoft.com/office/officeart/2005/8/layout/vList2"/>
    <dgm:cxn modelId="{CC4E13AF-2192-462A-9CC3-2F9E8908D2BA}" type="presParOf" srcId="{BFE4DD3E-BD57-49FE-AB28-7E8FD0736253}" destId="{BE56998C-FFDA-43C0-9603-C5BBA5ABD9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53D55B-214C-4A45-886C-58FBD9FFC352}"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en-US"/>
        </a:p>
      </dgm:t>
    </dgm:pt>
    <dgm:pt modelId="{EE06BA21-1A01-4C86-AD0D-011A511DCFE2}">
      <dgm:prSet custT="1"/>
      <dgm:spPr/>
      <dgm:t>
        <a:bodyPr/>
        <a:lstStyle/>
        <a:p>
          <a:r>
            <a:rPr lang="ro-RO" sz="1600" dirty="0" smtClean="0">
              <a:latin typeface="Arial" panose="020B0604020202020204" pitchFamily="34" charset="0"/>
              <a:cs typeface="Arial" panose="020B0604020202020204" pitchFamily="34" charset="0"/>
            </a:rPr>
            <a:t>Secțiunea de funcționare</a:t>
          </a:r>
          <a:endParaRPr lang="en-US" sz="1600" dirty="0">
            <a:latin typeface="Arial" panose="020B0604020202020204" pitchFamily="34" charset="0"/>
            <a:cs typeface="Arial" panose="020B0604020202020204" pitchFamily="34" charset="0"/>
          </a:endParaRPr>
        </a:p>
      </dgm:t>
    </dgm:pt>
    <dgm:pt modelId="{3ADC65E3-DD5E-4886-9B57-56DED2307A8B}" type="parTrans" cxnId="{075D7E52-E219-404E-ABB7-D5398490C046}">
      <dgm:prSet/>
      <dgm:spPr/>
      <dgm:t>
        <a:bodyPr/>
        <a:lstStyle/>
        <a:p>
          <a:endParaRPr lang="en-US"/>
        </a:p>
      </dgm:t>
    </dgm:pt>
    <dgm:pt modelId="{87F80F7A-F5AF-4D53-8485-2AB19A7C7D6A}" type="sibTrans" cxnId="{075D7E52-E219-404E-ABB7-D5398490C046}">
      <dgm:prSet/>
      <dgm:spPr/>
      <dgm:t>
        <a:bodyPr/>
        <a:lstStyle/>
        <a:p>
          <a:endParaRPr lang="en-US"/>
        </a:p>
      </dgm:t>
    </dgm:pt>
    <dgm:pt modelId="{636AAD97-DD75-4FE8-BED0-793D2C582977}">
      <dgm:prSet custT="1"/>
      <dgm:spPr/>
      <dgm:t>
        <a:bodyPr/>
        <a:lstStyle/>
        <a:p>
          <a:r>
            <a:rPr lang="ro-RO" sz="1600" dirty="0" smtClean="0">
              <a:latin typeface="Arial" panose="020B0604020202020204" pitchFamily="34" charset="0"/>
              <a:cs typeface="Arial" panose="020B0604020202020204" pitchFamily="34" charset="0"/>
            </a:rPr>
            <a:t>Secțiunea de dezvoltare</a:t>
          </a:r>
          <a:endParaRPr lang="en-US" sz="1600" dirty="0">
            <a:latin typeface="Arial" panose="020B0604020202020204" pitchFamily="34" charset="0"/>
            <a:cs typeface="Arial" panose="020B0604020202020204" pitchFamily="34" charset="0"/>
          </a:endParaRPr>
        </a:p>
      </dgm:t>
    </dgm:pt>
    <dgm:pt modelId="{F6366E96-B277-422A-ACFD-E091D35373F9}" type="parTrans" cxnId="{238FDCBE-34B3-4493-BC8B-CFA8471A6BA1}">
      <dgm:prSet/>
      <dgm:spPr/>
      <dgm:t>
        <a:bodyPr/>
        <a:lstStyle/>
        <a:p>
          <a:endParaRPr lang="en-US"/>
        </a:p>
      </dgm:t>
    </dgm:pt>
    <dgm:pt modelId="{1B8EF908-FBCB-407B-B60F-48340AACE1DC}" type="sibTrans" cxnId="{238FDCBE-34B3-4493-BC8B-CFA8471A6BA1}">
      <dgm:prSet/>
      <dgm:spPr/>
      <dgm:t>
        <a:bodyPr/>
        <a:lstStyle/>
        <a:p>
          <a:endParaRPr lang="en-US"/>
        </a:p>
      </dgm:t>
    </dgm:pt>
    <dgm:pt modelId="{BFE4DD3E-BD57-49FE-AB28-7E8FD0736253}" type="pres">
      <dgm:prSet presAssocID="{0053D55B-214C-4A45-886C-58FBD9FFC352}" presName="linear" presStyleCnt="0">
        <dgm:presLayoutVars>
          <dgm:animLvl val="lvl"/>
          <dgm:resizeHandles val="exact"/>
        </dgm:presLayoutVars>
      </dgm:prSet>
      <dgm:spPr/>
      <dgm:t>
        <a:bodyPr/>
        <a:lstStyle/>
        <a:p>
          <a:endParaRPr lang="en-US"/>
        </a:p>
      </dgm:t>
    </dgm:pt>
    <dgm:pt modelId="{0718687E-7256-4580-B9B7-DF4FAD716BB6}" type="pres">
      <dgm:prSet presAssocID="{EE06BA21-1A01-4C86-AD0D-011A511DCFE2}" presName="parentText" presStyleLbl="node1" presStyleIdx="0" presStyleCnt="2">
        <dgm:presLayoutVars>
          <dgm:chMax val="0"/>
          <dgm:bulletEnabled val="1"/>
        </dgm:presLayoutVars>
      </dgm:prSet>
      <dgm:spPr/>
      <dgm:t>
        <a:bodyPr/>
        <a:lstStyle/>
        <a:p>
          <a:endParaRPr lang="en-US"/>
        </a:p>
      </dgm:t>
    </dgm:pt>
    <dgm:pt modelId="{BF63CA55-AB19-4462-B319-1129F4634F10}" type="pres">
      <dgm:prSet presAssocID="{87F80F7A-F5AF-4D53-8485-2AB19A7C7D6A}" presName="spacer" presStyleCnt="0"/>
      <dgm:spPr/>
      <dgm:t>
        <a:bodyPr/>
        <a:lstStyle/>
        <a:p>
          <a:endParaRPr lang="ro-RO"/>
        </a:p>
      </dgm:t>
    </dgm:pt>
    <dgm:pt modelId="{2BCDE097-61E8-42B8-990F-4E5D306055A6}" type="pres">
      <dgm:prSet presAssocID="{636AAD97-DD75-4FE8-BED0-793D2C582977}" presName="parentText" presStyleLbl="node1" presStyleIdx="1" presStyleCnt="2">
        <dgm:presLayoutVars>
          <dgm:chMax val="0"/>
          <dgm:bulletEnabled val="1"/>
        </dgm:presLayoutVars>
      </dgm:prSet>
      <dgm:spPr/>
      <dgm:t>
        <a:bodyPr/>
        <a:lstStyle/>
        <a:p>
          <a:endParaRPr lang="en-US"/>
        </a:p>
      </dgm:t>
    </dgm:pt>
  </dgm:ptLst>
  <dgm:cxnLst>
    <dgm:cxn modelId="{075D7E52-E219-404E-ABB7-D5398490C046}" srcId="{0053D55B-214C-4A45-886C-58FBD9FFC352}" destId="{EE06BA21-1A01-4C86-AD0D-011A511DCFE2}" srcOrd="0" destOrd="0" parTransId="{3ADC65E3-DD5E-4886-9B57-56DED2307A8B}" sibTransId="{87F80F7A-F5AF-4D53-8485-2AB19A7C7D6A}"/>
    <dgm:cxn modelId="{DA232538-D231-4F5E-A4A0-A2FB78B9EC14}" type="presOf" srcId="{0053D55B-214C-4A45-886C-58FBD9FFC352}" destId="{BFE4DD3E-BD57-49FE-AB28-7E8FD0736253}" srcOrd="0" destOrd="0" presId="urn:microsoft.com/office/officeart/2005/8/layout/vList2"/>
    <dgm:cxn modelId="{8073369E-E55C-487C-9E7E-2E522F67E662}" type="presOf" srcId="{636AAD97-DD75-4FE8-BED0-793D2C582977}" destId="{2BCDE097-61E8-42B8-990F-4E5D306055A6}" srcOrd="0" destOrd="0" presId="urn:microsoft.com/office/officeart/2005/8/layout/vList2"/>
    <dgm:cxn modelId="{DC08DE8C-B7BD-4867-A145-A7170956E720}" type="presOf" srcId="{EE06BA21-1A01-4C86-AD0D-011A511DCFE2}" destId="{0718687E-7256-4580-B9B7-DF4FAD716BB6}" srcOrd="0" destOrd="0" presId="urn:microsoft.com/office/officeart/2005/8/layout/vList2"/>
    <dgm:cxn modelId="{238FDCBE-34B3-4493-BC8B-CFA8471A6BA1}" srcId="{0053D55B-214C-4A45-886C-58FBD9FFC352}" destId="{636AAD97-DD75-4FE8-BED0-793D2C582977}" srcOrd="1" destOrd="0" parTransId="{F6366E96-B277-422A-ACFD-E091D35373F9}" sibTransId="{1B8EF908-FBCB-407B-B60F-48340AACE1DC}"/>
    <dgm:cxn modelId="{7FFD92DA-5C67-4C99-8550-82B717D59214}" type="presParOf" srcId="{BFE4DD3E-BD57-49FE-AB28-7E8FD0736253}" destId="{0718687E-7256-4580-B9B7-DF4FAD716BB6}" srcOrd="0" destOrd="0" presId="urn:microsoft.com/office/officeart/2005/8/layout/vList2"/>
    <dgm:cxn modelId="{66C3634D-FE35-4AC4-B9B0-014605C8D364}" type="presParOf" srcId="{BFE4DD3E-BD57-49FE-AB28-7E8FD0736253}" destId="{BF63CA55-AB19-4462-B319-1129F4634F10}" srcOrd="1" destOrd="0" presId="urn:microsoft.com/office/officeart/2005/8/layout/vList2"/>
    <dgm:cxn modelId="{83BAFAE4-5F78-473B-ACFE-5AAA3CDCD3E1}" type="presParOf" srcId="{BFE4DD3E-BD57-49FE-AB28-7E8FD0736253}" destId="{2BCDE097-61E8-42B8-990F-4E5D306055A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7E-7256-4580-B9B7-DF4FAD716BB6}">
      <dsp:nvSpPr>
        <dsp:cNvPr id="0" name=""/>
        <dsp:cNvSpPr/>
      </dsp:nvSpPr>
      <dsp:spPr>
        <a:xfrm>
          <a:off x="0" y="470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local</a:t>
          </a:r>
          <a:endParaRPr lang="en-US" sz="1200" kern="1200" dirty="0">
            <a:latin typeface="Arial" panose="020B0604020202020204" pitchFamily="34" charset="0"/>
            <a:cs typeface="Arial" panose="020B0604020202020204" pitchFamily="34" charset="0"/>
          </a:endParaRPr>
        </a:p>
      </dsp:txBody>
      <dsp:txXfrm>
        <a:off x="22275" y="26980"/>
        <a:ext cx="6442582" cy="411750"/>
      </dsp:txXfrm>
    </dsp:sp>
    <dsp:sp modelId="{2BCDE097-61E8-42B8-990F-4E5D306055A6}">
      <dsp:nvSpPr>
        <dsp:cNvPr id="0" name=""/>
        <dsp:cNvSpPr/>
      </dsp:nvSpPr>
      <dsp:spPr>
        <a:xfrm>
          <a:off x="0" y="49556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creditelor externe</a:t>
          </a:r>
          <a:endParaRPr lang="en-US" sz="1200" kern="1200" dirty="0">
            <a:latin typeface="Arial" panose="020B0604020202020204" pitchFamily="34" charset="0"/>
            <a:cs typeface="Arial" panose="020B0604020202020204" pitchFamily="34" charset="0"/>
          </a:endParaRPr>
        </a:p>
      </dsp:txBody>
      <dsp:txXfrm>
        <a:off x="22275" y="517840"/>
        <a:ext cx="6442582" cy="411750"/>
      </dsp:txXfrm>
    </dsp:sp>
    <dsp:sp modelId="{EB85157C-4853-4F95-B37F-6513070DE627}">
      <dsp:nvSpPr>
        <dsp:cNvPr id="0" name=""/>
        <dsp:cNvSpPr/>
      </dsp:nvSpPr>
      <dsp:spPr>
        <a:xfrm>
          <a:off x="0" y="98642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kern="1200" dirty="0" smtClean="0">
              <a:latin typeface="Arial" panose="020B0604020202020204" pitchFamily="34" charset="0"/>
              <a:cs typeface="Arial" panose="020B0604020202020204" pitchFamily="34" charset="0"/>
            </a:rPr>
            <a:t>Bugetul creditelor interne</a:t>
          </a:r>
          <a:endParaRPr lang="en-US" sz="1200" kern="1200" dirty="0">
            <a:latin typeface="Arial" panose="020B0604020202020204" pitchFamily="34" charset="0"/>
            <a:cs typeface="Arial" panose="020B0604020202020204" pitchFamily="34" charset="0"/>
          </a:endParaRPr>
        </a:p>
      </dsp:txBody>
      <dsp:txXfrm>
        <a:off x="22275" y="1008700"/>
        <a:ext cx="6442582" cy="411750"/>
      </dsp:txXfrm>
    </dsp:sp>
    <dsp:sp modelId="{BE56998C-FFDA-43C0-9603-C5BBA5ABD9B6}">
      <dsp:nvSpPr>
        <dsp:cNvPr id="0" name=""/>
        <dsp:cNvSpPr/>
      </dsp:nvSpPr>
      <dsp:spPr>
        <a:xfrm>
          <a:off x="0" y="1477285"/>
          <a:ext cx="6487132" cy="4563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kern="1200" dirty="0">
              <a:latin typeface="Arial" panose="020B0604020202020204" pitchFamily="34" charset="0"/>
              <a:cs typeface="Arial" panose="020B0604020202020204" pitchFamily="34" charset="0"/>
            </a:rPr>
            <a:t>B</a:t>
          </a:r>
          <a:r>
            <a:rPr lang="ro-RO" sz="1200" kern="1200" dirty="0">
              <a:latin typeface="Arial" panose="020B0604020202020204" pitchFamily="34" charset="0"/>
              <a:cs typeface="Arial" panose="020B0604020202020204" pitchFamily="34" charset="0"/>
            </a:rPr>
            <a:t>ugetul instituțiilor publice finanțate integral sau parțial din venituri proprii şi subvenții din bugetul local.</a:t>
          </a:r>
          <a:endParaRPr lang="en-US" sz="1200" kern="1200" dirty="0">
            <a:latin typeface="Arial" panose="020B0604020202020204" pitchFamily="34" charset="0"/>
            <a:cs typeface="Arial" panose="020B0604020202020204" pitchFamily="34" charset="0"/>
          </a:endParaRPr>
        </a:p>
      </dsp:txBody>
      <dsp:txXfrm>
        <a:off x="22275" y="1499560"/>
        <a:ext cx="6442582" cy="41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687E-7256-4580-B9B7-DF4FAD716BB6}">
      <dsp:nvSpPr>
        <dsp:cNvPr id="0" name=""/>
        <dsp:cNvSpPr/>
      </dsp:nvSpPr>
      <dsp:spPr>
        <a:xfrm>
          <a:off x="0" y="16673"/>
          <a:ext cx="6361572" cy="5054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latin typeface="Arial" panose="020B0604020202020204" pitchFamily="34" charset="0"/>
              <a:cs typeface="Arial" panose="020B0604020202020204" pitchFamily="34" charset="0"/>
            </a:rPr>
            <a:t>Secțiunea de funcționare</a:t>
          </a:r>
          <a:endParaRPr lang="en-US" sz="1600" kern="1200" dirty="0">
            <a:latin typeface="Arial" panose="020B0604020202020204" pitchFamily="34" charset="0"/>
            <a:cs typeface="Arial" panose="020B0604020202020204" pitchFamily="34" charset="0"/>
          </a:endParaRPr>
        </a:p>
      </dsp:txBody>
      <dsp:txXfrm>
        <a:off x="24674" y="41347"/>
        <a:ext cx="6312224" cy="456092"/>
      </dsp:txXfrm>
    </dsp:sp>
    <dsp:sp modelId="{2BCDE097-61E8-42B8-990F-4E5D306055A6}">
      <dsp:nvSpPr>
        <dsp:cNvPr id="0" name=""/>
        <dsp:cNvSpPr/>
      </dsp:nvSpPr>
      <dsp:spPr>
        <a:xfrm>
          <a:off x="0" y="599873"/>
          <a:ext cx="6361572" cy="50544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o-RO" sz="1600" kern="1200" dirty="0" smtClean="0">
              <a:latin typeface="Arial" panose="020B0604020202020204" pitchFamily="34" charset="0"/>
              <a:cs typeface="Arial" panose="020B0604020202020204" pitchFamily="34" charset="0"/>
            </a:rPr>
            <a:t>Secțiunea de dezvoltare</a:t>
          </a:r>
          <a:endParaRPr lang="en-US" sz="1600" kern="1200" dirty="0">
            <a:latin typeface="Arial" panose="020B0604020202020204" pitchFamily="34" charset="0"/>
            <a:cs typeface="Arial" panose="020B0604020202020204" pitchFamily="34" charset="0"/>
          </a:endParaRPr>
        </a:p>
      </dsp:txBody>
      <dsp:txXfrm>
        <a:off x="24674" y="624547"/>
        <a:ext cx="6312224" cy="456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04" cy="46639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970159" y="0"/>
            <a:ext cx="3038604" cy="466390"/>
          </a:xfrm>
          <a:prstGeom prst="rect">
            <a:avLst/>
          </a:prstGeom>
        </p:spPr>
        <p:txBody>
          <a:bodyPr vert="horz" lIns="91440" tIns="45720" rIns="91440" bIns="45720" rtlCol="0"/>
          <a:lstStyle>
            <a:lvl1pPr algn="r">
              <a:defRPr sz="1200"/>
            </a:lvl1pPr>
          </a:lstStyle>
          <a:p>
            <a:fld id="{48596768-77A3-4B66-88B0-F4E7D68D3468}" type="datetimeFigureOut">
              <a:rPr lang="ro-RO" smtClean="0"/>
              <a:t>12.01.2023</a:t>
            </a:fld>
            <a:endParaRPr lang="ro-R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700714" y="4474053"/>
            <a:ext cx="5608975" cy="36608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1" y="8830010"/>
            <a:ext cx="3038604" cy="46639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970159" y="8830010"/>
            <a:ext cx="3038604" cy="466390"/>
          </a:xfrm>
          <a:prstGeom prst="rect">
            <a:avLst/>
          </a:prstGeom>
        </p:spPr>
        <p:txBody>
          <a:bodyPr vert="horz" lIns="91440" tIns="45720" rIns="91440" bIns="45720" rtlCol="0" anchor="b"/>
          <a:lstStyle>
            <a:lvl1pPr algn="r">
              <a:defRPr sz="1200"/>
            </a:lvl1pPr>
          </a:lstStyle>
          <a:p>
            <a:fld id="{6A3B001A-6D45-4B3F-8D8C-2A3347A679B2}" type="slidenum">
              <a:rPr lang="ro-RO" smtClean="0"/>
              <a:t>‹#›</a:t>
            </a:fld>
            <a:endParaRPr lang="ro-RO"/>
          </a:p>
        </p:txBody>
      </p:sp>
    </p:spTree>
    <p:extLst>
      <p:ext uri="{BB962C8B-B14F-4D97-AF65-F5344CB8AC3E}">
        <p14:creationId xmlns:p14="http://schemas.microsoft.com/office/powerpoint/2010/main" val="293780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smtClean="0"/>
              <a:t>Clic pentru editare stil titlu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Clic pentru a edita stilul de subtitlu</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45898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4700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smtClean="0"/>
              <a:t>Clic pentru editare stil titlu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A59CA8-AA50-4D4C-8A95-E3B418B0E9B3}" type="slidenum">
              <a:rPr lang="ro-RO" smtClean="0"/>
              <a:pPr/>
              <a:t>‹#›</a:t>
            </a:fld>
            <a:endParaRPr lang="ro-R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918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smtClean="0"/>
              <a:t>Clic pentru editare stil titlu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56714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smtClean="0"/>
              <a:t>Clic pentru editare stil titlu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6" name="Footer Placeholder 5"/>
          <p:cNvSpPr>
            <a:spLocks noGrp="1"/>
          </p:cNvSpPr>
          <p:nvPr>
            <p:ph type="ftr" sz="quarter" idx="11"/>
          </p:nvPr>
        </p:nvSpPr>
        <p:spPr/>
        <p:txBody>
          <a:bodyPr/>
          <a:lstStyle/>
          <a:p>
            <a:endParaRPr lang="ro-R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A59CA8-AA50-4D4C-8A95-E3B418B0E9B3}" type="slidenum">
              <a:rPr lang="ro-RO" smtClean="0"/>
              <a:pPr/>
              <a:t>‹#›</a:t>
            </a:fld>
            <a:endParaRPr lang="ro-R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5703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smtClean="0"/>
              <a:t>Clic pentru editare stil titlu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smtClean="0"/>
              <a:t>Clic pentru editare stiluri text Coordonator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13780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Vertical Text Placeholder 2"/>
          <p:cNvSpPr>
            <a:spLocks noGrp="1"/>
          </p:cNvSpPr>
          <p:nvPr>
            <p:ph type="body" orient="vert" idx="1"/>
          </p:nvPr>
        </p:nvSpPr>
        <p:spPr/>
        <p:txBody>
          <a:bodyPr vert="eaVert" ancho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0802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smtClean="0"/>
              <a:t>Clic pentru editare stil titlu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425496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smtClean="0"/>
              <a:t>Clic pentru editare stil titlu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59381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smtClean="0"/>
              <a:t>Clic pentru editare stil titlu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Clic pentru editare stiluri text Coordonator</a:t>
            </a:r>
          </a:p>
        </p:txBody>
      </p:sp>
      <p:sp>
        <p:nvSpPr>
          <p:cNvPr id="4" name="Date Placeholder 3"/>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5" name="Footer Placeholder 4"/>
          <p:cNvSpPr>
            <a:spLocks noGrp="1"/>
          </p:cNvSpPr>
          <p:nvPr>
            <p:ph type="ftr" sz="quarter" idx="11"/>
          </p:nvPr>
        </p:nvSpPr>
        <p:spPr/>
        <p:txBody>
          <a:bodyPr/>
          <a:lstStyle/>
          <a:p>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77805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smtClean="0"/>
              <a:t>Clic pentru editare stil titlu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Date Placeholder 4"/>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6" name="Footer Placeholder 5"/>
          <p:cNvSpPr>
            <a:spLocks noGrp="1"/>
          </p:cNvSpPr>
          <p:nvPr>
            <p:ph type="ftr" sz="quarter" idx="11"/>
          </p:nvPr>
        </p:nvSpPr>
        <p:spPr/>
        <p:txBody>
          <a:bodyPr/>
          <a:lstStyle/>
          <a:p>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36271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smtClean="0"/>
              <a:t>Clic pentru editare stil titlu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Clic pentru editare stiluri text Coordonator</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7" name="Date Placeholder 6"/>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8" name="Footer Placeholder 7"/>
          <p:cNvSpPr>
            <a:spLocks noGrp="1"/>
          </p:cNvSpPr>
          <p:nvPr>
            <p:ph type="ftr" sz="quarter" idx="11"/>
          </p:nvPr>
        </p:nvSpPr>
        <p:spPr/>
        <p:txBody>
          <a:bodyPr/>
          <a:lstStyle/>
          <a:p>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112157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t>Clic pentru editare stil titlu</a:t>
            </a:r>
            <a:endParaRPr lang="en-US" dirty="0"/>
          </a:p>
        </p:txBody>
      </p:sp>
      <p:sp>
        <p:nvSpPr>
          <p:cNvPr id="3" name="Date Placeholder 2"/>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4" name="Footer Placeholder 3"/>
          <p:cNvSpPr>
            <a:spLocks noGrp="1"/>
          </p:cNvSpPr>
          <p:nvPr>
            <p:ph type="ftr" sz="quarter" idx="11"/>
          </p:nvPr>
        </p:nvSpPr>
        <p:spPr/>
        <p:txBody>
          <a:bodyPr/>
          <a:lstStyle/>
          <a:p>
            <a:endParaRPr lang="ro-R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246369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3" name="Footer Placeholder 2"/>
          <p:cNvSpPr>
            <a:spLocks noGrp="1"/>
          </p:cNvSpPr>
          <p:nvPr>
            <p:ph type="ftr" sz="quarter" idx="11"/>
          </p:nvPr>
        </p:nvSpPr>
        <p:spPr/>
        <p:txBody>
          <a:bodyPr/>
          <a:lstStyle/>
          <a:p>
            <a:endParaRPr lang="ro-R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40115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smtClean="0"/>
              <a:t>Clic pentru editare stil titlu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6" name="Footer Placeholder 5"/>
          <p:cNvSpPr>
            <a:spLocks noGrp="1"/>
          </p:cNvSpPr>
          <p:nvPr>
            <p:ph type="ftr" sz="quarter" idx="11"/>
          </p:nvPr>
        </p:nvSpPr>
        <p:spPr/>
        <p:txBody>
          <a:bodyPr/>
          <a:lstStyle/>
          <a:p>
            <a:endParaRPr lang="ro-R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422659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smtClean="0"/>
              <a:t>Clic pentru editare stil titlu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smtClean="0"/>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Clic pentru editare stiluri text Coordonator</a:t>
            </a:r>
          </a:p>
        </p:txBody>
      </p:sp>
      <p:sp>
        <p:nvSpPr>
          <p:cNvPr id="5" name="Date Placeholder 4"/>
          <p:cNvSpPr>
            <a:spLocks noGrp="1"/>
          </p:cNvSpPr>
          <p:nvPr>
            <p:ph type="dt" sz="half" idx="10"/>
          </p:nvPr>
        </p:nvSpPr>
        <p:spPr/>
        <p:txBody>
          <a:bodyPr/>
          <a:lstStyle/>
          <a:p>
            <a:fld id="{70973803-5AFF-4680-BDA0-29D5698D0C1F}" type="datetimeFigureOut">
              <a:rPr lang="ro-RO" smtClean="0"/>
              <a:pPr/>
              <a:t>12.01.2023</a:t>
            </a:fld>
            <a:endParaRPr lang="ro-RO"/>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3A59CA8-AA50-4D4C-8A95-E3B418B0E9B3}" type="slidenum">
              <a:rPr lang="ro-RO" smtClean="0"/>
              <a:pPr/>
              <a:t>‹#›</a:t>
            </a:fld>
            <a:endParaRPr lang="ro-RO"/>
          </a:p>
        </p:txBody>
      </p:sp>
    </p:spTree>
    <p:extLst>
      <p:ext uri="{BB962C8B-B14F-4D97-AF65-F5344CB8AC3E}">
        <p14:creationId xmlns:p14="http://schemas.microsoft.com/office/powerpoint/2010/main" val="322726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smtClean="0"/>
              <a:t>Clic pentru editare stil titlu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0973803-5AFF-4680-BDA0-29D5698D0C1F}" type="datetimeFigureOut">
              <a:rPr lang="ro-RO" smtClean="0"/>
              <a:pPr/>
              <a:t>12.01.2023</a:t>
            </a:fld>
            <a:endParaRPr lang="ro-R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o-R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3A59CA8-AA50-4D4C-8A95-E3B418B0E9B3}" type="slidenum">
              <a:rPr lang="ro-RO" smtClean="0"/>
              <a:pPr/>
              <a:t>‹#›</a:t>
            </a:fld>
            <a:endParaRPr lang="ro-RO"/>
          </a:p>
        </p:txBody>
      </p:sp>
    </p:spTree>
    <p:extLst>
      <p:ext uri="{BB962C8B-B14F-4D97-AF65-F5344CB8AC3E}">
        <p14:creationId xmlns:p14="http://schemas.microsoft.com/office/powerpoint/2010/main" val="446620163"/>
      </p:ext>
    </p:extLst>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 id="2147485463" r:id="rId12"/>
    <p:sldLayoutId id="2147485464" r:id="rId13"/>
    <p:sldLayoutId id="2147485465" r:id="rId14"/>
    <p:sldLayoutId id="2147485466" r:id="rId15"/>
    <p:sldLayoutId id="214748546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xmlns="" id="{260ACC13-B825-49F3-93DE-C8B8F2FA37A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35" name="Freeform 6">
              <a:extLst>
                <a:ext uri="{FF2B5EF4-FFF2-40B4-BE49-F238E27FC236}">
                  <a16:creationId xmlns:a16="http://schemas.microsoft.com/office/drawing/2014/main" xmlns="" id="{F947B31F-CA03-4793-845D-FD86BABC1A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6" name="Freeform 7">
              <a:extLst>
                <a:ext uri="{FF2B5EF4-FFF2-40B4-BE49-F238E27FC236}">
                  <a16:creationId xmlns:a16="http://schemas.microsoft.com/office/drawing/2014/main" xmlns="" id="{DCDDE94D-F78C-4A48-AEA6-E922FC99A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7" name="Freeform 8">
              <a:extLst>
                <a:ext uri="{FF2B5EF4-FFF2-40B4-BE49-F238E27FC236}">
                  <a16:creationId xmlns:a16="http://schemas.microsoft.com/office/drawing/2014/main" xmlns="" id="{3445A886-F3CA-4DE4-90D7-535F9707B7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8" name="Freeform 9">
              <a:extLst>
                <a:ext uri="{FF2B5EF4-FFF2-40B4-BE49-F238E27FC236}">
                  <a16:creationId xmlns:a16="http://schemas.microsoft.com/office/drawing/2014/main" xmlns="" id="{A8999CB6-C053-418B-AE37-E470804D2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 name="Freeform 10">
              <a:extLst>
                <a:ext uri="{FF2B5EF4-FFF2-40B4-BE49-F238E27FC236}">
                  <a16:creationId xmlns:a16="http://schemas.microsoft.com/office/drawing/2014/main" xmlns="" id="{81EA3E26-BFCD-4396-AE8A-2A9828BFF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0" name="Freeform 11">
              <a:extLst>
                <a:ext uri="{FF2B5EF4-FFF2-40B4-BE49-F238E27FC236}">
                  <a16:creationId xmlns:a16="http://schemas.microsoft.com/office/drawing/2014/main" xmlns="" id="{5F9BC582-73A6-4D8A-8738-E364764893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2" name="Rectangle 41">
            <a:extLst>
              <a:ext uri="{FF2B5EF4-FFF2-40B4-BE49-F238E27FC236}">
                <a16:creationId xmlns:a16="http://schemas.microsoft.com/office/drawing/2014/main" xmlns="" id="{6CA4EC59-B8A3-489A-9FB4-AA0699200E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ine 2"/>
          <p:cNvPicPr>
            <a:picLocks noChangeAspect="1"/>
          </p:cNvPicPr>
          <p:nvPr/>
        </p:nvPicPr>
        <p:blipFill rotWithShape="1">
          <a:blip r:embed="rId2">
            <a:extLst>
              <a:ext uri="{28A0092B-C50C-407E-A947-70E740481C1C}">
                <a14:useLocalDpi xmlns:a14="http://schemas.microsoft.com/office/drawing/2010/main" val="0"/>
              </a:ext>
            </a:extLst>
          </a:blip>
          <a:srcRect l="23011" r="11212"/>
          <a:stretch/>
        </p:blipFill>
        <p:spPr>
          <a:xfrm>
            <a:off x="20" y="10"/>
            <a:ext cx="12191980" cy="6857990"/>
          </a:xfrm>
          <a:prstGeom prst="rect">
            <a:avLst/>
          </a:prstGeom>
        </p:spPr>
      </p:pic>
      <p:sp>
        <p:nvSpPr>
          <p:cNvPr id="2" name="Titlu 1"/>
          <p:cNvSpPr>
            <a:spLocks noGrp="1"/>
          </p:cNvSpPr>
          <p:nvPr>
            <p:ph type="ctrTitle"/>
          </p:nvPr>
        </p:nvSpPr>
        <p:spPr>
          <a:xfrm>
            <a:off x="3784600" y="2141014"/>
            <a:ext cx="8256588" cy="2705306"/>
          </a:xfrm>
        </p:spPr>
        <p:txBody>
          <a:bodyPr vert="horz" lIns="91440" tIns="45720" rIns="91440" bIns="45720" rtlCol="0" anchor="ctr">
            <a:normAutofit/>
          </a:bodyPr>
          <a:lstStyle/>
          <a:p>
            <a:pPr algn="ctr">
              <a:lnSpc>
                <a:spcPct val="90000"/>
              </a:lnSpc>
            </a:pPr>
            <a:r>
              <a:rPr lang="en-US" sz="3600" b="1" spc="50" dirty="0">
                <a:solidFill>
                  <a:schemeClr val="bg1"/>
                </a:solidFill>
                <a:latin typeface="Arial" panose="020B0604020202020204" pitchFamily="34" charset="0"/>
                <a:cs typeface="Arial" panose="020B0604020202020204" pitchFamily="34" charset="0"/>
              </a:rPr>
              <a:t>RAPORT</a:t>
            </a:r>
            <a:br>
              <a:rPr lang="en-US" sz="3600" b="1" spc="50"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 </a:t>
            </a:r>
            <a:r>
              <a:rPr lang="en-US" sz="3600" b="1" spc="50" dirty="0">
                <a:solidFill>
                  <a:schemeClr val="bg1"/>
                </a:solidFill>
                <a:latin typeface="Arial" panose="020B0604020202020204" pitchFamily="34" charset="0"/>
                <a:cs typeface="Arial" panose="020B0604020202020204" pitchFamily="34" charset="0"/>
              </a:rPr>
              <a:t>la </a:t>
            </a:r>
            <a:r>
              <a:rPr lang="en-US" sz="3600" b="1" spc="50" dirty="0" err="1">
                <a:solidFill>
                  <a:schemeClr val="bg1"/>
                </a:solidFill>
                <a:latin typeface="Arial" panose="020B0604020202020204" pitchFamily="34" charset="0"/>
                <a:cs typeface="Arial" panose="020B0604020202020204" pitchFamily="34" charset="0"/>
              </a:rPr>
              <a:t>proiectul</a:t>
            </a:r>
            <a:r>
              <a:rPr lang="en-US" sz="3600" b="1" spc="50" dirty="0">
                <a:solidFill>
                  <a:schemeClr val="bg1"/>
                </a:solidFill>
                <a:latin typeface="Arial" panose="020B0604020202020204" pitchFamily="34" charset="0"/>
                <a:cs typeface="Arial" panose="020B0604020202020204" pitchFamily="34" charset="0"/>
              </a:rPr>
              <a:t>  </a:t>
            </a:r>
            <a:r>
              <a:rPr lang="en-US" sz="3600" b="1" spc="50" dirty="0" err="1">
                <a:solidFill>
                  <a:schemeClr val="bg1"/>
                </a:solidFill>
                <a:latin typeface="Arial" panose="020B0604020202020204" pitchFamily="34" charset="0"/>
                <a:cs typeface="Arial" panose="020B0604020202020204" pitchFamily="34" charset="0"/>
              </a:rPr>
              <a:t>bugetului</a:t>
            </a:r>
            <a:r>
              <a:rPr lang="en-US" sz="3600" b="1" spc="50" dirty="0">
                <a:solidFill>
                  <a:schemeClr val="bg1"/>
                </a:solidFill>
                <a:latin typeface="Arial" panose="020B0604020202020204" pitchFamily="34" charset="0"/>
                <a:cs typeface="Arial" panose="020B0604020202020204" pitchFamily="34" charset="0"/>
              </a:rPr>
              <a:t>  general al </a:t>
            </a:r>
            <a:r>
              <a:rPr lang="en-US" sz="3600" b="1" spc="50" dirty="0" err="1">
                <a:solidFill>
                  <a:schemeClr val="bg1"/>
                </a:solidFill>
                <a:latin typeface="Arial" panose="020B0604020202020204" pitchFamily="34" charset="0"/>
                <a:cs typeface="Arial" panose="020B0604020202020204" pitchFamily="34" charset="0"/>
              </a:rPr>
              <a:t>Sectorului</a:t>
            </a:r>
            <a:r>
              <a:rPr lang="en-US" sz="3600" b="1" spc="50" dirty="0">
                <a:solidFill>
                  <a:schemeClr val="bg1"/>
                </a:solidFill>
                <a:latin typeface="Arial" panose="020B0604020202020204" pitchFamily="34" charset="0"/>
                <a:cs typeface="Arial" panose="020B0604020202020204" pitchFamily="34" charset="0"/>
              </a:rPr>
              <a:t> 2 al </a:t>
            </a:r>
            <a:r>
              <a:rPr lang="en-US" sz="3600" b="1" spc="50" dirty="0" err="1">
                <a:solidFill>
                  <a:schemeClr val="bg1"/>
                </a:solidFill>
                <a:latin typeface="Arial" panose="020B0604020202020204" pitchFamily="34" charset="0"/>
                <a:cs typeface="Arial" panose="020B0604020202020204" pitchFamily="34" charset="0"/>
              </a:rPr>
              <a:t>Municipiului</a:t>
            </a:r>
            <a:r>
              <a:rPr lang="en-US" sz="3600" b="1" spc="50" dirty="0">
                <a:solidFill>
                  <a:schemeClr val="bg1"/>
                </a:solidFill>
                <a:latin typeface="Arial" panose="020B0604020202020204" pitchFamily="34" charset="0"/>
                <a:cs typeface="Arial" panose="020B0604020202020204" pitchFamily="34" charset="0"/>
              </a:rPr>
              <a:t> </a:t>
            </a:r>
            <a:r>
              <a:rPr lang="en-US" sz="3600" b="1" spc="50" dirty="0" err="1">
                <a:solidFill>
                  <a:schemeClr val="bg1"/>
                </a:solidFill>
                <a:latin typeface="Arial" panose="020B0604020202020204" pitchFamily="34" charset="0"/>
                <a:cs typeface="Arial" panose="020B0604020202020204" pitchFamily="34" charset="0"/>
              </a:rPr>
              <a:t>Bucureşti</a:t>
            </a:r>
            <a:r>
              <a:rPr lang="en-US" sz="3600" b="1" spc="50" dirty="0">
                <a:solidFill>
                  <a:schemeClr val="bg1"/>
                </a:solidFill>
                <a:latin typeface="Arial" panose="020B0604020202020204" pitchFamily="34" charset="0"/>
                <a:cs typeface="Arial" panose="020B0604020202020204" pitchFamily="34" charset="0"/>
              </a:rPr>
              <a:t> pe </a:t>
            </a:r>
            <a:r>
              <a:rPr lang="en-US" sz="3600" b="1" spc="50" dirty="0" err="1">
                <a:solidFill>
                  <a:schemeClr val="bg1"/>
                </a:solidFill>
                <a:latin typeface="Arial" panose="020B0604020202020204" pitchFamily="34" charset="0"/>
                <a:cs typeface="Arial" panose="020B0604020202020204" pitchFamily="34" charset="0"/>
              </a:rPr>
              <a:t>anul</a:t>
            </a:r>
            <a:r>
              <a:rPr lang="en-US" sz="3600" b="1" spc="50" dirty="0">
                <a:solidFill>
                  <a:schemeClr val="bg1"/>
                </a:solidFill>
                <a:latin typeface="Arial" panose="020B0604020202020204" pitchFamily="34" charset="0"/>
                <a:cs typeface="Arial" panose="020B0604020202020204" pitchFamily="34" charset="0"/>
              </a:rPr>
              <a:t> </a:t>
            </a:r>
            <a:r>
              <a:rPr lang="en-US" sz="3600" b="1" spc="50" dirty="0" smtClean="0">
                <a:solidFill>
                  <a:schemeClr val="bg1"/>
                </a:solidFill>
                <a:latin typeface="Arial" panose="020B0604020202020204" pitchFamily="34" charset="0"/>
                <a:cs typeface="Arial" panose="020B0604020202020204" pitchFamily="34" charset="0"/>
              </a:rPr>
              <a:t>202</a:t>
            </a:r>
            <a:r>
              <a:rPr lang="ro-RO" sz="3600" b="1" spc="50" dirty="0" smtClean="0">
                <a:solidFill>
                  <a:schemeClr val="bg1"/>
                </a:solidFill>
                <a:latin typeface="Arial" panose="020B0604020202020204" pitchFamily="34" charset="0"/>
                <a:cs typeface="Arial" panose="020B0604020202020204" pitchFamily="34" charset="0"/>
              </a:rPr>
              <a:t>3</a:t>
            </a:r>
            <a:endParaRPr lang="en-US" sz="3600" b="1" spc="50" dirty="0">
              <a:solidFill>
                <a:schemeClr val="bg1"/>
              </a:solidFill>
              <a:latin typeface="Arial" panose="020B0604020202020204" pitchFamily="34" charset="0"/>
              <a:cs typeface="Arial" panose="020B0604020202020204" pitchFamily="34" charset="0"/>
            </a:endParaRPr>
          </a:p>
        </p:txBody>
      </p:sp>
      <p:sp>
        <p:nvSpPr>
          <p:cNvPr id="6" name="Rectangle 5"/>
          <p:cNvSpPr>
            <a:spLocks noChangeArrowheads="1"/>
          </p:cNvSpPr>
          <p:nvPr/>
        </p:nvSpPr>
        <p:spPr bwMode="auto">
          <a:xfrm>
            <a:off x="3970867" y="2048933"/>
            <a:ext cx="7532156" cy="37422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fontAlgn="base">
              <a:spcBef>
                <a:spcPct val="20000"/>
              </a:spcBef>
              <a:spcAft>
                <a:spcPts val="600"/>
              </a:spcAft>
              <a:buClr>
                <a:schemeClr val="accent1">
                  <a:lumMod val="75000"/>
                </a:schemeClr>
              </a:buClr>
              <a:buSzPct val="145000"/>
            </a:pPr>
            <a:endParaRPr lang="en-US" b="1" dirty="0">
              <a:solidFill>
                <a:schemeClr val="bg1"/>
              </a:solidFill>
            </a:endParaRPr>
          </a:p>
        </p:txBody>
      </p:sp>
      <p:pic>
        <p:nvPicPr>
          <p:cNvPr id="7" name="Picture 6" descr="Graphical user interface, text&#10;&#10;Description automatically generated">
            <a:extLst>
              <a:ext uri="{FF2B5EF4-FFF2-40B4-BE49-F238E27FC236}">
                <a16:creationId xmlns:a16="http://schemas.microsoft.com/office/drawing/2014/main" xmlns="" id="{DFA3DF58-6B15-403A-B6EE-91332DC449DA}"/>
              </a:ext>
            </a:extLst>
          </p:cNvPr>
          <p:cNvPicPr>
            <a:picLocks noChangeAspect="1"/>
          </p:cNvPicPr>
          <p:nvPr/>
        </p:nvPicPr>
        <p:blipFill>
          <a:blip r:embed="rId3">
            <a:alphaModFix amt="35000"/>
            <a:lum bright="28000"/>
            <a:extLst>
              <a:ext uri="{28A0092B-C50C-407E-A947-70E740481C1C}">
                <a14:useLocalDpi xmlns:a14="http://schemas.microsoft.com/office/drawing/2010/main" val="0"/>
              </a:ext>
            </a:extLst>
          </a:blip>
          <a:stretch>
            <a:fillRect/>
          </a:stretch>
        </p:blipFill>
        <p:spPr>
          <a:xfrm>
            <a:off x="8887075" y="5791200"/>
            <a:ext cx="3238500" cy="952500"/>
          </a:xfrm>
          <a:prstGeom prst="rect">
            <a:avLst/>
          </a:prstGeom>
        </p:spPr>
      </p:pic>
    </p:spTree>
    <p:extLst>
      <p:ext uri="{BB962C8B-B14F-4D97-AF65-F5344CB8AC3E}">
        <p14:creationId xmlns:p14="http://schemas.microsoft.com/office/powerpoint/2010/main" val="1361944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u 1"/>
          <p:cNvSpPr>
            <a:spLocks noGrp="1"/>
          </p:cNvSpPr>
          <p:nvPr>
            <p:ph type="title"/>
          </p:nvPr>
        </p:nvSpPr>
        <p:spPr>
          <a:xfrm>
            <a:off x="782054" y="161441"/>
            <a:ext cx="10866938" cy="1280890"/>
          </a:xfrm>
        </p:spPr>
        <p:txBody>
          <a:bodyPr>
            <a:normAutofit/>
          </a:bodyPr>
          <a:lstStyle/>
          <a:p>
            <a:pPr algn="ctr"/>
            <a:r>
              <a:rPr lang="ro-RO" sz="1800" b="1" dirty="0" smtClean="0">
                <a:solidFill>
                  <a:schemeClr val="tx1"/>
                </a:solidFill>
                <a:latin typeface="Arial" panose="020B0604020202020204" pitchFamily="34" charset="0"/>
                <a:cs typeface="Arial" panose="020B0604020202020204" pitchFamily="34" charset="0"/>
              </a:rPr>
              <a:t>PONDEREA CHELTUIELILOR </a:t>
            </a:r>
            <a:r>
              <a:rPr lang="en-US" sz="1800" b="1" dirty="0" smtClean="0">
                <a:solidFill>
                  <a:schemeClr val="tx1"/>
                </a:solidFill>
                <a:latin typeface="Arial" panose="020B0604020202020204" pitchFamily="34" charset="0"/>
                <a:cs typeface="Arial" panose="020B0604020202020204" pitchFamily="34" charset="0"/>
              </a:rPr>
              <a:t>SEC</a:t>
            </a:r>
            <a:r>
              <a:rPr lang="ro-RO" sz="1800" b="1" dirty="0" smtClean="0">
                <a:solidFill>
                  <a:schemeClr val="tx1"/>
                </a:solidFill>
                <a:latin typeface="Arial" panose="020B0604020202020204" pitchFamily="34" charset="0"/>
                <a:cs typeface="Arial" panose="020B0604020202020204" pitchFamily="34" charset="0"/>
              </a:rPr>
              <a:t>ȚIUNII DE DEZVOLTARE ÎN BUGETUL GENERAL PE ANUL 2023</a:t>
            </a:r>
            <a:br>
              <a:rPr lang="ro-RO" sz="1800" b="1" dirty="0" smtClean="0">
                <a:solidFill>
                  <a:schemeClr val="tx1"/>
                </a:solidFill>
                <a:latin typeface="Arial" panose="020B0604020202020204" pitchFamily="34" charset="0"/>
                <a:cs typeface="Arial" panose="020B0604020202020204" pitchFamily="34" charset="0"/>
              </a:rPr>
            </a:br>
            <a:r>
              <a:rPr lang="ro-RO" sz="1800" b="1" dirty="0">
                <a:solidFill>
                  <a:schemeClr val="tx1"/>
                </a:solidFill>
                <a:latin typeface="Arial" panose="020B0604020202020204" pitchFamily="34" charset="0"/>
                <a:cs typeface="Arial" panose="020B0604020202020204" pitchFamily="34" charset="0"/>
              </a:rPr>
              <a:t/>
            </a:r>
            <a:br>
              <a:rPr lang="ro-RO" sz="1800" b="1" dirty="0">
                <a:solidFill>
                  <a:schemeClr val="tx1"/>
                </a:solidFill>
                <a:latin typeface="Arial" panose="020B0604020202020204" pitchFamily="34" charset="0"/>
                <a:cs typeface="Arial" panose="020B0604020202020204" pitchFamily="34" charset="0"/>
              </a:rPr>
            </a:br>
            <a:endParaRPr lang="ro-RO" sz="1800" b="1" dirty="0">
              <a:solidFill>
                <a:schemeClr val="tx1"/>
              </a:solidFill>
              <a:latin typeface="Arial" panose="020B0604020202020204" pitchFamily="34" charset="0"/>
              <a:cs typeface="Arial" panose="020B0604020202020204" pitchFamily="34" charset="0"/>
            </a:endParaRPr>
          </a:p>
        </p:txBody>
      </p:sp>
      <p:pic>
        <p:nvPicPr>
          <p:cNvPr id="3" name="Imagine 2"/>
          <p:cNvPicPr>
            <a:picLocks noChangeAspect="1"/>
          </p:cNvPicPr>
          <p:nvPr/>
        </p:nvPicPr>
        <p:blipFill>
          <a:blip r:embed="rId2"/>
          <a:stretch>
            <a:fillRect/>
          </a:stretch>
        </p:blipFill>
        <p:spPr>
          <a:xfrm>
            <a:off x="0" y="548640"/>
            <a:ext cx="12192000" cy="6309360"/>
          </a:xfrm>
          <a:prstGeom prst="rect">
            <a:avLst/>
          </a:prstGeom>
        </p:spPr>
      </p:pic>
    </p:spTree>
    <p:extLst>
      <p:ext uri="{BB962C8B-B14F-4D97-AF65-F5344CB8AC3E}">
        <p14:creationId xmlns:p14="http://schemas.microsoft.com/office/powerpoint/2010/main" val="3339874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901536" y="2100557"/>
            <a:ext cx="9705109" cy="2308324"/>
          </a:xfrm>
          <a:prstGeom prst="rect">
            <a:avLst/>
          </a:prstGeom>
          <a:noFill/>
        </p:spPr>
        <p:txBody>
          <a:bodyPr wrap="square" rtlCol="0">
            <a:spAutoFit/>
          </a:bodyPr>
          <a:lstStyle/>
          <a:p>
            <a:pPr algn="just">
              <a:tabLst>
                <a:tab pos="457200" algn="l"/>
              </a:tabLst>
            </a:pPr>
            <a:r>
              <a:rPr lang="en-US" dirty="0">
                <a:latin typeface="Arial" panose="020B0604020202020204" pitchFamily="34" charset="0"/>
              </a:rPr>
              <a:t>	</a:t>
            </a:r>
            <a:r>
              <a:rPr lang="ro-RO" sz="2400" dirty="0">
                <a:latin typeface="Arial" panose="020B0604020202020204" pitchFamily="34" charset="0"/>
                <a:cs typeface="Arial" panose="020B0604020202020204" pitchFamily="34" charset="0"/>
              </a:rPr>
              <a:t>Veniturile care urmează a se încasa la nivelul Sectorului 2, în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3</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au fost estimate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fundamentate pe baza constatării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evaluării materiei impozabile declarată în prezent, evaluarea serviciilor prestate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 veniturilor </a:t>
            </a:r>
            <a:r>
              <a:rPr lang="ro-RO" sz="2400" dirty="0" err="1">
                <a:latin typeface="Arial" panose="020B0604020202020204" pitchFamily="34" charset="0"/>
                <a:cs typeface="Arial" panose="020B0604020202020204" pitchFamily="34" charset="0"/>
              </a:rPr>
              <a:t>obţinute</a:t>
            </a:r>
            <a:r>
              <a:rPr lang="ro-RO" sz="2400" dirty="0">
                <a:latin typeface="Arial" panose="020B0604020202020204" pitchFamily="34" charset="0"/>
                <a:cs typeface="Arial" panose="020B0604020202020204" pitchFamily="34" charset="0"/>
              </a:rPr>
              <a:t> din acestea, precum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alte elemente specifice, conform </a:t>
            </a:r>
            <a:r>
              <a:rPr lang="ro-RO" sz="2400" dirty="0" err="1">
                <a:latin typeface="Arial" panose="020B0604020202020204" pitchFamily="34" charset="0"/>
                <a:cs typeface="Arial" panose="020B0604020202020204" pitchFamily="34" charset="0"/>
              </a:rPr>
              <a:t>legislaţiei</a:t>
            </a:r>
            <a:r>
              <a:rPr lang="ro-RO" sz="2400" dirty="0">
                <a:latin typeface="Arial" panose="020B0604020202020204" pitchFamily="34" charset="0"/>
                <a:cs typeface="Arial" panose="020B0604020202020204" pitchFamily="34" charset="0"/>
              </a:rPr>
              <a:t> în vigoare, având în vedere prevederile:</a:t>
            </a:r>
          </a:p>
          <a:p>
            <a:pPr algn="just" defTabSz="457200"/>
            <a:r>
              <a:rPr lang="en-US" sz="2400" dirty="0">
                <a:cs typeface="Arial" panose="020B0604020202020204" pitchFamily="34" charset="0"/>
              </a:rPr>
              <a:t>	</a:t>
            </a:r>
            <a:endParaRPr lang="ro-RO" sz="2400" dirty="0">
              <a:cs typeface="Arial" panose="020B0604020202020204" pitchFamily="34" charset="0"/>
            </a:endParaRPr>
          </a:p>
        </p:txBody>
      </p:sp>
      <p:sp>
        <p:nvSpPr>
          <p:cNvPr id="3" name="Titlu 2"/>
          <p:cNvSpPr>
            <a:spLocks noGrp="1"/>
          </p:cNvSpPr>
          <p:nvPr>
            <p:ph type="title"/>
          </p:nvPr>
        </p:nvSpPr>
        <p:spPr>
          <a:xfrm>
            <a:off x="1667945" y="685035"/>
            <a:ext cx="10350179" cy="872067"/>
          </a:xfrm>
        </p:spPr>
        <p:txBody>
          <a:bodyPr>
            <a:noAutofit/>
          </a:bodyPr>
          <a:lstStyle/>
          <a:p>
            <a:pPr algn="ctr"/>
            <a:r>
              <a:rPr lang="it-IT" sz="3500" b="1" dirty="0">
                <a:solidFill>
                  <a:schemeClr val="tx1"/>
                </a:solidFill>
                <a:latin typeface="Arial" panose="020B0604020202020204" pitchFamily="34" charset="0"/>
                <a:cs typeface="Arial" panose="020B0604020202020204" pitchFamily="34" charset="0"/>
              </a:rPr>
              <a:t>Veniturile bugetului local al Sectorului 2</a:t>
            </a:r>
            <a:endParaRPr lang="ro-RO" sz="35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364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2">
            <a:extLst>
              <a:ext uri="{FF2B5EF4-FFF2-40B4-BE49-F238E27FC236}">
                <a16:creationId xmlns:a16="http://schemas.microsoft.com/office/drawing/2014/main" xmlns="" id="{56047A48-89E5-4086-A276-DD5309B6C6A8}"/>
              </a:ext>
            </a:extLst>
          </p:cNvPr>
          <p:cNvSpPr txBox="1">
            <a:spLocks/>
          </p:cNvSpPr>
          <p:nvPr/>
        </p:nvSpPr>
        <p:spPr>
          <a:xfrm>
            <a:off x="1597978" y="560483"/>
            <a:ext cx="10350179" cy="872067"/>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3500" b="1" dirty="0">
                <a:latin typeface="Arial" panose="020B0604020202020204" pitchFamily="34" charset="0"/>
                <a:cs typeface="Arial" panose="020B0604020202020204" pitchFamily="34" charset="0"/>
              </a:rPr>
              <a:t>Veniturile bugetului local al Sectorului 2</a:t>
            </a:r>
            <a:endParaRPr lang="ro-RO" sz="35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1C45E4B3-5870-4084-BA7B-69115D20A986}"/>
              </a:ext>
            </a:extLst>
          </p:cNvPr>
          <p:cNvSpPr txBox="1"/>
          <p:nvPr/>
        </p:nvSpPr>
        <p:spPr>
          <a:xfrm>
            <a:off x="1970249" y="2104007"/>
            <a:ext cx="9605639" cy="4038798"/>
          </a:xfrm>
          <a:prstGeom prst="rect">
            <a:avLst/>
          </a:prstGeom>
          <a:noFill/>
        </p:spPr>
        <p:txBody>
          <a:bodyPr wrap="square">
            <a:spAutoFit/>
          </a:bodyPr>
          <a:lstStyle/>
          <a:p>
            <a:pPr algn="just" defTabSz="457200">
              <a:lnSpc>
                <a:spcPct val="115000"/>
              </a:lnSpc>
            </a:pPr>
            <a:r>
              <a:rPr lang="en-US" sz="1800" dirty="0" smtClean="0">
                <a:solidFill>
                  <a:schemeClr val="bg1"/>
                </a:solidFill>
                <a:cs typeface="Arial" panose="020B0604020202020204" pitchFamily="34" charset="0"/>
              </a:rPr>
              <a:t>	</a:t>
            </a:r>
            <a:r>
              <a:rPr lang="ro-RO"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Legii </a:t>
            </a:r>
            <a:r>
              <a:rPr lang="ro-RO" sz="1800" dirty="0">
                <a:latin typeface="Arial" panose="020B0604020202020204" pitchFamily="34" charset="0"/>
                <a:cs typeface="Arial" panose="020B0604020202020204" pitchFamily="34" charset="0"/>
              </a:rPr>
              <a:t>nr. 227/2015 privind Codul fiscal, cu modificările și completările ulterioare</a:t>
            </a:r>
            <a:r>
              <a:rPr lang="ro-RO" sz="1800" dirty="0" smtClean="0">
                <a:latin typeface="Arial" panose="020B0604020202020204" pitchFamily="34" charset="0"/>
                <a:cs typeface="Arial" panose="020B0604020202020204" pitchFamily="34" charset="0"/>
              </a:rPr>
              <a:t>;</a:t>
            </a:r>
          </a:p>
          <a:p>
            <a:pPr algn="just" defTabSz="457200">
              <a:lnSpc>
                <a:spcPct val="115000"/>
              </a:lnSpc>
            </a:pPr>
            <a:endParaRPr lang="ro-RO" sz="500" dirty="0">
              <a:latin typeface="Arial" panose="020B0604020202020204" pitchFamily="34" charset="0"/>
              <a:cs typeface="Arial" panose="020B0604020202020204" pitchFamily="34" charset="0"/>
            </a:endParaRPr>
          </a:p>
          <a:p>
            <a:pPr algn="just" defTabSz="457200">
              <a:lnSpc>
                <a:spcPct val="115000"/>
              </a:lnSpc>
            </a:pP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 Legii finanţelor publice locale nr. 273/2006, cu modificările şi completările ulterioare</a:t>
            </a:r>
            <a:r>
              <a:rPr lang="ro-RO" sz="1800" dirty="0" smtClean="0">
                <a:latin typeface="Arial" panose="020B0604020202020204" pitchFamily="34" charset="0"/>
                <a:cs typeface="Arial" panose="020B0604020202020204" pitchFamily="34" charset="0"/>
              </a:rPr>
              <a:t>;</a:t>
            </a:r>
          </a:p>
          <a:p>
            <a:pPr algn="just" defTabSz="457200">
              <a:lnSpc>
                <a:spcPct val="115000"/>
              </a:lnSpc>
            </a:pPr>
            <a:endParaRPr lang="ro-RO" sz="500" dirty="0">
              <a:latin typeface="Arial" panose="020B0604020202020204" pitchFamily="34" charset="0"/>
              <a:cs typeface="Arial" panose="020B0604020202020204" pitchFamily="34" charset="0"/>
            </a:endParaRPr>
          </a:p>
          <a:p>
            <a:pPr algn="just" defTabSz="457200">
              <a:lnSpc>
                <a:spcPct val="115000"/>
              </a:lnSpc>
            </a:pP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Legii </a:t>
            </a:r>
            <a:r>
              <a:rPr lang="ro-RO" sz="1800" dirty="0">
                <a:latin typeface="Arial" panose="020B0604020202020204" pitchFamily="34" charset="0"/>
                <a:cs typeface="Arial" panose="020B0604020202020204" pitchFamily="34" charset="0"/>
              </a:rPr>
              <a:t>bugetului de stat pe anul </a:t>
            </a:r>
            <a:r>
              <a:rPr lang="ro-RO" sz="1800"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3</a:t>
            </a:r>
            <a:r>
              <a:rPr lang="ro-RO" sz="1800" dirty="0" smtClean="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nr. </a:t>
            </a:r>
            <a:r>
              <a:rPr lang="en-US" dirty="0" smtClean="0">
                <a:latin typeface="Arial" panose="020B0604020202020204" pitchFamily="34" charset="0"/>
                <a:cs typeface="Arial" panose="020B0604020202020204" pitchFamily="34" charset="0"/>
              </a:rPr>
              <a:t>3</a:t>
            </a:r>
            <a:r>
              <a:rPr lang="ro-RO" dirty="0" smtClean="0">
                <a:latin typeface="Arial" panose="020B0604020202020204" pitchFamily="34" charset="0"/>
                <a:cs typeface="Arial" panose="020B0604020202020204" pitchFamily="34" charset="0"/>
              </a:rPr>
              <a:t>68</a:t>
            </a:r>
            <a:r>
              <a:rPr lang="ro-RO" sz="1800" dirty="0" smtClean="0">
                <a:latin typeface="Arial" panose="020B0604020202020204" pitchFamily="34" charset="0"/>
                <a:cs typeface="Arial" panose="020B0604020202020204" pitchFamily="34" charset="0"/>
              </a:rPr>
              <a:t>/2022;</a:t>
            </a:r>
          </a:p>
          <a:p>
            <a:pPr algn="just" defTabSz="457200">
              <a:lnSpc>
                <a:spcPct val="115000"/>
              </a:lnSpc>
            </a:pPr>
            <a:endParaRPr lang="ro-RO" sz="500" dirty="0">
              <a:latin typeface="Arial" panose="020B0604020202020204" pitchFamily="34" charset="0"/>
              <a:cs typeface="Arial" panose="020B0604020202020204" pitchFamily="34" charset="0"/>
            </a:endParaRPr>
          </a:p>
          <a:p>
            <a:pPr algn="just">
              <a:lnSpc>
                <a:spcPct val="115000"/>
              </a:lnSpc>
            </a:pPr>
            <a:r>
              <a:rPr lang="en-US" sz="1800" dirty="0">
                <a:latin typeface="Arial" panose="020B0604020202020204" pitchFamily="34" charset="0"/>
                <a:cs typeface="Arial" panose="020B0604020202020204" pitchFamily="34" charset="0"/>
              </a:rPr>
              <a:t>	</a:t>
            </a:r>
            <a:r>
              <a:rPr lang="ro-RO"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Hotărârii </a:t>
            </a:r>
            <a:r>
              <a:rPr lang="ro-RO" sz="1800" dirty="0">
                <a:latin typeface="Arial" panose="020B0604020202020204" pitchFamily="34" charset="0"/>
                <a:cs typeface="Arial" panose="020B0604020202020204" pitchFamily="34" charset="0"/>
              </a:rPr>
              <a:t>Consiliului General al Municipiului București nr. </a:t>
            </a:r>
            <a:r>
              <a:rPr lang="en-US" dirty="0" smtClean="0">
                <a:latin typeface="Arial" panose="020B0604020202020204" pitchFamily="34" charset="0"/>
                <a:cs typeface="Arial" panose="020B0604020202020204" pitchFamily="34" charset="0"/>
              </a:rPr>
              <a:t>219/28.04.2022</a:t>
            </a:r>
            <a:r>
              <a:rPr lang="ro-RO"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privind </a:t>
            </a:r>
            <a:r>
              <a:rPr lang="ro-RO" sz="1800" dirty="0">
                <a:latin typeface="Arial" panose="020B0604020202020204" pitchFamily="34" charset="0"/>
                <a:cs typeface="Arial" panose="020B0604020202020204" pitchFamily="34" charset="0"/>
              </a:rPr>
              <a:t>stabilirea nivelurilor impozitelor și taxelor locale în municipiul București, începând cu anul </a:t>
            </a:r>
            <a:r>
              <a:rPr lang="en-US" dirty="0" smtClean="0">
                <a:latin typeface="Arial" panose="020B0604020202020204" pitchFamily="34" charset="0"/>
                <a:cs typeface="Arial" panose="020B0604020202020204" pitchFamily="34" charset="0"/>
              </a:rPr>
              <a:t>2023;</a:t>
            </a:r>
            <a:endParaRPr lang="ro-RO" dirty="0" smtClean="0">
              <a:latin typeface="Arial" panose="020B0604020202020204" pitchFamily="34" charset="0"/>
              <a:cs typeface="Arial" panose="020B0604020202020204" pitchFamily="34" charset="0"/>
            </a:endParaRPr>
          </a:p>
          <a:p>
            <a:pPr algn="just" defTabSz="457200">
              <a:lnSpc>
                <a:spcPct val="115000"/>
              </a:lnSpc>
            </a:pPr>
            <a:endParaRPr lang="ro-RO" sz="500" dirty="0">
              <a:latin typeface="Arial" panose="020B0604020202020204" pitchFamily="34" charset="0"/>
              <a:cs typeface="Arial" panose="020B0604020202020204" pitchFamily="34" charset="0"/>
            </a:endParaRPr>
          </a:p>
          <a:p>
            <a:pPr algn="just" defTabSz="457200">
              <a:lnSpc>
                <a:spcPct val="115000"/>
              </a:lnSpc>
            </a:pPr>
            <a:r>
              <a:rPr lang="ro-RO"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 Hotărârii </a:t>
            </a:r>
            <a:r>
              <a:rPr lang="ro-RO" sz="1800" dirty="0">
                <a:latin typeface="Arial" panose="020B0604020202020204" pitchFamily="34" charset="0"/>
                <a:cs typeface="Arial" panose="020B0604020202020204" pitchFamily="34" charset="0"/>
              </a:rPr>
              <a:t>Guvernului nr. </a:t>
            </a:r>
            <a:r>
              <a:rPr lang="ro-RO" dirty="0" smtClean="0">
                <a:latin typeface="Arial" panose="020B0604020202020204" pitchFamily="34" charset="0"/>
                <a:cs typeface="Arial" panose="020B0604020202020204" pitchFamily="34" charset="0"/>
              </a:rPr>
              <a:t>1447</a:t>
            </a:r>
            <a:r>
              <a:rPr lang="ro-RO" sz="1800" dirty="0" smtClean="0">
                <a:latin typeface="Arial" panose="020B0604020202020204" pitchFamily="34" charset="0"/>
                <a:cs typeface="Arial" panose="020B0604020202020204" pitchFamily="34" charset="0"/>
              </a:rPr>
              <a:t>/2022 </a:t>
            </a:r>
            <a:r>
              <a:rPr lang="ro-RO" sz="1800" dirty="0">
                <a:latin typeface="Arial" panose="020B0604020202020204" pitchFamily="34" charset="0"/>
                <a:cs typeface="Arial" panose="020B0604020202020204" pitchFamily="34" charset="0"/>
              </a:rPr>
              <a:t>pentru stabilirea salariului de bază minim brut pe țară garantat în plată</a:t>
            </a:r>
            <a:r>
              <a:rPr lang="ro-RO" sz="1800" dirty="0" smtClean="0">
                <a:latin typeface="Arial" panose="020B0604020202020204" pitchFamily="34" charset="0"/>
                <a:cs typeface="Arial" panose="020B0604020202020204" pitchFamily="34" charset="0"/>
              </a:rPr>
              <a:t>;</a:t>
            </a:r>
          </a:p>
          <a:p>
            <a:pPr algn="just" defTabSz="457200">
              <a:lnSpc>
                <a:spcPct val="115000"/>
              </a:lnSpc>
            </a:pPr>
            <a:endParaRPr lang="ro-RO" sz="500" dirty="0">
              <a:latin typeface="Arial" panose="020B0604020202020204" pitchFamily="34" charset="0"/>
              <a:cs typeface="Arial" panose="020B0604020202020204" pitchFamily="34" charset="0"/>
            </a:endParaRPr>
          </a:p>
          <a:p>
            <a:pPr algn="just" defTabSz="457200">
              <a:lnSpc>
                <a:spcPct val="115000"/>
              </a:lnSpc>
            </a:pPr>
            <a:r>
              <a:rPr lang="ro-RO" sz="1800" dirty="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Deciziilor </a:t>
            </a:r>
            <a:r>
              <a:rPr lang="ro-RO" sz="1800" dirty="0">
                <a:latin typeface="Arial" panose="020B0604020202020204" pitchFamily="34" charset="0"/>
                <a:cs typeface="Arial" panose="020B0604020202020204" pitchFamily="34" charset="0"/>
              </a:rPr>
              <a:t>directorului general al Direcției Generale Regionale a Finanțelor Publice a Municipiului București nr. </a:t>
            </a:r>
            <a:r>
              <a:rPr lang="ro-RO" dirty="0" smtClean="0">
                <a:latin typeface="Arial" panose="020B0604020202020204" pitchFamily="34" charset="0"/>
                <a:cs typeface="Arial" panose="020B0604020202020204" pitchFamily="34" charset="0"/>
              </a:rPr>
              <a:t>4024</a:t>
            </a:r>
            <a:r>
              <a:rPr lang="en-US" sz="1800" dirty="0" smtClean="0">
                <a:latin typeface="Arial" panose="020B0604020202020204" pitchFamily="34" charset="0"/>
                <a:cs typeface="Arial" panose="020B0604020202020204" pitchFamily="34" charset="0"/>
              </a:rPr>
              <a:t>/</a:t>
            </a:r>
            <a:r>
              <a:rPr lang="ro-RO" dirty="0" smtClean="0">
                <a:latin typeface="Arial" panose="020B0604020202020204" pitchFamily="34" charset="0"/>
                <a:cs typeface="Arial" panose="020B0604020202020204" pitchFamily="34" charset="0"/>
              </a:rPr>
              <a:t>29</a:t>
            </a:r>
            <a:r>
              <a:rPr lang="en-US" sz="1800" dirty="0" smtClean="0">
                <a:latin typeface="Arial" panose="020B0604020202020204" pitchFamily="34" charset="0"/>
                <a:cs typeface="Arial" panose="020B0604020202020204" pitchFamily="34" charset="0"/>
              </a:rPr>
              <a:t>.1</a:t>
            </a:r>
            <a:r>
              <a:rPr lang="ro-RO" sz="1800"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.202</a:t>
            </a:r>
            <a:r>
              <a:rPr lang="ro-RO" sz="18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a:t>
            </a:r>
            <a:r>
              <a:rPr lang="ro-RO" sz="1800" dirty="0" smtClean="0">
                <a:latin typeface="Arial" panose="020B0604020202020204" pitchFamily="34" charset="0"/>
                <a:cs typeface="Arial" panose="020B0604020202020204" pitchFamily="34" charset="0"/>
              </a:rPr>
              <a:t> 4120/19.12.2022,</a:t>
            </a:r>
            <a:r>
              <a:rPr lang="en-US" sz="1800" dirty="0" smtClean="0">
                <a:latin typeface="Arial" panose="020B0604020202020204" pitchFamily="34" charset="0"/>
                <a:cs typeface="Arial" panose="020B0604020202020204" pitchFamily="34" charset="0"/>
              </a:rPr>
              <a:t> 0</a:t>
            </a:r>
            <a:r>
              <a:rPr lang="ro-RO" sz="1800"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/0</a:t>
            </a:r>
            <a:r>
              <a:rPr lang="ro-RO" sz="1800" dirty="0" smtClean="0">
                <a:latin typeface="Arial" panose="020B0604020202020204" pitchFamily="34" charset="0"/>
                <a:cs typeface="Arial" panose="020B0604020202020204" pitchFamily="34" charset="0"/>
              </a:rPr>
              <a:t>3</a:t>
            </a:r>
            <a:r>
              <a:rPr lang="en-US" sz="1800" dirty="0" smtClean="0">
                <a:latin typeface="Arial" panose="020B0604020202020204" pitchFamily="34" charset="0"/>
                <a:cs typeface="Arial" panose="020B0604020202020204" pitchFamily="34" charset="0"/>
              </a:rPr>
              <a:t>.01.202</a:t>
            </a:r>
            <a:r>
              <a:rPr lang="ro-RO" sz="1800" dirty="0" smtClean="0">
                <a:latin typeface="Arial" panose="020B0604020202020204" pitchFamily="34" charset="0"/>
                <a:cs typeface="Arial" panose="020B0604020202020204" pitchFamily="34" charset="0"/>
              </a:rPr>
              <a:t>3</a:t>
            </a:r>
            <a:r>
              <a:rPr lang="en-US" sz="1800" dirty="0" smtClean="0">
                <a:latin typeface="Arial" panose="020B0604020202020204" pitchFamily="34" charset="0"/>
                <a:cs typeface="Arial" panose="020B0604020202020204" pitchFamily="34" charset="0"/>
              </a:rPr>
              <a:t> </a:t>
            </a:r>
            <a:r>
              <a:rPr lang="ro-RO" sz="1800" dirty="0" smtClean="0">
                <a:latin typeface="Arial" panose="020B0604020202020204" pitchFamily="34" charset="0"/>
                <a:cs typeface="Arial" panose="020B0604020202020204" pitchFamily="34" charset="0"/>
              </a:rPr>
              <a:t>și </a:t>
            </a:r>
            <a:r>
              <a:rPr lang="en-US" sz="1800" dirty="0" smtClean="0">
                <a:latin typeface="Arial" panose="020B0604020202020204" pitchFamily="34" charset="0"/>
                <a:cs typeface="Arial" panose="020B0604020202020204" pitchFamily="34" charset="0"/>
              </a:rPr>
              <a:t>0</a:t>
            </a:r>
            <a:r>
              <a:rPr lang="ro-RO" sz="18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0</a:t>
            </a:r>
            <a:r>
              <a:rPr lang="ro-RO" dirty="0" smtClean="0">
                <a:latin typeface="Arial" panose="020B0604020202020204" pitchFamily="34" charset="0"/>
                <a:cs typeface="Arial" panose="020B0604020202020204" pitchFamily="34" charset="0"/>
              </a:rPr>
              <a:t>3</a:t>
            </a:r>
            <a:r>
              <a:rPr lang="ro-RO" sz="1800" dirty="0" smtClean="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1</a:t>
            </a:r>
            <a:r>
              <a:rPr lang="ro-RO" sz="1800" dirty="0" smtClean="0">
                <a:latin typeface="Arial" panose="020B0604020202020204" pitchFamily="34" charset="0"/>
                <a:cs typeface="Arial" panose="020B0604020202020204" pitchFamily="34" charset="0"/>
              </a:rPr>
              <a:t>.202</a:t>
            </a:r>
            <a:r>
              <a:rPr lang="ro-RO" dirty="0">
                <a:latin typeface="Arial" panose="020B0604020202020204" pitchFamily="34" charset="0"/>
                <a:cs typeface="Arial" panose="020B0604020202020204" pitchFamily="34" charset="0"/>
              </a:rPr>
              <a:t>3</a:t>
            </a:r>
            <a:r>
              <a:rPr lang="en-US" sz="1800" dirty="0" smtClean="0">
                <a:latin typeface="Arial" panose="020B0604020202020204" pitchFamily="34" charset="0"/>
                <a:cs typeface="Arial" panose="020B0604020202020204" pitchFamily="34" charset="0"/>
              </a:rPr>
              <a:t>.</a:t>
            </a:r>
            <a:endParaRPr lang="ro-RO"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1205346" y="292007"/>
            <a:ext cx="10197084" cy="989539"/>
          </a:xfrm>
        </p:spPr>
        <p:txBody>
          <a:bodyPr>
            <a:noAutofit/>
          </a:bodyPr>
          <a:lstStyle/>
          <a:p>
            <a:pPr algn="ctr"/>
            <a:r>
              <a:rPr lang="it-IT" sz="3400" b="1" dirty="0">
                <a:solidFill>
                  <a:schemeClr val="tx1"/>
                </a:solidFill>
                <a:latin typeface="Arial" panose="020B0604020202020204" pitchFamily="34" charset="0"/>
                <a:cs typeface="Arial" panose="020B0604020202020204" pitchFamily="34" charset="0"/>
              </a:rPr>
              <a:t>Veniturile bugetului local</a:t>
            </a:r>
            <a:r>
              <a:rPr lang="ro-RO" sz="3400" b="1" dirty="0">
                <a:solidFill>
                  <a:schemeClr val="tx1"/>
                </a:solidFill>
                <a:latin typeface="Arial" panose="020B0604020202020204" pitchFamily="34" charset="0"/>
                <a:cs typeface="Arial" panose="020B0604020202020204" pitchFamily="34" charset="0"/>
              </a:rPr>
              <a:t> </a:t>
            </a:r>
            <a:r>
              <a:rPr lang="it-IT" sz="3400" b="1" dirty="0">
                <a:solidFill>
                  <a:schemeClr val="tx1"/>
                </a:solidFill>
                <a:latin typeface="Arial" panose="020B0604020202020204" pitchFamily="34" charset="0"/>
                <a:cs typeface="Arial" panose="020B0604020202020204" pitchFamily="34" charset="0"/>
              </a:rPr>
              <a:t>al Sectorului 2</a:t>
            </a:r>
            <a:r>
              <a:rPr lang="ro-RO" sz="3400" b="1" dirty="0">
                <a:solidFill>
                  <a:schemeClr val="tx1"/>
                </a:solidFill>
                <a:latin typeface="Arial" panose="020B0604020202020204" pitchFamily="34" charset="0"/>
                <a:cs typeface="Arial" panose="020B0604020202020204" pitchFamily="34" charset="0"/>
              </a:rPr>
              <a:t> pe anul 20</a:t>
            </a:r>
            <a:r>
              <a:rPr lang="en-US" sz="3400" b="1" dirty="0" smtClean="0">
                <a:solidFill>
                  <a:schemeClr val="tx1"/>
                </a:solidFill>
                <a:latin typeface="Arial" panose="020B0604020202020204" pitchFamily="34" charset="0"/>
                <a:cs typeface="Arial" panose="020B0604020202020204" pitchFamily="34" charset="0"/>
              </a:rPr>
              <a:t>2</a:t>
            </a:r>
            <a:r>
              <a:rPr lang="ro-RO" sz="3400" b="1" dirty="0">
                <a:solidFill>
                  <a:schemeClr val="tx1"/>
                </a:solidFill>
                <a:latin typeface="Arial" panose="020B0604020202020204" pitchFamily="34" charset="0"/>
                <a:cs typeface="Arial" panose="020B0604020202020204" pitchFamily="34" charset="0"/>
              </a:rPr>
              <a:t>3</a:t>
            </a:r>
          </a:p>
        </p:txBody>
      </p:sp>
      <p:graphicFrame>
        <p:nvGraphicFramePr>
          <p:cNvPr id="4" name="Tabel 3"/>
          <p:cNvGraphicFramePr>
            <a:graphicFrameLocks noGrp="1"/>
          </p:cNvGraphicFramePr>
          <p:nvPr>
            <p:extLst>
              <p:ext uri="{D42A27DB-BD31-4B8C-83A1-F6EECF244321}">
                <p14:modId xmlns:p14="http://schemas.microsoft.com/office/powerpoint/2010/main" val="1500425243"/>
              </p:ext>
            </p:extLst>
          </p:nvPr>
        </p:nvGraphicFramePr>
        <p:xfrm>
          <a:off x="396632" y="1444337"/>
          <a:ext cx="11326091" cy="4623261"/>
        </p:xfrm>
        <a:graphic>
          <a:graphicData uri="http://schemas.openxmlformats.org/drawingml/2006/table">
            <a:tbl>
              <a:tblPr firstRow="1" firstCol="1">
                <a:tableStyleId>{616DA210-FB5B-4158-B5E0-FEB733F419BA}</a:tableStyleId>
              </a:tblPr>
              <a:tblGrid>
                <a:gridCol w="7823681">
                  <a:extLst>
                    <a:ext uri="{9D8B030D-6E8A-4147-A177-3AD203B41FA5}">
                      <a16:colId xmlns:a16="http://schemas.microsoft.com/office/drawing/2014/main" xmlns="" val="20000"/>
                    </a:ext>
                  </a:extLst>
                </a:gridCol>
                <a:gridCol w="2085638">
                  <a:extLst>
                    <a:ext uri="{9D8B030D-6E8A-4147-A177-3AD203B41FA5}">
                      <a16:colId xmlns:a16="http://schemas.microsoft.com/office/drawing/2014/main" xmlns="" val="20001"/>
                    </a:ext>
                  </a:extLst>
                </a:gridCol>
                <a:gridCol w="1416772">
                  <a:extLst>
                    <a:ext uri="{9D8B030D-6E8A-4147-A177-3AD203B41FA5}">
                      <a16:colId xmlns:a16="http://schemas.microsoft.com/office/drawing/2014/main" xmlns="" val="20002"/>
                    </a:ext>
                  </a:extLst>
                </a:gridCol>
              </a:tblGrid>
              <a:tr h="485948">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 </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mii lei</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marL="0" marR="0" algn="ctr">
                        <a:spcBef>
                          <a:spcPts val="0"/>
                        </a:spcBef>
                        <a:spcAft>
                          <a:spcPts val="0"/>
                        </a:spcAft>
                      </a:pPr>
                      <a:r>
                        <a:rPr lang="ro-RO" sz="2900" dirty="0">
                          <a:solidFill>
                            <a:schemeClr val="tx1"/>
                          </a:solidFill>
                          <a:effectLst/>
                          <a:latin typeface="Arial" panose="020B0604020202020204" pitchFamily="34" charset="0"/>
                          <a:cs typeface="Arial" panose="020B0604020202020204" pitchFamily="34" charset="0"/>
                        </a:rPr>
                        <a:t>%</a:t>
                      </a:r>
                      <a:endParaRPr lang="en-US" sz="29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0"/>
                  </a:ext>
                </a:extLst>
              </a:tr>
              <a:tr h="485948">
                <a:tc>
                  <a:txBody>
                    <a:bodyPr/>
                    <a:lstStyle/>
                    <a:p>
                      <a:pPr algn="l" fontAlgn="b"/>
                      <a:r>
                        <a:rPr lang="ro-RO" sz="2500" b="1" u="none" strike="noStrike" dirty="0">
                          <a:solidFill>
                            <a:schemeClr val="bg1"/>
                          </a:solidFill>
                          <a:effectLst/>
                          <a:latin typeface="Arial" panose="020B0604020202020204" pitchFamily="34" charset="0"/>
                          <a:cs typeface="Arial" panose="020B0604020202020204" pitchFamily="34" charset="0"/>
                        </a:rPr>
                        <a:t>TOTAL VENITURI </a:t>
                      </a:r>
                      <a:r>
                        <a:rPr lang="ro-RO" sz="2500" b="1" u="none" strike="noStrike" dirty="0" smtClean="0">
                          <a:solidFill>
                            <a:schemeClr val="bg1"/>
                          </a:solidFill>
                          <a:effectLst/>
                          <a:latin typeface="Arial" panose="020B0604020202020204" pitchFamily="34" charset="0"/>
                          <a:cs typeface="Arial" panose="020B0604020202020204" pitchFamily="34" charset="0"/>
                        </a:rPr>
                        <a:t>2023, </a:t>
                      </a:r>
                      <a:r>
                        <a:rPr lang="ro-RO" sz="2500" b="1" u="none" strike="noStrike" dirty="0">
                          <a:solidFill>
                            <a:schemeClr val="bg1"/>
                          </a:solidFill>
                          <a:effectLst/>
                          <a:latin typeface="Arial" panose="020B0604020202020204" pitchFamily="34" charset="0"/>
                          <a:cs typeface="Arial" panose="020B0604020202020204" pitchFamily="34" charset="0"/>
                        </a:rPr>
                        <a:t>din care:</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tc>
                  <a:txBody>
                    <a:bodyPr/>
                    <a:lstStyle/>
                    <a:p>
                      <a:pPr algn="ctr" fontAlgn="b"/>
                      <a:r>
                        <a:rPr lang="ro-RO" sz="2500" b="1" u="none" strike="noStrike" dirty="0" smtClean="0">
                          <a:solidFill>
                            <a:schemeClr val="bg1"/>
                          </a:solidFill>
                          <a:effectLst/>
                          <a:latin typeface="Arial" panose="020B0604020202020204" pitchFamily="34" charset="0"/>
                          <a:cs typeface="Arial" panose="020B0604020202020204" pitchFamily="34" charset="0"/>
                        </a:rPr>
                        <a:t>1.874.148</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tc>
                  <a:txBody>
                    <a:bodyPr/>
                    <a:lstStyle/>
                    <a:p>
                      <a:pPr algn="ctr" fontAlgn="b"/>
                      <a:r>
                        <a:rPr lang="ro-RO" sz="2500" b="1" u="none" strike="noStrike" dirty="0" smtClean="0">
                          <a:solidFill>
                            <a:schemeClr val="bg1"/>
                          </a:solidFill>
                          <a:effectLst/>
                          <a:latin typeface="Arial" panose="020B0604020202020204" pitchFamily="34" charset="0"/>
                          <a:cs typeface="Arial" panose="020B0604020202020204" pitchFamily="34" charset="0"/>
                        </a:rPr>
                        <a:t>100,00 </a:t>
                      </a:r>
                      <a:endParaRPr lang="ro-RO" sz="25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1"/>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C</a:t>
                      </a:r>
                      <a:r>
                        <a:rPr lang="en-US" sz="2500" b="0" u="none" strike="noStrike" dirty="0" err="1">
                          <a:solidFill>
                            <a:schemeClr val="tx1"/>
                          </a:solidFill>
                          <a:effectLst/>
                          <a:latin typeface="Arial" panose="020B0604020202020204" pitchFamily="34" charset="0"/>
                          <a:cs typeface="Arial" panose="020B0604020202020204" pitchFamily="34" charset="0"/>
                        </a:rPr>
                        <a:t>ote</a:t>
                      </a:r>
                      <a:r>
                        <a:rPr lang="en-US"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a:solidFill>
                            <a:schemeClr val="tx1"/>
                          </a:solidFill>
                          <a:effectLst/>
                          <a:latin typeface="Arial" panose="020B0604020202020204" pitchFamily="34" charset="0"/>
                          <a:cs typeface="Arial" panose="020B0604020202020204" pitchFamily="34" charset="0"/>
                        </a:rPr>
                        <a:t>și</a:t>
                      </a:r>
                      <a:r>
                        <a:rPr lang="ro-RO" sz="2500" b="0" u="none" strike="noStrike" dirty="0">
                          <a:solidFill>
                            <a:schemeClr val="tx1"/>
                          </a:solidFill>
                          <a:effectLst/>
                          <a:latin typeface="Arial" panose="020B0604020202020204" pitchFamily="34" charset="0"/>
                          <a:cs typeface="Arial" panose="020B0604020202020204" pitchFamily="34" charset="0"/>
                        </a:rPr>
                        <a:t> sume defalcate din impozitul pe venit</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830.521</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44,31</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450619">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V</a:t>
                      </a:r>
                      <a:r>
                        <a:rPr lang="it-IT" sz="2500" b="0" u="none" strike="noStrike" dirty="0">
                          <a:solidFill>
                            <a:schemeClr val="tx1"/>
                          </a:solidFill>
                          <a:effectLst/>
                          <a:latin typeface="Arial" panose="020B0604020202020204" pitchFamily="34" charset="0"/>
                          <a:cs typeface="Arial" panose="020B0604020202020204" pitchFamily="34" charset="0"/>
                        </a:rPr>
                        <a:t>enituri proprii</a:t>
                      </a:r>
                      <a:r>
                        <a:rPr lang="ro-RO" sz="2500" b="0" u="none" strike="noStrike" dirty="0">
                          <a:solidFill>
                            <a:schemeClr val="tx1"/>
                          </a:solidFill>
                          <a:effectLst/>
                          <a:latin typeface="Arial" panose="020B0604020202020204" pitchFamily="34" charset="0"/>
                          <a:cs typeface="Arial" panose="020B0604020202020204" pitchFamily="34" charset="0"/>
                        </a:rPr>
                        <a:t>,</a:t>
                      </a:r>
                      <a:r>
                        <a:rPr lang="it-IT" sz="2500" b="0" u="none" strike="noStrike" dirty="0">
                          <a:solidFill>
                            <a:schemeClr val="tx1"/>
                          </a:solidFill>
                          <a:effectLst/>
                          <a:latin typeface="Arial" panose="020B0604020202020204" pitchFamily="34" charset="0"/>
                          <a:cs typeface="Arial" panose="020B0604020202020204" pitchFamily="34" charset="0"/>
                        </a:rPr>
                        <a:t> provenite din impozite și taxe locale </a:t>
                      </a:r>
                      <a:endParaRPr lang="it-IT"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420.135</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22,42</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Sume </a:t>
                      </a:r>
                      <a:r>
                        <a:rPr lang="ro-RO" sz="2500" b="0" u="none" strike="noStrike" dirty="0">
                          <a:solidFill>
                            <a:schemeClr val="tx1"/>
                          </a:solidFill>
                          <a:effectLst/>
                          <a:latin typeface="Arial" panose="020B0604020202020204" pitchFamily="34" charset="0"/>
                          <a:cs typeface="Arial" panose="020B0604020202020204" pitchFamily="34" charset="0"/>
                        </a:rPr>
                        <a:t>defalcate din TVA</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236.688</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12,63</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485948">
                <a:tc>
                  <a:txBody>
                    <a:bodyPr/>
                    <a:lstStyle/>
                    <a:p>
                      <a:pPr algn="l" fontAlgn="b"/>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fr-FR" sz="2500" b="0" u="none" strike="noStrike" dirty="0" err="1" smtClean="0">
                          <a:solidFill>
                            <a:schemeClr val="tx1"/>
                          </a:solidFill>
                          <a:effectLst/>
                          <a:latin typeface="Arial" panose="020B0604020202020204" pitchFamily="34" charset="0"/>
                          <a:cs typeface="Arial" panose="020B0604020202020204" pitchFamily="34" charset="0"/>
                        </a:rPr>
                        <a:t>Subvenții</a:t>
                      </a:r>
                      <a:r>
                        <a:rPr lang="fr-FR" sz="2500" b="0" u="none" strike="noStrike" dirty="0" smtClean="0">
                          <a:solidFill>
                            <a:schemeClr val="tx1"/>
                          </a:solidFill>
                          <a:effectLst/>
                          <a:latin typeface="Arial" panose="020B0604020202020204" pitchFamily="34" charset="0"/>
                          <a:cs typeface="Arial" panose="020B0604020202020204" pitchFamily="34" charset="0"/>
                        </a:rPr>
                        <a:t> </a:t>
                      </a:r>
                      <a:r>
                        <a:rPr lang="fr-FR" sz="2500" b="0" u="none" strike="noStrike" dirty="0">
                          <a:solidFill>
                            <a:schemeClr val="tx1"/>
                          </a:solidFill>
                          <a:effectLst/>
                          <a:latin typeface="Arial" panose="020B0604020202020204" pitchFamily="34" charset="0"/>
                          <a:cs typeface="Arial" panose="020B0604020202020204" pitchFamily="34" charset="0"/>
                        </a:rPr>
                        <a:t>de la </a:t>
                      </a:r>
                      <a:r>
                        <a:rPr lang="fr-FR" sz="2500" b="0" u="none" strike="noStrike" dirty="0" err="1">
                          <a:solidFill>
                            <a:schemeClr val="tx1"/>
                          </a:solidFill>
                          <a:effectLst/>
                          <a:latin typeface="Arial" panose="020B0604020202020204" pitchFamily="34" charset="0"/>
                          <a:cs typeface="Arial" panose="020B0604020202020204" pitchFamily="34" charset="0"/>
                        </a:rPr>
                        <a:t>bugetul</a:t>
                      </a:r>
                      <a:r>
                        <a:rPr lang="fr-FR" sz="2500" b="0" u="none" strike="noStrike" dirty="0">
                          <a:solidFill>
                            <a:schemeClr val="tx1"/>
                          </a:solidFill>
                          <a:effectLst/>
                          <a:latin typeface="Arial" panose="020B0604020202020204" pitchFamily="34" charset="0"/>
                          <a:cs typeface="Arial" panose="020B0604020202020204" pitchFamily="34" charset="0"/>
                        </a:rPr>
                        <a:t> de stat</a:t>
                      </a:r>
                      <a:endParaRPr lang="fr-FR"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173.602</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9,26</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492146">
                <a:tc>
                  <a:txBody>
                    <a:bodyPr/>
                    <a:lstStyle/>
                    <a:p>
                      <a:pPr algn="l" fontAlgn="b"/>
                      <a:r>
                        <a:rPr lang="ro-RO" sz="2500" b="0" i="0" u="none" strike="noStrike" dirty="0" smtClean="0">
                          <a:solidFill>
                            <a:schemeClr val="tx1"/>
                          </a:solidFill>
                          <a:effectLst/>
                          <a:latin typeface="Arial" panose="020B0604020202020204" pitchFamily="34" charset="0"/>
                          <a:cs typeface="Arial" panose="020B0604020202020204" pitchFamily="34" charset="0"/>
                        </a:rPr>
                        <a:t>  </a:t>
                      </a:r>
                      <a:r>
                        <a:rPr lang="en-US" sz="2500" b="0" i="0" u="none" strike="noStrike" dirty="0" err="1" smtClean="0">
                          <a:solidFill>
                            <a:schemeClr val="tx1"/>
                          </a:solidFill>
                          <a:effectLst/>
                          <a:latin typeface="Arial" panose="020B0604020202020204" pitchFamily="34" charset="0"/>
                          <a:cs typeface="Arial" panose="020B0604020202020204" pitchFamily="34" charset="0"/>
                        </a:rPr>
                        <a:t>Subven</a:t>
                      </a:r>
                      <a:r>
                        <a:rPr lang="ro-RO" sz="2500" b="0" i="0" u="none" strike="noStrike" dirty="0" smtClean="0">
                          <a:solidFill>
                            <a:schemeClr val="tx1"/>
                          </a:solidFill>
                          <a:effectLst/>
                          <a:latin typeface="Arial" panose="020B0604020202020204" pitchFamily="34" charset="0"/>
                          <a:cs typeface="Arial" panose="020B0604020202020204" pitchFamily="34" charset="0"/>
                        </a:rPr>
                        <a:t>ții</a:t>
                      </a:r>
                      <a:r>
                        <a:rPr lang="ro-RO" sz="2500" b="0" i="0" u="none" strike="noStrike" baseline="0" dirty="0" smtClean="0">
                          <a:solidFill>
                            <a:schemeClr val="tx1"/>
                          </a:solidFill>
                          <a:effectLst/>
                          <a:latin typeface="Arial" panose="020B0604020202020204" pitchFamily="34" charset="0"/>
                          <a:cs typeface="Arial" panose="020B0604020202020204" pitchFamily="34" charset="0"/>
                        </a:rPr>
                        <a:t> de la alte </a:t>
                      </a:r>
                      <a:r>
                        <a:rPr lang="ro-RO" sz="2500" b="0" i="0" u="none" strike="noStrike" baseline="0" dirty="0" err="1" smtClean="0">
                          <a:solidFill>
                            <a:schemeClr val="tx1"/>
                          </a:solidFill>
                          <a:effectLst/>
                          <a:latin typeface="Arial" panose="020B0604020202020204" pitchFamily="34" charset="0"/>
                          <a:cs typeface="Arial" panose="020B0604020202020204" pitchFamily="34" charset="0"/>
                        </a:rPr>
                        <a:t>administratii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b="0" i="0" u="none" strike="noStrike" dirty="0" smtClean="0">
                          <a:solidFill>
                            <a:schemeClr val="tx1"/>
                          </a:solidFill>
                          <a:effectLst/>
                          <a:latin typeface="Arial" panose="020B0604020202020204" pitchFamily="34" charset="0"/>
                          <a:cs typeface="Arial" panose="020B0604020202020204" pitchFamily="34" charset="0"/>
                        </a:rPr>
                        <a:t>26.821</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1,43</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76480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Sume </a:t>
                      </a:r>
                      <a:r>
                        <a:rPr lang="ro-RO" sz="2500" b="0" u="none" strike="noStrike" dirty="0">
                          <a:solidFill>
                            <a:schemeClr val="tx1"/>
                          </a:solidFill>
                          <a:effectLst/>
                          <a:latin typeface="Arial" panose="020B0604020202020204" pitchFamily="34" charset="0"/>
                          <a:cs typeface="Arial" panose="020B0604020202020204" pitchFamily="34" charset="0"/>
                        </a:rPr>
                        <a:t>primite de la UE/alți donatori  în contul plăților efectuate și </a:t>
                      </a:r>
                      <a:r>
                        <a:rPr lang="ro-RO" sz="2500" b="0" u="none" strike="noStrike" dirty="0" err="1">
                          <a:solidFill>
                            <a:schemeClr val="tx1"/>
                          </a:solidFill>
                          <a:effectLst/>
                          <a:latin typeface="Arial" panose="020B0604020202020204" pitchFamily="34" charset="0"/>
                          <a:cs typeface="Arial" panose="020B0604020202020204" pitchFamily="34" charset="0"/>
                        </a:rPr>
                        <a:t>prefinanțări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u="none" strike="noStrike" dirty="0" smtClean="0">
                          <a:solidFill>
                            <a:schemeClr val="tx1"/>
                          </a:solidFill>
                          <a:effectLst/>
                          <a:latin typeface="Arial" panose="020B0604020202020204" pitchFamily="34" charset="0"/>
                          <a:cs typeface="Arial" panose="020B0604020202020204" pitchFamily="34" charset="0"/>
                        </a:rPr>
                        <a:t>186.217</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9,94</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6"/>
                  </a:ext>
                </a:extLst>
              </a:tr>
              <a:tr h="485948">
                <a:tc>
                  <a:txBody>
                    <a:bodyPr/>
                    <a:lstStyle/>
                    <a:p>
                      <a:pPr algn="l" fontAlgn="b"/>
                      <a:r>
                        <a:rPr lang="ro-RO" sz="2500" b="0" u="none" strike="noStrike" baseline="0" dirty="0">
                          <a:solidFill>
                            <a:schemeClr val="tx1"/>
                          </a:solidFill>
                          <a:effectLst/>
                          <a:latin typeface="Arial" panose="020B0604020202020204" pitchFamily="34" charset="0"/>
                          <a:cs typeface="Arial" panose="020B0604020202020204" pitchFamily="34" charset="0"/>
                        </a:rPr>
                        <a:t> </a:t>
                      </a:r>
                      <a:r>
                        <a:rPr lang="ro-RO" sz="2500" b="0" u="none" strike="noStrike" baseline="0" dirty="0" smtClean="0">
                          <a:solidFill>
                            <a:schemeClr val="tx1"/>
                          </a:solidFill>
                          <a:effectLst/>
                          <a:latin typeface="Arial" panose="020B0604020202020204" pitchFamily="34" charset="0"/>
                          <a:cs typeface="Arial" panose="020B0604020202020204" pitchFamily="34" charset="0"/>
                        </a:rPr>
                        <a:t> </a:t>
                      </a:r>
                      <a:r>
                        <a:rPr lang="ro-RO" sz="2500" b="0" u="none" strike="noStrike" dirty="0" smtClean="0">
                          <a:solidFill>
                            <a:schemeClr val="tx1"/>
                          </a:solidFill>
                          <a:effectLst/>
                          <a:latin typeface="Arial" panose="020B0604020202020204" pitchFamily="34" charset="0"/>
                          <a:cs typeface="Arial" panose="020B0604020202020204" pitchFamily="34" charset="0"/>
                        </a:rPr>
                        <a:t>Alte </a:t>
                      </a:r>
                      <a:r>
                        <a:rPr lang="ro-RO" sz="2500" b="0" u="none" strike="noStrike" dirty="0">
                          <a:solidFill>
                            <a:schemeClr val="tx1"/>
                          </a:solidFill>
                          <a:effectLst/>
                          <a:latin typeface="Arial" panose="020B0604020202020204" pitchFamily="34" charset="0"/>
                          <a:cs typeface="Arial" panose="020B0604020202020204" pitchFamily="34" charset="0"/>
                        </a:rPr>
                        <a:t>venituri</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fontAlgn="b"/>
                      <a:r>
                        <a:rPr lang="ro-RO" sz="2500" b="0" i="0" u="none" strike="noStrike" dirty="0" smtClean="0">
                          <a:solidFill>
                            <a:schemeClr val="tx1"/>
                          </a:solidFill>
                          <a:effectLst/>
                          <a:latin typeface="Arial" panose="020B0604020202020204" pitchFamily="34" charset="0"/>
                          <a:cs typeface="Arial" panose="020B0604020202020204" pitchFamily="34" charset="0"/>
                        </a:rPr>
                        <a:t>164</a:t>
                      </a:r>
                      <a:endParaRPr lang="ro-RO" sz="25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2500" b="0" i="0" u="none" strike="noStrike" dirty="0" smtClean="0">
                          <a:solidFill>
                            <a:srgbClr val="000000"/>
                          </a:solidFill>
                          <a:effectLst/>
                          <a:latin typeface="Arial" panose="020B0604020202020204" pitchFamily="34" charset="0"/>
                        </a:rPr>
                        <a:t>0,01</a:t>
                      </a:r>
                      <a:endParaRPr lang="ro-RO" sz="25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9736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stretch>
            <a:fillRect/>
          </a:stretch>
        </p:blipFill>
        <p:spPr>
          <a:xfrm>
            <a:off x="9465" y="0"/>
            <a:ext cx="12182535" cy="6858000"/>
          </a:xfrm>
          <a:prstGeom prst="rect">
            <a:avLst/>
          </a:prstGeom>
        </p:spPr>
      </p:pic>
    </p:spTree>
    <p:extLst>
      <p:ext uri="{BB962C8B-B14F-4D97-AF65-F5344CB8AC3E}">
        <p14:creationId xmlns:p14="http://schemas.microsoft.com/office/powerpoint/2010/main" val="1481230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p:cNvSpPr txBox="1"/>
          <p:nvPr/>
        </p:nvSpPr>
        <p:spPr>
          <a:xfrm>
            <a:off x="1828800" y="1293912"/>
            <a:ext cx="10014239" cy="5370701"/>
          </a:xfrm>
          <a:prstGeom prst="rect">
            <a:avLst/>
          </a:prstGeom>
          <a:noFill/>
        </p:spPr>
        <p:txBody>
          <a:bodyPr wrap="square" rtlCol="0">
            <a:spAutoFit/>
          </a:bodyPr>
          <a:lstStyle/>
          <a:p>
            <a:pPr algn="just" defTabSz="461963"/>
            <a:r>
              <a:rPr lang="en-US" sz="1700" dirty="0" err="1">
                <a:latin typeface="Arial" panose="020B0604020202020204" pitchFamily="34" charset="0"/>
                <a:cs typeface="Arial" panose="020B0604020202020204" pitchFamily="34" charset="0"/>
              </a:rPr>
              <a:t>Fundamentarea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dimensionarea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şi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repartizarea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cheltuielilor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bugetelor</a:t>
            </a:r>
            <a:r>
              <a:rPr lang="en-US" sz="1700" dirty="0">
                <a:latin typeface="Arial" panose="020B0604020202020204" pitchFamily="34" charset="0"/>
                <a:cs typeface="Arial" panose="020B0604020202020204" pitchFamily="34" charset="0"/>
              </a:rPr>
              <a:t> locale pe </a:t>
            </a:r>
            <a:r>
              <a:rPr lang="en-US" sz="1700" dirty="0" err="1">
                <a:latin typeface="Arial" panose="020B0604020202020204" pitchFamily="34" charset="0"/>
                <a:cs typeface="Arial" panose="020B0604020202020204" pitchFamily="34" charset="0"/>
              </a:rPr>
              <a:t>ordonatori</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credite</a:t>
            </a:r>
            <a:r>
              <a:rPr lang="en-US" sz="1700" dirty="0">
                <a:latin typeface="Arial" panose="020B0604020202020204" pitchFamily="34" charset="0"/>
                <a:cs typeface="Arial" panose="020B0604020202020204" pitchFamily="34" charset="0"/>
              </a:rPr>
              <a:t>, pe </a:t>
            </a:r>
            <a:r>
              <a:rPr lang="en-US" sz="1700" dirty="0" err="1">
                <a:latin typeface="Arial" panose="020B0604020202020204" pitchFamily="34" charset="0"/>
                <a:cs typeface="Arial" panose="020B0604020202020204" pitchFamily="34" charset="0"/>
              </a:rPr>
              <a:t>destinaţii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respectiv</a:t>
            </a:r>
            <a:r>
              <a:rPr lang="en-US" sz="1700" dirty="0">
                <a:latin typeface="Arial" panose="020B0604020202020204" pitchFamily="34" charset="0"/>
                <a:cs typeface="Arial" panose="020B0604020202020204" pitchFamily="34" charset="0"/>
              </a:rPr>
              <a:t> pe </a:t>
            </a:r>
            <a:r>
              <a:rPr lang="en-US" sz="1700" dirty="0" err="1">
                <a:latin typeface="Arial" panose="020B0604020202020204" pitchFamily="34" charset="0"/>
                <a:cs typeface="Arial" panose="020B0604020202020204" pitchFamily="34" charset="0"/>
              </a:rPr>
              <a:t>acţiuni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activităţi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programe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proiecte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obiective</a:t>
            </a:r>
            <a:r>
              <a:rPr lang="en-US" sz="1700" dirty="0">
                <a:latin typeface="Arial" panose="020B0604020202020204" pitchFamily="34" charset="0"/>
                <a:cs typeface="Arial" panose="020B0604020202020204" pitchFamily="34" charset="0"/>
              </a:rPr>
              <a:t>, </a:t>
            </a:r>
            <a:r>
              <a:rPr lang="ro-RO" sz="1700" dirty="0">
                <a:latin typeface="Arial" panose="020B0604020202020204" pitchFamily="34" charset="0"/>
                <a:cs typeface="Arial" panose="020B0604020202020204" pitchFamily="34" charset="0"/>
              </a:rPr>
              <a:t>s-a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efectu</a:t>
            </a:r>
            <a:r>
              <a:rPr lang="ro-RO" sz="1700" dirty="0">
                <a:latin typeface="Arial" panose="020B0604020202020204" pitchFamily="34" charset="0"/>
                <a:cs typeface="Arial" panose="020B0604020202020204" pitchFamily="34" charset="0"/>
              </a:rPr>
              <a:t>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concordanţă</a:t>
            </a:r>
            <a:r>
              <a:rPr lang="en-US" sz="1700" dirty="0">
                <a:latin typeface="Arial" panose="020B0604020202020204" pitchFamily="34" charset="0"/>
                <a:cs typeface="Arial" panose="020B0604020202020204" pitchFamily="34" charset="0"/>
              </a:rPr>
              <a:t> cu </a:t>
            </a:r>
            <a:r>
              <a:rPr lang="en-US" sz="1700" dirty="0" err="1">
                <a:latin typeface="Arial" panose="020B0604020202020204" pitchFamily="34" charset="0"/>
                <a:cs typeface="Arial" panose="020B0604020202020204" pitchFamily="34" charset="0"/>
              </a:rPr>
              <a:t>atribuţiile</a:t>
            </a:r>
            <a:r>
              <a:rPr lang="en-US" sz="1700" dirty="0">
                <a:latin typeface="Arial" panose="020B0604020202020204" pitchFamily="34" charset="0"/>
                <a:cs typeface="Arial" panose="020B0604020202020204" pitchFamily="34" charset="0"/>
              </a:rPr>
              <a:t> c</a:t>
            </a:r>
            <a:r>
              <a:rPr lang="ro-RO" sz="1700" dirty="0">
                <a:latin typeface="Arial" panose="020B0604020202020204" pitchFamily="34" charset="0"/>
                <a:cs typeface="Arial" panose="020B0604020202020204" pitchFamily="34" charset="0"/>
              </a:rPr>
              <a:t>are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revin</a:t>
            </a:r>
            <a:r>
              <a:rPr lang="en-US" sz="1700" dirty="0">
                <a:latin typeface="Arial" panose="020B0604020202020204" pitchFamily="34" charset="0"/>
                <a:cs typeface="Arial" panose="020B0604020202020204" pitchFamily="34" charset="0"/>
              </a:rPr>
              <a:t> </a:t>
            </a:r>
            <a:r>
              <a:rPr lang="ro-RO" sz="1700" dirty="0">
                <a:latin typeface="Arial" panose="020B0604020202020204" pitchFamily="34" charset="0"/>
                <a:cs typeface="Arial" panose="020B0604020202020204" pitchFamily="34" charset="0"/>
              </a:rPr>
              <a:t>acestora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vederea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funcţionării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lor</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şi</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interesul</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colectivităţi</a:t>
            </a:r>
            <a:r>
              <a:rPr lang="ro-RO" sz="1700" dirty="0">
                <a:latin typeface="Arial" panose="020B0604020202020204" pitchFamily="34" charset="0"/>
                <a:cs typeface="Arial" panose="020B0604020202020204" pitchFamily="34" charset="0"/>
              </a:rPr>
              <a:t>i</a:t>
            </a:r>
            <a:r>
              <a:rPr lang="en-US" sz="1700" dirty="0">
                <a:latin typeface="Arial" panose="020B0604020202020204" pitchFamily="34" charset="0"/>
                <a:cs typeface="Arial" panose="020B0604020202020204" pitchFamily="34" charset="0"/>
              </a:rPr>
              <a:t> locale.</a:t>
            </a:r>
          </a:p>
          <a:p>
            <a:pPr algn="just" defTabSz="461963"/>
            <a:endParaRPr lang="ro-RO" sz="1700" dirty="0">
              <a:latin typeface="Arial" panose="020B0604020202020204" pitchFamily="34" charset="0"/>
              <a:cs typeface="Arial" panose="020B0604020202020204" pitchFamily="34" charset="0"/>
            </a:endParaRPr>
          </a:p>
          <a:p>
            <a:pPr algn="just" defTabSz="461963"/>
            <a:r>
              <a:rPr lang="en-US" sz="1700" dirty="0" err="1">
                <a:latin typeface="Arial" panose="020B0604020202020204" pitchFamily="34" charset="0"/>
                <a:cs typeface="Arial" panose="020B0604020202020204" pitchFamily="34" charset="0"/>
              </a:rPr>
              <a:t>Fundamentarea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cheltuielilor</a:t>
            </a:r>
            <a:r>
              <a:rPr lang="en-US" sz="1700" dirty="0">
                <a:latin typeface="Arial" panose="020B0604020202020204" pitchFamily="34" charset="0"/>
                <a:cs typeface="Arial" panose="020B0604020202020204" pitchFamily="34" charset="0"/>
              </a:rPr>
              <a:t> s</a:t>
            </a:r>
            <a:r>
              <a:rPr lang="ro-RO" sz="1700" dirty="0">
                <a:latin typeface="Arial" panose="020B0604020202020204" pitchFamily="34" charset="0"/>
                <a:cs typeface="Arial" panose="020B0604020202020204" pitchFamily="34" charset="0"/>
              </a:rPr>
              <a:t>-a</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efectu</a:t>
            </a:r>
            <a:r>
              <a:rPr lang="ro-RO" sz="1700" dirty="0">
                <a:latin typeface="Arial" panose="020B0604020202020204" pitchFamily="34" charset="0"/>
                <a:cs typeface="Arial" panose="020B0604020202020204" pitchFamily="34" charset="0"/>
              </a:rPr>
              <a:t>at</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în</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strictă</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corelare</a:t>
            </a:r>
            <a:r>
              <a:rPr lang="en-US" sz="1700" dirty="0">
                <a:latin typeface="Arial" panose="020B0604020202020204" pitchFamily="34" charset="0"/>
                <a:cs typeface="Arial" panose="020B0604020202020204" pitchFamily="34" charset="0"/>
              </a:rPr>
              <a:t> cu </a:t>
            </a:r>
            <a:r>
              <a:rPr lang="en-US" sz="1700" dirty="0" err="1">
                <a:latin typeface="Arial" panose="020B0604020202020204" pitchFamily="34" charset="0"/>
                <a:cs typeface="Arial" panose="020B0604020202020204" pitchFamily="34" charset="0"/>
              </a:rPr>
              <a:t>posibilităţile</a:t>
            </a:r>
            <a:r>
              <a:rPr lang="en-US" sz="1700" dirty="0">
                <a:latin typeface="Arial" panose="020B0604020202020204" pitchFamily="34" charset="0"/>
                <a:cs typeface="Arial" panose="020B0604020202020204" pitchFamily="34" charset="0"/>
              </a:rPr>
              <a:t> </a:t>
            </a:r>
            <a:r>
              <a:rPr lang="en-US" sz="1700" dirty="0" err="1">
                <a:latin typeface="Arial" panose="020B0604020202020204" pitchFamily="34" charset="0"/>
                <a:cs typeface="Arial" panose="020B0604020202020204" pitchFamily="34" charset="0"/>
              </a:rPr>
              <a:t>reale</a:t>
            </a:r>
            <a:r>
              <a:rPr lang="en-US" sz="1700" dirty="0">
                <a:latin typeface="Arial" panose="020B0604020202020204" pitchFamily="34" charset="0"/>
                <a:cs typeface="Arial" panose="020B0604020202020204" pitchFamily="34" charset="0"/>
              </a:rPr>
              <a:t> de </a:t>
            </a:r>
            <a:r>
              <a:rPr lang="en-US" sz="1700" dirty="0" err="1">
                <a:latin typeface="Arial" panose="020B0604020202020204" pitchFamily="34" charset="0"/>
                <a:cs typeface="Arial" panose="020B0604020202020204" pitchFamily="34" charset="0"/>
              </a:rPr>
              <a:t>încasare</a:t>
            </a:r>
            <a:r>
              <a:rPr lang="en-US" sz="1700" dirty="0">
                <a:latin typeface="Arial" panose="020B0604020202020204" pitchFamily="34" charset="0"/>
                <a:cs typeface="Arial" panose="020B0604020202020204" pitchFamily="34" charset="0"/>
              </a:rPr>
              <a:t> a </a:t>
            </a:r>
            <a:r>
              <a:rPr lang="en-US" sz="1700" dirty="0" err="1">
                <a:latin typeface="Arial" panose="020B0604020202020204" pitchFamily="34" charset="0"/>
                <a:cs typeface="Arial" panose="020B0604020202020204" pitchFamily="34" charset="0"/>
              </a:rPr>
              <a:t>veniturilor</a:t>
            </a:r>
            <a:r>
              <a:rPr lang="en-US" sz="1700" dirty="0">
                <a:latin typeface="Arial" panose="020B0604020202020204" pitchFamily="34" charset="0"/>
                <a:cs typeface="Arial" panose="020B0604020202020204" pitchFamily="34" charset="0"/>
              </a:rPr>
              <a:t>, estimate a se </a:t>
            </a:r>
            <a:r>
              <a:rPr lang="en-US" sz="1700" dirty="0" err="1">
                <a:latin typeface="Arial" panose="020B0604020202020204" pitchFamily="34" charset="0"/>
                <a:cs typeface="Arial" panose="020B0604020202020204" pitchFamily="34" charset="0"/>
              </a:rPr>
              <a:t>realiza</a:t>
            </a:r>
            <a:r>
              <a:rPr lang="ro-RO" sz="1700" dirty="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a:p>
            <a:pPr algn="just" defTabSz="461963"/>
            <a:endParaRPr lang="ro-RO" sz="1700" dirty="0">
              <a:solidFill>
                <a:srgbClr val="FF0000"/>
              </a:solidFill>
              <a:latin typeface="Arial" panose="020B0604020202020204" pitchFamily="34" charset="0"/>
              <a:cs typeface="Arial" panose="020B0604020202020204" pitchFamily="34" charset="0"/>
            </a:endParaRPr>
          </a:p>
          <a:p>
            <a:pPr algn="just" defTabSz="461963"/>
            <a:r>
              <a:rPr lang="ro-RO" sz="1700" dirty="0">
                <a:latin typeface="Arial" panose="020B0604020202020204" pitchFamily="34" charset="0"/>
                <a:cs typeface="Arial" panose="020B0604020202020204" pitchFamily="34" charset="0"/>
              </a:rPr>
              <a:t>Din totalul cheltuielilor bugetului local pentru anul </a:t>
            </a:r>
            <a:r>
              <a:rPr lang="ro-RO" sz="1700" dirty="0" smtClean="0">
                <a:latin typeface="Arial" panose="020B0604020202020204" pitchFamily="34" charset="0"/>
                <a:cs typeface="Arial" panose="020B0604020202020204" pitchFamily="34" charset="0"/>
              </a:rPr>
              <a:t>202</a:t>
            </a:r>
            <a:r>
              <a:rPr lang="ro-RO" sz="1700" dirty="0">
                <a:latin typeface="Arial" panose="020B0604020202020204" pitchFamily="34" charset="0"/>
                <a:cs typeface="Arial" panose="020B0604020202020204" pitchFamily="34" charset="0"/>
              </a:rPr>
              <a:t>3</a:t>
            </a:r>
            <a:r>
              <a:rPr lang="ro-RO" sz="1700" dirty="0" smtClean="0">
                <a:latin typeface="Arial" panose="020B0604020202020204" pitchFamily="34" charset="0"/>
                <a:cs typeface="Arial" panose="020B0604020202020204" pitchFamily="34" charset="0"/>
              </a:rPr>
              <a:t>, 57,43% </a:t>
            </a:r>
            <a:r>
              <a:rPr lang="ro-RO" sz="1700" dirty="0">
                <a:latin typeface="Arial" panose="020B0604020202020204" pitchFamily="34" charset="0"/>
                <a:cs typeface="Arial" panose="020B0604020202020204" pitchFamily="34" charset="0"/>
              </a:rPr>
              <a:t>reprezintă cheltuielile </a:t>
            </a:r>
            <a:r>
              <a:rPr lang="ro-RO" sz="1700" dirty="0" err="1">
                <a:latin typeface="Arial" panose="020B0604020202020204" pitchFamily="34" charset="0"/>
                <a:cs typeface="Arial" panose="020B0604020202020204" pitchFamily="34" charset="0"/>
              </a:rPr>
              <a:t>secţiunii</a:t>
            </a:r>
            <a:r>
              <a:rPr lang="ro-RO" sz="1700" dirty="0">
                <a:latin typeface="Arial" panose="020B0604020202020204" pitchFamily="34" charset="0"/>
                <a:cs typeface="Arial" panose="020B0604020202020204" pitchFamily="34" charset="0"/>
              </a:rPr>
              <a:t> de </a:t>
            </a:r>
            <a:r>
              <a:rPr lang="ro-RO" sz="1700" dirty="0" err="1">
                <a:latin typeface="Arial" panose="020B0604020202020204" pitchFamily="34" charset="0"/>
                <a:cs typeface="Arial" panose="020B0604020202020204" pitchFamily="34" charset="0"/>
              </a:rPr>
              <a:t>funcţionare</a:t>
            </a:r>
            <a:r>
              <a:rPr lang="ro-RO" sz="1700" dirty="0">
                <a:latin typeface="Arial" panose="020B0604020202020204" pitchFamily="34" charset="0"/>
                <a:cs typeface="Arial" panose="020B0604020202020204" pitchFamily="34" charset="0"/>
              </a:rPr>
              <a:t>, iar </a:t>
            </a:r>
            <a:r>
              <a:rPr lang="ro-RO" sz="1700" dirty="0" smtClean="0">
                <a:latin typeface="Arial" panose="020B0604020202020204" pitchFamily="34" charset="0"/>
                <a:cs typeface="Arial" panose="020B0604020202020204" pitchFamily="34" charset="0"/>
              </a:rPr>
              <a:t>42,57% </a:t>
            </a:r>
            <a:r>
              <a:rPr lang="ro-RO" sz="1700" dirty="0">
                <a:latin typeface="Arial" panose="020B0604020202020204" pitchFamily="34" charset="0"/>
                <a:cs typeface="Arial" panose="020B0604020202020204" pitchFamily="34" charset="0"/>
              </a:rPr>
              <a:t>sunt cheltuielile secţiunii de dezvoltare.</a:t>
            </a:r>
            <a:endParaRPr lang="en-GB" sz="1700" dirty="0">
              <a:latin typeface="Arial" panose="020B0604020202020204" pitchFamily="34" charset="0"/>
              <a:cs typeface="Arial" panose="020B0604020202020204" pitchFamily="34" charset="0"/>
            </a:endParaRPr>
          </a:p>
          <a:p>
            <a:pPr algn="just" defTabSz="461963"/>
            <a:endParaRPr lang="en-GB" sz="1700" dirty="0">
              <a:solidFill>
                <a:srgbClr val="FF0000"/>
              </a:solidFill>
              <a:latin typeface="Arial" panose="020B0604020202020204" pitchFamily="34" charset="0"/>
              <a:cs typeface="Arial" panose="020B0604020202020204" pitchFamily="34" charset="0"/>
            </a:endParaRPr>
          </a:p>
          <a:p>
            <a:pPr algn="just" defTabSz="461963"/>
            <a:r>
              <a:rPr lang="fr-FR" sz="1700" dirty="0">
                <a:solidFill>
                  <a:srgbClr val="FF0000"/>
                </a:solidFill>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În</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cadrul</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secţiunii</a:t>
            </a:r>
            <a:r>
              <a:rPr lang="fr-FR" sz="1700" dirty="0">
                <a:latin typeface="Arial" panose="020B0604020202020204" pitchFamily="34" charset="0"/>
                <a:cs typeface="Arial" panose="020B0604020202020204" pitchFamily="34" charset="0"/>
              </a:rPr>
              <a:t> de </a:t>
            </a:r>
            <a:r>
              <a:rPr lang="fr-FR" sz="1700" dirty="0" err="1">
                <a:latin typeface="Arial" panose="020B0604020202020204" pitchFamily="34" charset="0"/>
                <a:cs typeface="Arial" panose="020B0604020202020204" pitchFamily="34" charset="0"/>
              </a:rPr>
              <a:t>dezvoltare</a:t>
            </a:r>
            <a:r>
              <a:rPr lang="fr-FR" sz="1700" dirty="0">
                <a:latin typeface="Arial" panose="020B0604020202020204" pitchFamily="34" charset="0"/>
                <a:cs typeface="Arial" panose="020B0604020202020204" pitchFamily="34" charset="0"/>
              </a:rPr>
              <a:t>, </a:t>
            </a:r>
            <a:r>
              <a:rPr lang="ro-RO" sz="1700" dirty="0" smtClean="0">
                <a:latin typeface="Arial" panose="020B0604020202020204" pitchFamily="34" charset="0"/>
                <a:cs typeface="Arial" panose="020B0604020202020204" pitchFamily="34" charset="0"/>
              </a:rPr>
              <a:t>avem următoarele cheltuieli cu impact major aspra investițiilor: </a:t>
            </a:r>
          </a:p>
          <a:p>
            <a:pPr algn="just" defTabSz="461963"/>
            <a:endParaRPr lang="ro-RO" sz="1000" dirty="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fr-FR" sz="1700" dirty="0" err="1" smtClean="0">
                <a:latin typeface="Arial" panose="020B0604020202020204" pitchFamily="34" charset="0"/>
                <a:cs typeface="Arial" panose="020B0604020202020204" pitchFamily="34" charset="0"/>
              </a:rPr>
              <a:t>cheltuieli</a:t>
            </a:r>
            <a:r>
              <a:rPr lang="ro-RO" sz="1700" dirty="0" smtClean="0">
                <a:latin typeface="Arial" panose="020B0604020202020204" pitchFamily="34" charset="0"/>
                <a:cs typeface="Arial" panose="020B0604020202020204" pitchFamily="34" charset="0"/>
              </a:rPr>
              <a:t>le</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de capital </a:t>
            </a:r>
            <a:r>
              <a:rPr lang="ro-RO" sz="1700" dirty="0" smtClean="0">
                <a:latin typeface="Arial" panose="020B0604020202020204" pitchFamily="34" charset="0"/>
                <a:cs typeface="Arial" panose="020B0604020202020204" pitchFamily="34" charset="0"/>
              </a:rPr>
              <a:t>în sumă de 359.354</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mii </a:t>
            </a:r>
            <a:r>
              <a:rPr lang="fr-FR" sz="1700" dirty="0" smtClean="0">
                <a:latin typeface="Arial" panose="020B0604020202020204" pitchFamily="34" charset="0"/>
                <a:cs typeface="Arial" panose="020B0604020202020204" pitchFamily="34" charset="0"/>
              </a:rPr>
              <a:t>lei</a:t>
            </a:r>
            <a:r>
              <a:rPr lang="ro-RO" sz="1700" dirty="0">
                <a:latin typeface="Arial" panose="020B0604020202020204" pitchFamily="34" charset="0"/>
                <a:cs typeface="Arial" panose="020B0604020202020204" pitchFamily="34" charset="0"/>
              </a:rPr>
              <a:t> </a:t>
            </a:r>
            <a:r>
              <a:rPr lang="ro-RO" sz="1700" dirty="0" smtClean="0">
                <a:latin typeface="Arial" panose="020B0604020202020204" pitchFamily="34" charset="0"/>
                <a:cs typeface="Arial" panose="020B0604020202020204" pitchFamily="34" charset="0"/>
              </a:rPr>
              <a:t>sunt </a:t>
            </a:r>
            <a:r>
              <a:rPr lang="fr-FR" sz="1700" dirty="0" err="1" smtClean="0">
                <a:latin typeface="Arial" panose="020B0604020202020204" pitchFamily="34" charset="0"/>
                <a:cs typeface="Arial" panose="020B0604020202020204" pitchFamily="34" charset="0"/>
              </a:rPr>
              <a:t>aloc</a:t>
            </a:r>
            <a:r>
              <a:rPr lang="ro-RO" sz="1700" dirty="0" err="1" smtClean="0">
                <a:latin typeface="Arial" panose="020B0604020202020204" pitchFamily="34" charset="0"/>
                <a:cs typeface="Arial" panose="020B0604020202020204" pitchFamily="34" charset="0"/>
              </a:rPr>
              <a:t>ate</a:t>
            </a:r>
            <a:r>
              <a:rPr lang="ro-RO" sz="1700" dirty="0" smtClean="0">
                <a:latin typeface="Arial" panose="020B0604020202020204" pitchFamily="34" charset="0"/>
                <a:cs typeface="Arial" panose="020B0604020202020204" pitchFamily="34" charset="0"/>
              </a:rPr>
              <a:t> pentru: investițiile în domeniul </a:t>
            </a:r>
            <a:r>
              <a:rPr lang="ro-RO" sz="1700" dirty="0" err="1" smtClean="0">
                <a:latin typeface="Arial" panose="020B0604020202020204" pitchFamily="34" charset="0"/>
                <a:cs typeface="Arial" panose="020B0604020202020204" pitchFamily="34" charset="0"/>
              </a:rPr>
              <a:t>învățământulul</a:t>
            </a:r>
            <a:r>
              <a:rPr lang="ro-RO" sz="1700" dirty="0" smtClean="0">
                <a:latin typeface="Arial" panose="020B0604020202020204" pitchFamily="34" charset="0"/>
                <a:cs typeface="Arial" panose="020B0604020202020204" pitchFamily="34" charset="0"/>
              </a:rPr>
              <a:t> 215.300</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mii </a:t>
            </a:r>
            <a:r>
              <a:rPr lang="fr-FR" sz="1700" dirty="0" smtClean="0">
                <a:latin typeface="Arial" panose="020B0604020202020204" pitchFamily="34" charset="0"/>
                <a:cs typeface="Arial" panose="020B0604020202020204" pitchFamily="34" charset="0"/>
              </a:rPr>
              <a:t>lei, </a:t>
            </a:r>
            <a:r>
              <a:rPr lang="fr-FR" sz="1700" dirty="0" err="1" smtClean="0">
                <a:latin typeface="Arial" panose="020B0604020202020204" pitchFamily="34" charset="0"/>
                <a:cs typeface="Arial" panose="020B0604020202020204" pitchFamily="34" charset="0"/>
              </a:rPr>
              <a:t>programul</a:t>
            </a:r>
            <a:r>
              <a:rPr lang="fr-FR" sz="1700" dirty="0" smtClean="0">
                <a:latin typeface="Arial" panose="020B0604020202020204" pitchFamily="34" charset="0"/>
                <a:cs typeface="Arial" panose="020B0604020202020204" pitchFamily="34" charset="0"/>
              </a:rPr>
              <a:t> </a:t>
            </a:r>
            <a:r>
              <a:rPr lang="fr-FR" sz="1700" dirty="0">
                <a:latin typeface="Arial" panose="020B0604020202020204" pitchFamily="34" charset="0"/>
                <a:cs typeface="Arial" panose="020B0604020202020204" pitchFamily="34" charset="0"/>
              </a:rPr>
              <a:t>de </a:t>
            </a:r>
            <a:r>
              <a:rPr lang="fr-FR" sz="1700" dirty="0" err="1">
                <a:latin typeface="Arial" panose="020B0604020202020204" pitchFamily="34" charset="0"/>
                <a:cs typeface="Arial" panose="020B0604020202020204" pitchFamily="34" charset="0"/>
              </a:rPr>
              <a:t>creştere</a:t>
            </a:r>
            <a:r>
              <a:rPr lang="fr-FR" sz="1700" dirty="0">
                <a:latin typeface="Arial" panose="020B0604020202020204" pitchFamily="34" charset="0"/>
                <a:cs typeface="Arial" panose="020B0604020202020204" pitchFamily="34" charset="0"/>
              </a:rPr>
              <a:t> a </a:t>
            </a:r>
            <a:r>
              <a:rPr lang="fr-FR" sz="1700" dirty="0" err="1">
                <a:latin typeface="Arial" panose="020B0604020202020204" pitchFamily="34" charset="0"/>
                <a:cs typeface="Arial" panose="020B0604020202020204" pitchFamily="34" charset="0"/>
              </a:rPr>
              <a:t>performanţei</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energetice</a:t>
            </a:r>
            <a:r>
              <a:rPr lang="fr-FR" sz="1700" dirty="0">
                <a:latin typeface="Arial" panose="020B0604020202020204" pitchFamily="34" charset="0"/>
                <a:cs typeface="Arial" panose="020B0604020202020204" pitchFamily="34" charset="0"/>
              </a:rPr>
              <a:t> a </a:t>
            </a:r>
            <a:r>
              <a:rPr lang="fr-FR" sz="1700" dirty="0" err="1">
                <a:latin typeface="Arial" panose="020B0604020202020204" pitchFamily="34" charset="0"/>
                <a:cs typeface="Arial" panose="020B0604020202020204" pitchFamily="34" charset="0"/>
              </a:rPr>
              <a:t>blocurilor</a:t>
            </a:r>
            <a:r>
              <a:rPr lang="fr-FR" sz="1700" dirty="0">
                <a:latin typeface="Arial" panose="020B0604020202020204" pitchFamily="34" charset="0"/>
                <a:cs typeface="Arial" panose="020B0604020202020204" pitchFamily="34" charset="0"/>
              </a:rPr>
              <a:t> de </a:t>
            </a:r>
            <a:r>
              <a:rPr lang="fr-FR" sz="1700" dirty="0" err="1" smtClean="0">
                <a:latin typeface="Arial" panose="020B0604020202020204" pitchFamily="34" charset="0"/>
                <a:cs typeface="Arial" panose="020B0604020202020204" pitchFamily="34" charset="0"/>
              </a:rPr>
              <a:t>locuit</a:t>
            </a:r>
            <a:r>
              <a:rPr lang="ro-RO" sz="1700" dirty="0">
                <a:latin typeface="Arial" panose="020B0604020202020204" pitchFamily="34" charset="0"/>
                <a:cs typeface="Arial" panose="020B0604020202020204" pitchFamily="34" charset="0"/>
              </a:rPr>
              <a:t> 95.594 mii </a:t>
            </a:r>
            <a:r>
              <a:rPr lang="ro-RO" sz="1700" dirty="0" smtClean="0">
                <a:latin typeface="Arial" panose="020B0604020202020204" pitchFamily="34" charset="0"/>
                <a:cs typeface="Arial" panose="020B0604020202020204" pitchFamily="34" charset="0"/>
              </a:rPr>
              <a:t>lei</a:t>
            </a:r>
            <a:r>
              <a:rPr lang="ro-RO" sz="1700" dirty="0">
                <a:latin typeface="Arial" panose="020B0604020202020204" pitchFamily="34" charset="0"/>
                <a:cs typeface="Arial" panose="020B0604020202020204" pitchFamily="34" charset="0"/>
              </a:rPr>
              <a:t>,</a:t>
            </a:r>
            <a:r>
              <a:rPr lang="fr-FR" sz="1700" dirty="0" smtClean="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iar</a:t>
            </a:r>
            <a:r>
              <a:rPr lang="fr-FR" sz="1700" dirty="0">
                <a:latin typeface="Arial" panose="020B0604020202020204" pitchFamily="34" charset="0"/>
                <a:cs typeface="Arial" panose="020B0604020202020204" pitchFamily="34" charset="0"/>
              </a:rPr>
              <a:t> </a:t>
            </a:r>
            <a:r>
              <a:rPr lang="fr-FR" sz="1700" dirty="0" err="1">
                <a:latin typeface="Arial" panose="020B0604020202020204" pitchFamily="34" charset="0"/>
                <a:cs typeface="Arial" panose="020B0604020202020204" pitchFamily="34" charset="0"/>
              </a:rPr>
              <a:t>restul</a:t>
            </a:r>
            <a:r>
              <a:rPr lang="fr-FR" sz="1700" dirty="0">
                <a:latin typeface="Arial" panose="020B0604020202020204" pitchFamily="34" charset="0"/>
                <a:cs typeface="Arial" panose="020B0604020202020204" pitchFamily="34" charset="0"/>
              </a:rPr>
              <a:t> de </a:t>
            </a:r>
            <a:r>
              <a:rPr lang="ro-RO" sz="1700" dirty="0" smtClean="0">
                <a:latin typeface="Arial" panose="020B0604020202020204" pitchFamily="34" charset="0"/>
                <a:cs typeface="Arial" panose="020B0604020202020204" pitchFamily="34" charset="0"/>
              </a:rPr>
              <a:t>48.460</a:t>
            </a:r>
            <a:r>
              <a:rPr lang="it-IT" sz="1700" dirty="0" smtClean="0">
                <a:latin typeface="Arial" panose="020B0604020202020204" pitchFamily="34" charset="0"/>
                <a:cs typeface="Arial" panose="020B0604020202020204" pitchFamily="34" charset="0"/>
              </a:rPr>
              <a:t> </a:t>
            </a:r>
            <a:r>
              <a:rPr lang="it-IT" sz="1700" dirty="0">
                <a:latin typeface="Arial" panose="020B0604020202020204" pitchFamily="34" charset="0"/>
                <a:cs typeface="Arial" panose="020B0604020202020204" pitchFamily="34" charset="0"/>
              </a:rPr>
              <a:t>mii lei pentru alte cheltuieli de </a:t>
            </a:r>
            <a:r>
              <a:rPr lang="it-IT" sz="1700" dirty="0" smtClean="0">
                <a:latin typeface="Arial" panose="020B0604020202020204" pitchFamily="34" charset="0"/>
                <a:cs typeface="Arial" panose="020B0604020202020204" pitchFamily="34" charset="0"/>
              </a:rPr>
              <a:t>capital</a:t>
            </a:r>
            <a:r>
              <a:rPr lang="ro-RO" sz="1700" dirty="0" smtClean="0">
                <a:latin typeface="Arial" panose="020B0604020202020204" pitchFamily="34" charset="0"/>
                <a:cs typeface="Arial" panose="020B0604020202020204" pitchFamily="34" charset="0"/>
              </a:rPr>
              <a:t>;</a:t>
            </a:r>
          </a:p>
          <a:p>
            <a:pPr algn="just" defTabSz="461963"/>
            <a:endParaRPr lang="ro-RO" sz="1000" dirty="0" smtClean="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ro-RO" sz="1700" dirty="0" smtClean="0">
                <a:latin typeface="Arial" panose="020B0604020202020204" pitchFamily="34" charset="0"/>
                <a:cs typeface="Arial" panose="020B0604020202020204" pitchFamily="34" charset="0"/>
              </a:rPr>
              <a:t>cheltuieli pentru proiectele finanțate din FEN în sumă de 222.732 mii lei;</a:t>
            </a:r>
          </a:p>
          <a:p>
            <a:pPr algn="just" defTabSz="461963"/>
            <a:endParaRPr lang="ro-RO" sz="1000" dirty="0" smtClean="0">
              <a:latin typeface="Arial" panose="020B0604020202020204" pitchFamily="34" charset="0"/>
              <a:cs typeface="Arial" panose="020B0604020202020204" pitchFamily="34" charset="0"/>
            </a:endParaRPr>
          </a:p>
          <a:p>
            <a:pPr marL="285750" indent="-285750" algn="just" defTabSz="461963">
              <a:buFont typeface="Arial" panose="020B0604020202020204" pitchFamily="34" charset="0"/>
              <a:buChar char="•"/>
            </a:pPr>
            <a:r>
              <a:rPr lang="ro-RO" sz="1700" dirty="0" smtClean="0">
                <a:latin typeface="Arial" panose="020B0604020202020204" pitchFamily="34" charset="0"/>
                <a:cs typeface="Arial" panose="020B0604020202020204" pitchFamily="34" charset="0"/>
              </a:rPr>
              <a:t>cheltuieli pentru proiectele finanțate din PNRR în sumă de 73.637 mii lei, din care 70.637 mii lei sunt pentru programul de creștere a performanței energetice a blocurilor de locuit.</a:t>
            </a:r>
            <a:endParaRPr lang="en-US" sz="1700" dirty="0">
              <a:latin typeface="Arial" panose="020B0604020202020204" pitchFamily="34" charset="0"/>
              <a:cs typeface="Arial" panose="020B0604020202020204" pitchFamily="34" charset="0"/>
            </a:endParaRPr>
          </a:p>
          <a:p>
            <a:pPr algn="just" defTabSz="461963"/>
            <a:r>
              <a:rPr lang="en-US" sz="2400" dirty="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Titlu 2"/>
          <p:cNvSpPr>
            <a:spLocks noGrp="1"/>
          </p:cNvSpPr>
          <p:nvPr>
            <p:ph type="title"/>
          </p:nvPr>
        </p:nvSpPr>
        <p:spPr>
          <a:xfrm>
            <a:off x="1594307" y="612173"/>
            <a:ext cx="10359064" cy="872067"/>
          </a:xfrm>
          <a:noFill/>
        </p:spPr>
        <p:txBody>
          <a:bodyPr>
            <a:noAutofit/>
          </a:bodyPr>
          <a:lstStyle/>
          <a:p>
            <a:pPr algn="ctr"/>
            <a:r>
              <a:rPr lang="ro-RO" sz="3800" b="1" dirty="0">
                <a:solidFill>
                  <a:schemeClr val="tx1"/>
                </a:solidFill>
                <a:latin typeface="Arial" panose="020B0604020202020204" pitchFamily="34" charset="0"/>
                <a:cs typeface="Arial" panose="020B0604020202020204" pitchFamily="34" charset="0"/>
              </a:rPr>
              <a:t>Cheltuielile</a:t>
            </a:r>
            <a:r>
              <a:rPr lang="it-IT" sz="3800" b="1" dirty="0">
                <a:solidFill>
                  <a:schemeClr val="tx1"/>
                </a:solidFill>
                <a:latin typeface="Arial" panose="020B0604020202020204" pitchFamily="34" charset="0"/>
                <a:cs typeface="Arial" panose="020B0604020202020204" pitchFamily="34" charset="0"/>
              </a:rPr>
              <a:t> bugetului local al Sectorului 2</a:t>
            </a:r>
            <a:endParaRPr lang="ro-RO" sz="3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805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1141268" y="89966"/>
            <a:ext cx="12192000" cy="865999"/>
          </a:xfrm>
          <a:noFill/>
        </p:spPr>
        <p:txBody>
          <a:bodyPr>
            <a:noAutofit/>
          </a:bodyPr>
          <a:lstStyle/>
          <a:p>
            <a:r>
              <a:rPr lang="it-IT" sz="3600" b="1" dirty="0">
                <a:solidFill>
                  <a:schemeClr val="tx1"/>
                </a:solidFill>
                <a:latin typeface="Arial" panose="020B0604020202020204" pitchFamily="34" charset="0"/>
                <a:cs typeface="Arial" panose="020B0604020202020204" pitchFamily="34" charset="0"/>
              </a:rPr>
              <a:t>Cheltuielile bugetului local al</a:t>
            </a:r>
            <a:r>
              <a:rPr lang="ro-RO" sz="3600" b="1" dirty="0">
                <a:solidFill>
                  <a:schemeClr val="tx1"/>
                </a:solidFill>
                <a:latin typeface="Arial" panose="020B0604020202020204" pitchFamily="34" charset="0"/>
                <a:cs typeface="Arial" panose="020B0604020202020204" pitchFamily="34" charset="0"/>
              </a:rPr>
              <a:t> </a:t>
            </a:r>
            <a:r>
              <a:rPr lang="it-IT" sz="3600" b="1" dirty="0">
                <a:solidFill>
                  <a:schemeClr val="tx1"/>
                </a:solidFill>
                <a:latin typeface="Arial" panose="020B0604020202020204" pitchFamily="34" charset="0"/>
                <a:cs typeface="Arial" panose="020B0604020202020204" pitchFamily="34" charset="0"/>
              </a:rPr>
              <a:t>Sectorului </a:t>
            </a:r>
            <a:r>
              <a:rPr lang="ro-RO" sz="3600" b="1" dirty="0">
                <a:solidFill>
                  <a:schemeClr val="tx1"/>
                </a:solidFill>
                <a:latin typeface="Arial" panose="020B0604020202020204" pitchFamily="34" charset="0"/>
                <a:cs typeface="Arial" panose="020B0604020202020204" pitchFamily="34" charset="0"/>
              </a:rPr>
              <a:t>2</a:t>
            </a:r>
            <a:endParaRPr lang="ro-RO" sz="1800" b="1" dirty="0">
              <a:solidFill>
                <a:schemeClr val="tx1"/>
              </a:solidFill>
              <a:latin typeface="Arial" panose="020B0604020202020204" pitchFamily="34" charset="0"/>
              <a:cs typeface="Arial" panose="020B0604020202020204" pitchFamily="34" charset="0"/>
            </a:endParaRPr>
          </a:p>
        </p:txBody>
      </p:sp>
      <p:graphicFrame>
        <p:nvGraphicFramePr>
          <p:cNvPr id="2" name="Tabel 1"/>
          <p:cNvGraphicFramePr>
            <a:graphicFrameLocks noGrp="1"/>
          </p:cNvGraphicFramePr>
          <p:nvPr>
            <p:extLst>
              <p:ext uri="{D42A27DB-BD31-4B8C-83A1-F6EECF244321}">
                <p14:modId xmlns:p14="http://schemas.microsoft.com/office/powerpoint/2010/main" val="2582221058"/>
              </p:ext>
            </p:extLst>
          </p:nvPr>
        </p:nvGraphicFramePr>
        <p:xfrm>
          <a:off x="424830" y="822615"/>
          <a:ext cx="11560218" cy="5927098"/>
        </p:xfrm>
        <a:graphic>
          <a:graphicData uri="http://schemas.openxmlformats.org/drawingml/2006/table">
            <a:tbl>
              <a:tblPr firstRow="1" firstCol="1">
                <a:tableStyleId>{BC89EF96-8CEA-46FF-86C4-4CE0E7609802}</a:tableStyleId>
              </a:tblPr>
              <a:tblGrid>
                <a:gridCol w="9519363">
                  <a:extLst>
                    <a:ext uri="{9D8B030D-6E8A-4147-A177-3AD203B41FA5}">
                      <a16:colId xmlns:a16="http://schemas.microsoft.com/office/drawing/2014/main" xmlns="" val="20000"/>
                    </a:ext>
                  </a:extLst>
                </a:gridCol>
                <a:gridCol w="2040855">
                  <a:extLst>
                    <a:ext uri="{9D8B030D-6E8A-4147-A177-3AD203B41FA5}">
                      <a16:colId xmlns:a16="http://schemas.microsoft.com/office/drawing/2014/main" xmlns="" val="20001"/>
                    </a:ext>
                  </a:extLst>
                </a:gridCol>
              </a:tblGrid>
              <a:tr h="369719">
                <a:tc>
                  <a:txBody>
                    <a:bodyPr/>
                    <a:lstStyle/>
                    <a:p>
                      <a:pPr marL="0" marR="0">
                        <a:spcBef>
                          <a:spcPts val="0"/>
                        </a:spcBef>
                        <a:spcAft>
                          <a:spcPts val="0"/>
                        </a:spcAft>
                      </a:pPr>
                      <a:r>
                        <a:rPr lang="ro-RO" sz="1400" dirty="0">
                          <a:solidFill>
                            <a:schemeClr val="bg1"/>
                          </a:solidFill>
                          <a:effectLst/>
                          <a:latin typeface="Arial" panose="020B0604020202020204" pitchFamily="34" charset="0"/>
                          <a:cs typeface="Arial" panose="020B0604020202020204" pitchFamily="34" charset="0"/>
                        </a:rPr>
                        <a:t>	 </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marL="0" marR="0" algn="ctr">
                        <a:spcBef>
                          <a:spcPts val="0"/>
                        </a:spcBef>
                        <a:spcAft>
                          <a:spcPts val="0"/>
                        </a:spcAft>
                      </a:pPr>
                      <a:r>
                        <a:rPr lang="ro-RO" sz="1400" dirty="0">
                          <a:solidFill>
                            <a:schemeClr val="tx1"/>
                          </a:solidFill>
                          <a:effectLst/>
                          <a:latin typeface="Arial" panose="020B0604020202020204" pitchFamily="34" charset="0"/>
                          <a:cs typeface="Arial" panose="020B0604020202020204" pitchFamily="34" charset="0"/>
                        </a:rPr>
                        <a:t>mii lei</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12616">
                <a:tc>
                  <a:txBody>
                    <a:bodyPr/>
                    <a:lstStyle/>
                    <a:p>
                      <a:pPr algn="l" rtl="0" fontAlgn="ctr"/>
                      <a:r>
                        <a:rPr lang="ro-RO" sz="1400" b="1" i="0" u="none" strike="noStrike" dirty="0" smtClean="0">
                          <a:solidFill>
                            <a:schemeClr val="bg1"/>
                          </a:solidFill>
                          <a:effectLst/>
                          <a:latin typeface="Arial" panose="020B0604020202020204" pitchFamily="34" charset="0"/>
                          <a:cs typeface="Arial" panose="020B0604020202020204" pitchFamily="34" charset="0"/>
                        </a:rPr>
                        <a:t> </a:t>
                      </a:r>
                      <a:r>
                        <a:rPr lang="en-US" sz="1400" b="1" i="0" u="none" strike="noStrike" dirty="0" smtClean="0">
                          <a:solidFill>
                            <a:schemeClr val="bg1"/>
                          </a:solidFill>
                          <a:effectLst/>
                          <a:latin typeface="Arial" panose="020B0604020202020204" pitchFamily="34" charset="0"/>
                          <a:cs typeface="Arial" panose="020B0604020202020204" pitchFamily="34" charset="0"/>
                        </a:rPr>
                        <a:t>TOTAL </a:t>
                      </a:r>
                      <a:r>
                        <a:rPr lang="en-US" sz="1400" b="1" i="0" u="none" strike="noStrike" dirty="0">
                          <a:solidFill>
                            <a:schemeClr val="bg1"/>
                          </a:solidFill>
                          <a:effectLst/>
                          <a:latin typeface="Arial" panose="020B0604020202020204" pitchFamily="34" charset="0"/>
                          <a:cs typeface="Arial" panose="020B0604020202020204" pitchFamily="34" charset="0"/>
                        </a:rPr>
                        <a:t>CHELTUIELI BUGET LOCAL </a:t>
                      </a:r>
                      <a:r>
                        <a:rPr lang="en-US" sz="1400" b="1" i="0" u="none" strike="noStrike" dirty="0" smtClean="0">
                          <a:solidFill>
                            <a:schemeClr val="bg1"/>
                          </a:solidFill>
                          <a:effectLst/>
                          <a:latin typeface="Arial" panose="020B0604020202020204" pitchFamily="34" charset="0"/>
                          <a:cs typeface="Arial" panose="020B0604020202020204" pitchFamily="34" charset="0"/>
                        </a:rPr>
                        <a:t>202</a:t>
                      </a:r>
                      <a:r>
                        <a:rPr lang="ro-RO" sz="1400" b="1" i="0" u="none" strike="noStrike" dirty="0" smtClean="0">
                          <a:solidFill>
                            <a:schemeClr val="bg1"/>
                          </a:solidFill>
                          <a:effectLst/>
                          <a:latin typeface="Arial" panose="020B0604020202020204" pitchFamily="34" charset="0"/>
                          <a:cs typeface="Arial" panose="020B0604020202020204" pitchFamily="34" charset="0"/>
                        </a:rPr>
                        <a:t>3</a:t>
                      </a:r>
                      <a:r>
                        <a:rPr lang="en-US" sz="1400" b="1" i="0" u="none" strike="noStrike" dirty="0" smtClean="0">
                          <a:solidFill>
                            <a:schemeClr val="bg1"/>
                          </a:solidFill>
                          <a:effectLst/>
                          <a:latin typeface="Arial" panose="020B0604020202020204" pitchFamily="34" charset="0"/>
                          <a:cs typeface="Arial" panose="020B0604020202020204" pitchFamily="34" charset="0"/>
                        </a:rPr>
                        <a:t>, </a:t>
                      </a:r>
                      <a:r>
                        <a:rPr lang="en-US" sz="1400" b="1" i="0" u="none" strike="noStrike" dirty="0">
                          <a:solidFill>
                            <a:schemeClr val="bg1"/>
                          </a:solidFill>
                          <a:effectLst/>
                          <a:latin typeface="Arial" panose="020B0604020202020204" pitchFamily="34" charset="0"/>
                          <a:cs typeface="Arial" panose="020B0604020202020204" pitchFamily="34" charset="0"/>
                        </a:rPr>
                        <a:t>din care:              </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tc>
                  <a:txBody>
                    <a:bodyPr/>
                    <a:lstStyle/>
                    <a:p>
                      <a:pPr algn="ctr" rtl="0" fontAlgn="ctr"/>
                      <a:r>
                        <a:rPr lang="ro-RO" sz="1400" b="1" i="0" u="none" strike="noStrike" dirty="0" smtClean="0">
                          <a:solidFill>
                            <a:schemeClr val="bg1"/>
                          </a:solidFill>
                          <a:effectLst/>
                          <a:latin typeface="Arial" panose="020B0604020202020204" pitchFamily="34" charset="0"/>
                          <a:cs typeface="Arial" panose="020B0604020202020204" pitchFamily="34" charset="0"/>
                        </a:rPr>
                        <a:t>2.012.150</a:t>
                      </a:r>
                      <a:endParaRPr lang="ro-RO" sz="1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1"/>
                  </a:ext>
                </a:extLst>
              </a:tr>
              <a:tr h="314325">
                <a:tc>
                  <a:txBody>
                    <a:bodyPr/>
                    <a:lstStyle/>
                    <a:p>
                      <a:pPr algn="l" rtl="0" fontAlgn="ctr"/>
                      <a:r>
                        <a:rPr lang="ro-RO" sz="1400" b="1"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1" i="0" u="none" strike="noStrike" dirty="0" smtClean="0">
                          <a:solidFill>
                            <a:schemeClr val="tx1"/>
                          </a:solidFill>
                          <a:effectLst/>
                          <a:latin typeface="Arial" panose="020B0604020202020204" pitchFamily="34" charset="0"/>
                          <a:cs typeface="Arial" panose="020B0604020202020204" pitchFamily="34" charset="0"/>
                        </a:rPr>
                        <a:t>SECŢIUNEA </a:t>
                      </a:r>
                      <a:r>
                        <a:rPr lang="ro-RO" sz="1400" b="1" i="0" u="none" strike="noStrike" dirty="0">
                          <a:solidFill>
                            <a:schemeClr val="tx1"/>
                          </a:solidFill>
                          <a:effectLst/>
                          <a:latin typeface="Arial" panose="020B0604020202020204" pitchFamily="34" charset="0"/>
                          <a:cs typeface="Arial" panose="020B0604020202020204" pitchFamily="34" charset="0"/>
                        </a:rPr>
                        <a:t>DE FUNCŢIONARE: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1" i="0" u="none" strike="noStrike" dirty="0" smtClean="0">
                          <a:solidFill>
                            <a:schemeClr val="tx1"/>
                          </a:solidFill>
                          <a:effectLst/>
                          <a:latin typeface="Arial" panose="020B0604020202020204" pitchFamily="34" charset="0"/>
                          <a:cs typeface="Arial" panose="020B0604020202020204" pitchFamily="34" charset="0"/>
                        </a:rPr>
                        <a:t>1.155.565</a:t>
                      </a:r>
                      <a:endParaRPr lang="ro-RO"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Cheltuieli de personal</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309.218</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Bunuri și servicii</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385.878</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Dobânzi</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39.516</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14325">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Fondul de rezervă</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bugetară</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7.375</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Transferuri între unități – </a:t>
                      </a:r>
                      <a:r>
                        <a:rPr lang="ro-RO" sz="1300" b="0" i="0" u="none" strike="noStrike" dirty="0">
                          <a:solidFill>
                            <a:schemeClr val="tx1"/>
                          </a:solidFill>
                          <a:effectLst/>
                          <a:latin typeface="Arial" panose="020B0604020202020204" pitchFamily="34" charset="0"/>
                          <a:cs typeface="Arial" panose="020B0604020202020204" pitchFamily="34" charset="0"/>
                        </a:rPr>
                        <a:t>transferuri curente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193.519</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323850">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Alte </a:t>
                      </a:r>
                      <a:r>
                        <a:rPr lang="ro-RO" sz="1400" b="0" i="0" u="none" strike="noStrike" dirty="0">
                          <a:solidFill>
                            <a:schemeClr val="tx1"/>
                          </a:solidFill>
                          <a:effectLst/>
                          <a:latin typeface="Arial" panose="020B0604020202020204" pitchFamily="34" charset="0"/>
                          <a:cs typeface="Arial" panose="020B0604020202020204" pitchFamily="34" charset="0"/>
                        </a:rPr>
                        <a:t>transferuri </a:t>
                      </a:r>
                      <a:r>
                        <a:rPr lang="ro-RO" sz="1300" b="0" i="0" u="none" strike="noStrike" dirty="0" smtClean="0">
                          <a:solidFill>
                            <a:schemeClr val="tx1"/>
                          </a:solidFill>
                          <a:effectLst/>
                          <a:latin typeface="Arial" panose="020B0604020202020204" pitchFamily="34" charset="0"/>
                          <a:cs typeface="Arial" panose="020B0604020202020204" pitchFamily="34" charset="0"/>
                        </a:rPr>
                        <a:t>(învățământ particular sau confesional,</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 casarea autovehiculelor uzate)</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14.182</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8"/>
                  </a:ext>
                </a:extLst>
              </a:tr>
              <a:tr h="304800">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Asistență socială</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92.265</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09"/>
                  </a:ext>
                </a:extLst>
              </a:tr>
              <a:tr h="31432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Alte cheltuieli </a:t>
                      </a:r>
                      <a:r>
                        <a:rPr lang="ro-RO" sz="1300" b="0" i="0" u="none" strike="noStrike" dirty="0" smtClean="0">
                          <a:solidFill>
                            <a:schemeClr val="tx1"/>
                          </a:solidFill>
                          <a:effectLst/>
                          <a:latin typeface="Arial" panose="020B0604020202020204" pitchFamily="34" charset="0"/>
                          <a:cs typeface="Arial" panose="020B0604020202020204" pitchFamily="34" charset="0"/>
                        </a:rPr>
                        <a:t>(burse,</a:t>
                      </a:r>
                      <a:r>
                        <a:rPr lang="ro-RO" sz="1300" b="0" i="0" u="none" strike="noStrike" baseline="0" dirty="0">
                          <a:solidFill>
                            <a:schemeClr val="tx1"/>
                          </a:solidFill>
                          <a:effectLst/>
                          <a:latin typeface="Arial" panose="020B0604020202020204" pitchFamily="34" charset="0"/>
                          <a:cs typeface="Arial" panose="020B0604020202020204" pitchFamily="34" charset="0"/>
                        </a:rPr>
                        <a:t> </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programe pentru tineret, acțiuni </a:t>
                      </a:r>
                      <a:r>
                        <a:rPr lang="ro-RO" sz="1300" b="0" i="0" u="none" strike="noStrike" baseline="0" dirty="0">
                          <a:solidFill>
                            <a:schemeClr val="tx1"/>
                          </a:solidFill>
                          <a:effectLst/>
                          <a:latin typeface="Arial" panose="020B0604020202020204" pitchFamily="34" charset="0"/>
                          <a:cs typeface="Arial" panose="020B0604020202020204" pitchFamily="34" charset="0"/>
                        </a:rPr>
                        <a:t>cu caracter științific și social-cultural, culte etc.)</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65.816</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10"/>
                  </a:ext>
                </a:extLst>
              </a:tr>
              <a:tr h="333375">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Rambursări de credite</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47.796</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11"/>
                  </a:ext>
                </a:extLst>
              </a:tr>
              <a:tr h="333375">
                <a:tc>
                  <a:txBody>
                    <a:bodyPr/>
                    <a:lstStyle/>
                    <a:p>
                      <a:pPr algn="l" rtl="0" fontAlgn="ctr"/>
                      <a:r>
                        <a:rPr lang="ro-RO" sz="1400" b="1"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1" i="0" u="none" strike="noStrike" dirty="0" smtClean="0">
                          <a:solidFill>
                            <a:schemeClr val="tx1"/>
                          </a:solidFill>
                          <a:effectLst/>
                          <a:latin typeface="Arial" panose="020B0604020202020204" pitchFamily="34" charset="0"/>
                          <a:cs typeface="Arial" panose="020B0604020202020204" pitchFamily="34" charset="0"/>
                        </a:rPr>
                        <a:t>SECŢIUNEA </a:t>
                      </a:r>
                      <a:r>
                        <a:rPr lang="ro-RO" sz="1400" b="1" i="0" u="none" strike="noStrike" dirty="0">
                          <a:solidFill>
                            <a:schemeClr val="tx1"/>
                          </a:solidFill>
                          <a:effectLst/>
                          <a:latin typeface="Arial" panose="020B0604020202020204" pitchFamily="34" charset="0"/>
                          <a:cs typeface="Arial" panose="020B0604020202020204" pitchFamily="34" charset="0"/>
                        </a:rPr>
                        <a:t>DE DEZVOLTARE:</a:t>
                      </a: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1" i="0" u="none" strike="noStrike" dirty="0" smtClean="0">
                          <a:solidFill>
                            <a:schemeClr val="tx1"/>
                          </a:solidFill>
                          <a:effectLst/>
                          <a:latin typeface="Arial" panose="020B0604020202020204" pitchFamily="34" charset="0"/>
                          <a:cs typeface="Arial" panose="020B0604020202020204" pitchFamily="34" charset="0"/>
                        </a:rPr>
                        <a:t>856.585</a:t>
                      </a:r>
                      <a:endParaRPr lang="ro-RO"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12"/>
                  </a:ext>
                </a:extLst>
              </a:tr>
              <a:tr h="323850">
                <a:tc>
                  <a:txBody>
                    <a:bodyPr/>
                    <a:lstStyle/>
                    <a:p>
                      <a:pPr algn="l" rtl="0" fontAlgn="ct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pt-BR" sz="1400" b="0" i="0" u="none" strike="noStrike" dirty="0" smtClean="0">
                          <a:solidFill>
                            <a:schemeClr val="tx1"/>
                          </a:solidFill>
                          <a:effectLst/>
                          <a:latin typeface="Arial" panose="020B0604020202020204" pitchFamily="34" charset="0"/>
                          <a:cs typeface="Arial" panose="020B0604020202020204" pitchFamily="34" charset="0"/>
                        </a:rPr>
                        <a:t>Transferuri între unități </a:t>
                      </a:r>
                      <a:r>
                        <a:rPr lang="ro-RO" sz="1400" b="0" i="0" u="none" strike="noStrike" dirty="0" smtClean="0">
                          <a:solidFill>
                            <a:schemeClr val="tx1"/>
                          </a:solidFill>
                          <a:effectLst/>
                          <a:latin typeface="Arial" panose="020B0604020202020204" pitchFamily="34" charset="0"/>
                          <a:cs typeface="Arial" panose="020B0604020202020204" pitchFamily="34" charset="0"/>
                        </a:rPr>
                        <a:t>–</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300" b="0" i="0" u="none" strike="noStrike" baseline="0" dirty="0">
                          <a:solidFill>
                            <a:schemeClr val="tx1"/>
                          </a:solidFill>
                          <a:effectLst/>
                          <a:latin typeface="Arial" panose="020B0604020202020204" pitchFamily="34" charset="0"/>
                          <a:cs typeface="Arial" panose="020B0604020202020204" pitchFamily="34" charset="0"/>
                        </a:rPr>
                        <a:t>transferuri de capital</a:t>
                      </a:r>
                      <a:endParaRPr lang="pt-BR" sz="13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200.482</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13"/>
                  </a:ext>
                </a:extLst>
              </a:tr>
              <a:tr h="342900">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Alte</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transferuri </a:t>
                      </a:r>
                      <a:r>
                        <a:rPr lang="ro-RO" sz="1300" b="0" i="0" u="none" strike="noStrike" baseline="0" dirty="0" smtClean="0">
                          <a:solidFill>
                            <a:schemeClr val="tx1"/>
                          </a:solidFill>
                          <a:effectLst/>
                          <a:latin typeface="Arial" panose="020B0604020202020204" pitchFamily="34" charset="0"/>
                          <a:cs typeface="Arial" panose="020B0604020202020204" pitchFamily="34" charset="0"/>
                        </a:rPr>
                        <a:t>(ADI) </a:t>
                      </a:r>
                      <a:endParaRPr lang="ro-RO" sz="1300" b="0" i="0" u="none" strike="noStrike" dirty="0">
                        <a:solidFill>
                          <a:schemeClr val="tx1"/>
                        </a:solidFill>
                        <a:effectLst/>
                        <a:latin typeface="Arial" panose="020B0604020202020204" pitchFamily="34" charset="0"/>
                        <a:cs typeface="Arial" panose="020B0604020202020204" pitchFamily="34" charset="0"/>
                      </a:endParaRPr>
                    </a:p>
                  </a:txBody>
                  <a:tcPr marL="17145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380</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42900">
                <a:tc>
                  <a:txBody>
                    <a:bodyPr/>
                    <a:lstStyle/>
                    <a:p>
                      <a:pPr algn="l"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  Proiecte </a:t>
                      </a:r>
                      <a:r>
                        <a:rPr lang="ro-RO" sz="1400" b="0" i="0" u="none" strike="noStrike" dirty="0">
                          <a:solidFill>
                            <a:schemeClr val="tx1"/>
                          </a:solidFill>
                          <a:effectLst/>
                          <a:latin typeface="Arial" panose="020B0604020202020204" pitchFamily="34" charset="0"/>
                          <a:cs typeface="Arial" panose="020B0604020202020204" pitchFamily="34" charset="0"/>
                        </a:rPr>
                        <a:t>cu finanțare din fonduri externe nerambursabile</a:t>
                      </a:r>
                    </a:p>
                  </a:txBody>
                  <a:tcPr marL="17145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222.732</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14"/>
                  </a:ext>
                </a:extLst>
              </a:tr>
              <a:tr h="369719">
                <a:tc>
                  <a:txBody>
                    <a:bodyPr/>
                    <a:lstStyle/>
                    <a:p>
                      <a:pPr algn="l" rtl="0" fontAlgn="ctr"/>
                      <a:r>
                        <a:rPr lang="it-IT" sz="1400" b="0" i="0" u="none" strike="noStrike"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    </a:t>
                      </a:r>
                      <a:r>
                        <a:rPr lang="it-IT" sz="1400" b="0" i="0" u="none" strike="noStrike" dirty="0" smtClean="0">
                          <a:solidFill>
                            <a:schemeClr val="tx1"/>
                          </a:solidFill>
                          <a:effectLst/>
                          <a:latin typeface="Arial" panose="020B0604020202020204" pitchFamily="34" charset="0"/>
                          <a:cs typeface="Arial" panose="020B0604020202020204" pitchFamily="34" charset="0"/>
                        </a:rPr>
                        <a:t>Proiecte cu finanțare din </a:t>
                      </a:r>
                      <a:r>
                        <a:rPr lang="ro-RO" sz="1400" b="0" i="0" u="none" strike="noStrike" dirty="0" smtClean="0">
                          <a:solidFill>
                            <a:schemeClr val="tx1"/>
                          </a:solidFill>
                          <a:effectLst/>
                          <a:latin typeface="Arial" panose="020B0604020202020204" pitchFamily="34" charset="0"/>
                          <a:cs typeface="Arial" panose="020B0604020202020204" pitchFamily="34" charset="0"/>
                        </a:rPr>
                        <a:t>PNRR</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73.637</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r>
              <a:tr h="369719">
                <a:tc>
                  <a:txBody>
                    <a:bodyPr/>
                    <a:lstStyle/>
                    <a:p>
                      <a:pPr algn="l" rtl="0" fontAlgn="ctr"/>
                      <a:r>
                        <a:rPr lang="ro-RO" sz="1400" b="0" i="0" u="none" strike="noStrike" baseline="0" dirty="0">
                          <a:solidFill>
                            <a:schemeClr val="tx1"/>
                          </a:solidFill>
                          <a:effectLst/>
                          <a:latin typeface="Arial" panose="020B0604020202020204" pitchFamily="34" charset="0"/>
                          <a:cs typeface="Arial" panose="020B0604020202020204" pitchFamily="34" charset="0"/>
                        </a:rPr>
                        <a:t> </a:t>
                      </a:r>
                      <a:r>
                        <a:rPr lang="ro-RO" sz="1400" b="0" i="0" u="none" strike="noStrike" baseline="0" dirty="0" smtClean="0">
                          <a:solidFill>
                            <a:schemeClr val="tx1"/>
                          </a:solidFill>
                          <a:effectLst/>
                          <a:latin typeface="Arial" panose="020B0604020202020204" pitchFamily="34" charset="0"/>
                          <a:cs typeface="Arial" panose="020B0604020202020204" pitchFamily="34" charset="0"/>
                        </a:rPr>
                        <a:t>    </a:t>
                      </a:r>
                      <a:r>
                        <a:rPr lang="ro-RO" sz="1400" b="0" i="0" u="none" strike="noStrike" dirty="0" smtClean="0">
                          <a:solidFill>
                            <a:schemeClr val="tx1"/>
                          </a:solidFill>
                          <a:effectLst/>
                          <a:latin typeface="Arial" panose="020B0604020202020204" pitchFamily="34" charset="0"/>
                          <a:cs typeface="Arial" panose="020B0604020202020204" pitchFamily="34" charset="0"/>
                        </a:rPr>
                        <a:t>Cheltuieli de capital</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tc>
                  <a:txBody>
                    <a:bodyPr/>
                    <a:lstStyle/>
                    <a:p>
                      <a:pPr algn="ctr" rtl="0" fontAlgn="ctr"/>
                      <a:r>
                        <a:rPr lang="ro-RO" sz="1400" b="0" i="0" u="none" strike="noStrike" dirty="0" smtClean="0">
                          <a:solidFill>
                            <a:schemeClr val="tx1"/>
                          </a:solidFill>
                          <a:effectLst/>
                          <a:latin typeface="Arial" panose="020B0604020202020204" pitchFamily="34" charset="0"/>
                          <a:cs typeface="Arial" panose="020B0604020202020204" pitchFamily="34" charset="0"/>
                        </a:rPr>
                        <a:t>359.354</a:t>
                      </a:r>
                      <a:endParaRPr lang="ro-RO"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no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008073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161807"/>
            <a:ext cx="13525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sp>
        <p:nvSpPr>
          <p:cNvPr id="4" name="Rectangle 3"/>
          <p:cNvSpPr>
            <a:spLocks noChangeArrowheads="1"/>
          </p:cNvSpPr>
          <p:nvPr/>
        </p:nvSpPr>
        <p:spPr bwMode="auto">
          <a:xfrm>
            <a:off x="1524000" y="3772018"/>
            <a:ext cx="13525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pic>
        <p:nvPicPr>
          <p:cNvPr id="3" name="Imagine 2"/>
          <p:cNvPicPr>
            <a:picLocks noChangeAspect="1"/>
          </p:cNvPicPr>
          <p:nvPr/>
        </p:nvPicPr>
        <p:blipFill>
          <a:blip r:embed="rId2"/>
          <a:stretch>
            <a:fillRect/>
          </a:stretch>
        </p:blipFill>
        <p:spPr>
          <a:xfrm>
            <a:off x="15058" y="0"/>
            <a:ext cx="12182535" cy="6858000"/>
          </a:xfrm>
          <a:prstGeom prst="rect">
            <a:avLst/>
          </a:prstGeom>
        </p:spPr>
      </p:pic>
    </p:spTree>
    <p:extLst>
      <p:ext uri="{BB962C8B-B14F-4D97-AF65-F5344CB8AC3E}">
        <p14:creationId xmlns:p14="http://schemas.microsoft.com/office/powerpoint/2010/main" val="170176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766656" y="1446555"/>
            <a:ext cx="10286798" cy="5955476"/>
          </a:xfrm>
          <a:prstGeom prst="rect">
            <a:avLst/>
          </a:prstGeom>
        </p:spPr>
        <p:txBody>
          <a:bodyPr wrap="square">
            <a:spAutoFit/>
          </a:bodyPr>
          <a:lstStyle/>
          <a:p>
            <a:endParaRPr lang="ro-RO" sz="1600" dirty="0">
              <a:solidFill>
                <a:schemeClr val="bg2"/>
              </a:solidFill>
              <a:latin typeface="+mj-lt"/>
            </a:endParaRPr>
          </a:p>
          <a:p>
            <a:r>
              <a:rPr lang="ro-RO" sz="2400" dirty="0">
                <a:latin typeface="Arial" panose="020B0604020202020204" pitchFamily="34" charset="0"/>
                <a:cs typeface="Arial" panose="020B0604020202020204" pitchFamily="34" charset="0"/>
              </a:rPr>
              <a:t>În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3</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se alocă suma de </a:t>
            </a:r>
            <a:r>
              <a:rPr lang="ro-RO" sz="2400" dirty="0" smtClean="0">
                <a:latin typeface="Arial" panose="020B0604020202020204" pitchFamily="34" charset="0"/>
                <a:cs typeface="Arial" panose="020B0604020202020204" pitchFamily="34" charset="0"/>
              </a:rPr>
              <a:t>87.717 mii </a:t>
            </a:r>
            <a:r>
              <a:rPr lang="ro-RO" sz="2400" dirty="0">
                <a:latin typeface="Arial" panose="020B0604020202020204" pitchFamily="34" charset="0"/>
                <a:cs typeface="Arial" panose="020B0604020202020204" pitchFamily="34" charset="0"/>
              </a:rPr>
              <a:t>lei, din </a:t>
            </a:r>
            <a:r>
              <a:rPr lang="ro-RO" sz="2400" dirty="0" smtClean="0">
                <a:latin typeface="Arial" panose="020B0604020202020204" pitchFamily="34" charset="0"/>
                <a:cs typeface="Arial" panose="020B0604020202020204" pitchFamily="34" charset="0"/>
              </a:rPr>
              <a:t>care:</a:t>
            </a:r>
          </a:p>
          <a:p>
            <a:endParaRPr lang="ro-RO" sz="500" dirty="0" smtClean="0">
              <a:latin typeface="Arial" panose="020B0604020202020204" pitchFamily="34" charset="0"/>
              <a:cs typeface="Arial" panose="020B0604020202020204" pitchFamily="34" charset="0"/>
            </a:endParaRPr>
          </a:p>
          <a:p>
            <a:endParaRPr lang="ro-RO" sz="5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4</a:t>
            </a:r>
            <a:r>
              <a:rPr lang="ro-RO" sz="2400" dirty="0" smtClean="0">
                <a:latin typeface="Arial" panose="020B0604020202020204" pitchFamily="34" charset="0"/>
                <a:cs typeface="Arial" panose="020B0604020202020204" pitchFamily="34" charset="0"/>
              </a:rPr>
              <a:t>7.796 </a:t>
            </a:r>
            <a:r>
              <a:rPr lang="ro-RO" sz="2400" dirty="0">
                <a:latin typeface="Arial" panose="020B0604020202020204" pitchFamily="34" charset="0"/>
                <a:cs typeface="Arial" panose="020B0604020202020204" pitchFamily="34" charset="0"/>
              </a:rPr>
              <a:t>mii lei pentru plata ratelor anuale de rambursare a </a:t>
            </a:r>
            <a:r>
              <a:rPr lang="ro-RO" sz="2400" dirty="0" smtClean="0">
                <a:latin typeface="Arial" panose="020B0604020202020204" pitchFamily="34" charset="0"/>
                <a:cs typeface="Arial" panose="020B0604020202020204" pitchFamily="34" charset="0"/>
              </a:rPr>
              <a:t>împrumuturilor contractate în </a:t>
            </a:r>
            <a:r>
              <a:rPr lang="en-US" sz="2400" dirty="0" err="1" smtClean="0">
                <a:latin typeface="Arial" panose="020B0604020202020204" pitchFamily="34" charset="0"/>
                <a:cs typeface="Arial" panose="020B0604020202020204" pitchFamily="34" charset="0"/>
              </a:rPr>
              <a:t>perioada</a:t>
            </a:r>
            <a:r>
              <a:rPr lang="ro-RO" sz="2400" dirty="0" smtClean="0">
                <a:latin typeface="Arial" panose="020B0604020202020204" pitchFamily="34" charset="0"/>
                <a:cs typeface="Arial" panose="020B0604020202020204" pitchFamily="34" charset="0"/>
              </a:rPr>
              <a:t> 2005</a:t>
            </a:r>
            <a:r>
              <a:rPr lang="en-US" sz="2400" dirty="0" smtClean="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2</a:t>
            </a:r>
            <a:r>
              <a:rPr lang="ro-RO" sz="2400" dirty="0" smtClean="0">
                <a:latin typeface="Arial" panose="020B0604020202020204" pitchFamily="34" charset="0"/>
                <a:cs typeface="Arial" panose="020B0604020202020204" pitchFamily="34" charset="0"/>
              </a:rPr>
              <a:t>;</a:t>
            </a:r>
          </a:p>
          <a:p>
            <a:endParaRPr lang="ro-RO" sz="500" dirty="0" smtClean="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ro-RO" sz="2400" dirty="0" smtClean="0">
                <a:latin typeface="Arial" panose="020B0604020202020204" pitchFamily="34" charset="0"/>
                <a:cs typeface="Arial" panose="020B0604020202020204" pitchFamily="34" charset="0"/>
              </a:rPr>
              <a:t>39.921 mii lei - pentru plata dobânzilor </a:t>
            </a:r>
            <a:r>
              <a:rPr lang="ro-RO" sz="2400" dirty="0" err="1" smtClean="0">
                <a:latin typeface="Arial" panose="020B0604020202020204" pitchFamily="34" charset="0"/>
                <a:cs typeface="Arial" panose="020B0604020202020204" pitchFamily="34" charset="0"/>
              </a:rPr>
              <a:t>şi</a:t>
            </a:r>
            <a:r>
              <a:rPr lang="ro-RO" sz="2400" dirty="0" smtClean="0">
                <a:latin typeface="Arial" panose="020B0604020202020204" pitchFamily="34" charset="0"/>
                <a:cs typeface="Arial" panose="020B0604020202020204" pitchFamily="34" charset="0"/>
              </a:rPr>
              <a:t> comisioanelor aferente creditelor contractate de Consiliul Local al Sectorului 2 București în anii </a:t>
            </a:r>
            <a:r>
              <a:rPr lang="en-US" sz="2400" dirty="0" err="1" smtClean="0">
                <a:latin typeface="Arial" panose="020B0604020202020204" pitchFamily="34" charset="0"/>
                <a:cs typeface="Arial" panose="020B0604020202020204" pitchFamily="34" charset="0"/>
              </a:rPr>
              <a:t>perioada</a:t>
            </a:r>
            <a:r>
              <a:rPr lang="ro-RO" sz="2400" dirty="0" smtClean="0">
                <a:latin typeface="Arial" panose="020B0604020202020204" pitchFamily="34" charset="0"/>
                <a:cs typeface="Arial" panose="020B0604020202020204" pitchFamily="34" charset="0"/>
              </a:rPr>
              <a:t> 2005</a:t>
            </a:r>
            <a:r>
              <a:rPr lang="en-US" sz="2400" dirty="0" smtClean="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2</a:t>
            </a:r>
            <a:r>
              <a:rPr lang="ro-RO" sz="2400" dirty="0" smtClean="0">
                <a:latin typeface="Arial" panose="020B0604020202020204" pitchFamily="34" charset="0"/>
                <a:cs typeface="Arial" panose="020B0604020202020204" pitchFamily="34" charset="0"/>
              </a:rPr>
              <a:t>.</a:t>
            </a:r>
          </a:p>
          <a:p>
            <a:endParaRPr lang="ro-RO" sz="1400" dirty="0">
              <a:solidFill>
                <a:srgbClr val="FF0000"/>
              </a:solidFill>
              <a:latin typeface="Arial" panose="020B0604020202020204" pitchFamily="34" charset="0"/>
              <a:cs typeface="Arial" panose="020B0604020202020204" pitchFamily="34" charset="0"/>
            </a:endParaRPr>
          </a:p>
          <a:p>
            <a:pPr algn="just"/>
            <a:r>
              <a:rPr lang="ro-RO" sz="2400" dirty="0">
                <a:latin typeface="Arial" panose="020B0604020202020204" pitchFamily="34" charset="0"/>
                <a:cs typeface="Arial" panose="020B0604020202020204" pitchFamily="34" charset="0"/>
              </a:rPr>
              <a:t>Gradul de îndatorare al Consiliului Local al Sectorului 2 București în acest exercițiu bugetar este de </a:t>
            </a:r>
            <a:r>
              <a:rPr lang="ro-RO" sz="2400" dirty="0" smtClean="0">
                <a:latin typeface="Arial" panose="020B0604020202020204" pitchFamily="34" charset="0"/>
                <a:cs typeface="Arial" panose="020B0604020202020204" pitchFamily="34" charset="0"/>
              </a:rPr>
              <a:t>8,39%, </a:t>
            </a:r>
            <a:r>
              <a:rPr lang="ro-RO" sz="2400" dirty="0">
                <a:latin typeface="Arial" panose="020B0604020202020204" pitchFamily="34" charset="0"/>
                <a:cs typeface="Arial" panose="020B0604020202020204" pitchFamily="34" charset="0"/>
              </a:rPr>
              <a:t>respectând ținta propusă – de încadrare în maxim 20% din veniturile proprii estimate (menționăm că limita maximă legală este de 30% din veniturile proprii ale bugetului local, conform prevederilor legii finanțelor publice locale).</a:t>
            </a:r>
            <a:endParaRPr lang="en-US" sz="2400" dirty="0">
              <a:latin typeface="Arial" panose="020B0604020202020204" pitchFamily="34" charset="0"/>
              <a:cs typeface="Arial" panose="020B0604020202020204" pitchFamily="34" charset="0"/>
            </a:endParaRPr>
          </a:p>
          <a:p>
            <a:endParaRPr lang="ro-RO" sz="2400" dirty="0">
              <a:latin typeface="+mj-lt"/>
            </a:endParaRPr>
          </a:p>
          <a:p>
            <a:endParaRPr lang="ro-RO" sz="2400" dirty="0">
              <a:latin typeface="+mj-lt"/>
            </a:endParaRPr>
          </a:p>
          <a:p>
            <a:r>
              <a:rPr lang="ro-RO" sz="2400" dirty="0">
                <a:latin typeface="+mj-lt"/>
              </a:rPr>
              <a:t>	</a:t>
            </a:r>
          </a:p>
        </p:txBody>
      </p:sp>
      <p:sp>
        <p:nvSpPr>
          <p:cNvPr id="3" name="Titlu 2"/>
          <p:cNvSpPr txBox="1">
            <a:spLocks/>
          </p:cNvSpPr>
          <p:nvPr/>
        </p:nvSpPr>
        <p:spPr>
          <a:xfrm>
            <a:off x="127819" y="684609"/>
            <a:ext cx="11925635" cy="9895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4000" b="1" dirty="0">
                <a:latin typeface="Arial" panose="020B0604020202020204" pitchFamily="34" charset="0"/>
                <a:cs typeface="Arial" panose="020B0604020202020204" pitchFamily="34" charset="0"/>
              </a:rPr>
              <a:t>Datoria publică locală</a:t>
            </a:r>
          </a:p>
        </p:txBody>
      </p:sp>
    </p:spTree>
    <p:extLst>
      <p:ext uri="{BB962C8B-B14F-4D97-AF65-F5344CB8AC3E}">
        <p14:creationId xmlns:p14="http://schemas.microsoft.com/office/powerpoint/2010/main" val="1488905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stretch>
            <a:fillRect/>
          </a:stretch>
        </p:blipFill>
        <p:spPr>
          <a:xfrm>
            <a:off x="0" y="0"/>
            <a:ext cx="12182535" cy="6858000"/>
          </a:xfrm>
          <a:prstGeom prst="rect">
            <a:avLst/>
          </a:prstGeom>
        </p:spPr>
      </p:pic>
    </p:spTree>
    <p:extLst>
      <p:ext uri="{BB962C8B-B14F-4D97-AF65-F5344CB8AC3E}">
        <p14:creationId xmlns:p14="http://schemas.microsoft.com/office/powerpoint/2010/main" val="97057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2887414" y="570322"/>
            <a:ext cx="6973558" cy="946751"/>
          </a:xfrm>
        </p:spPr>
        <p:txBody>
          <a:bodyPr vert="horz" lIns="91440" tIns="45720" rIns="91440" bIns="45720" rtlCol="0" anchor="ctr">
            <a:normAutofit/>
          </a:bodyPr>
          <a:lstStyle/>
          <a:p>
            <a:pPr algn="l"/>
            <a:r>
              <a:rPr lang="en-US" b="1" dirty="0" err="1">
                <a:solidFill>
                  <a:schemeClr val="tx1"/>
                </a:solidFill>
                <a:latin typeface="Arial" panose="020B0604020202020204" pitchFamily="34" charset="0"/>
                <a:cs typeface="Arial" panose="020B0604020202020204" pitchFamily="34" charset="0"/>
              </a:rPr>
              <a:t>Cadrul</a:t>
            </a:r>
            <a:r>
              <a:rPr lang="en-US" b="1" dirty="0">
                <a:solidFill>
                  <a:schemeClr val="tx1"/>
                </a:solidFill>
                <a:latin typeface="Arial" panose="020B0604020202020204" pitchFamily="34" charset="0"/>
                <a:cs typeface="Arial" panose="020B0604020202020204" pitchFamily="34" charset="0"/>
              </a:rPr>
              <a:t> legal</a:t>
            </a:r>
          </a:p>
        </p:txBody>
      </p:sp>
      <p:sp>
        <p:nvSpPr>
          <p:cNvPr id="2" name="CasetăText 1"/>
          <p:cNvSpPr txBox="1"/>
          <p:nvPr/>
        </p:nvSpPr>
        <p:spPr>
          <a:xfrm>
            <a:off x="2449641" y="1756064"/>
            <a:ext cx="8658240" cy="5101935"/>
          </a:xfrm>
          <a:prstGeom prst="rect">
            <a:avLst/>
          </a:prstGeom>
        </p:spPr>
        <p:txBody>
          <a:bodyPr vert="horz" lIns="91440" tIns="45720" rIns="91440" bIns="45720" rtlCol="0" anchor="t">
            <a:normAutofit fontScale="85000" lnSpcReduction="10000"/>
          </a:bodyPr>
          <a:lstStyle/>
          <a:p>
            <a:pPr algn="just">
              <a:lnSpc>
                <a:spcPct val="160000"/>
              </a:lnSpc>
              <a:spcBef>
                <a:spcPct val="20000"/>
              </a:spcBef>
              <a:spcAft>
                <a:spcPts val="600"/>
              </a:spcAft>
              <a:buClr>
                <a:schemeClr val="accent1">
                  <a:lumMod val="75000"/>
                </a:schemeClr>
              </a:buClr>
              <a:buSzPct val="145000"/>
              <a:buFont typeface="Arial"/>
              <a:buChar char="•"/>
            </a:pPr>
            <a:r>
              <a:rPr lang="en-US" sz="2000" i="1" dirty="0"/>
              <a:t>	</a:t>
            </a:r>
            <a:r>
              <a:rPr lang="en-US" sz="2000" dirty="0" err="1">
                <a:latin typeface="Arial" panose="020B0604020202020204" pitchFamily="34" charset="0"/>
                <a:cs typeface="Arial" panose="020B0604020202020204" pitchFamily="34" charset="0"/>
              </a:rPr>
              <a:t>Bugetul</a:t>
            </a:r>
            <a:r>
              <a:rPr lang="en-US" sz="2000" dirty="0">
                <a:latin typeface="Arial" panose="020B0604020202020204" pitchFamily="34" charset="0"/>
                <a:cs typeface="Arial" panose="020B0604020202020204" pitchFamily="34" charset="0"/>
              </a:rPr>
              <a:t> general al </a:t>
            </a:r>
            <a:r>
              <a:rPr lang="en-US" sz="2000" dirty="0" err="1">
                <a:latin typeface="Arial" panose="020B0604020202020204" pitchFamily="34" charset="0"/>
                <a:cs typeface="Arial" panose="020B0604020202020204" pitchFamily="34" charset="0"/>
              </a:rPr>
              <a:t>Sectorului</a:t>
            </a:r>
            <a:r>
              <a:rPr lang="en-US" sz="2000" dirty="0">
                <a:latin typeface="Arial" panose="020B0604020202020204" pitchFamily="34" charset="0"/>
                <a:cs typeface="Arial" panose="020B0604020202020204" pitchFamily="34" charset="0"/>
              </a:rPr>
              <a:t> 2 al </a:t>
            </a:r>
            <a:r>
              <a:rPr lang="en-US" sz="2000" dirty="0" err="1">
                <a:latin typeface="Arial" panose="020B0604020202020204" pitchFamily="34" charset="0"/>
                <a:cs typeface="Arial" panose="020B0604020202020204" pitchFamily="34" charset="0"/>
              </a:rPr>
              <a:t>Municipiului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București</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anul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fost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elaborat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fundamentat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conformitate</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prevederile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Legii</a:t>
            </a:r>
            <a:r>
              <a:rPr lang="en-US" sz="2000" dirty="0">
                <a:latin typeface="Arial" panose="020B0604020202020204" pitchFamily="34" charset="0"/>
                <a:cs typeface="Arial" panose="020B0604020202020204" pitchFamily="34" charset="0"/>
              </a:rPr>
              <a:t> nr. 273/2006 </a:t>
            </a:r>
            <a:r>
              <a:rPr lang="en-US" sz="2000" dirty="0" err="1">
                <a:latin typeface="Arial" panose="020B0604020202020204" pitchFamily="34" charset="0"/>
                <a:cs typeface="Arial" panose="020B0604020202020204" pitchFamily="34" charset="0"/>
              </a:rPr>
              <a:t>privind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finanțele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publice</a:t>
            </a:r>
            <a:r>
              <a:rPr lang="en-US" sz="2000" dirty="0">
                <a:latin typeface="Arial" panose="020B0604020202020204" pitchFamily="34" charset="0"/>
                <a:cs typeface="Arial" panose="020B0604020202020204" pitchFamily="34" charset="0"/>
              </a:rPr>
              <a:t> locale, cu </a:t>
            </a:r>
            <a:r>
              <a:rPr lang="en-US" sz="2000" dirty="0" err="1">
                <a:latin typeface="Arial" panose="020B0604020202020204" pitchFamily="34" charset="0"/>
                <a:cs typeface="Arial" panose="020B0604020202020204" pitchFamily="34" charset="0"/>
              </a:rPr>
              <a:t>modificările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completările</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ulterioare</a:t>
            </a:r>
            <a:r>
              <a:rPr lang="en-US" sz="2000" dirty="0" smtClean="0">
                <a:latin typeface="Arial" panose="020B0604020202020204" pitchFamily="34" charset="0"/>
                <a:cs typeface="Arial" panose="020B0604020202020204" pitchFamily="34" charset="0"/>
              </a:rPr>
              <a:t>,</a:t>
            </a:r>
            <a:r>
              <a:rPr lang="ro-RO"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ale </a:t>
            </a:r>
            <a:r>
              <a:rPr lang="en-US" sz="2000" dirty="0" err="1" smtClean="0">
                <a:latin typeface="Arial" panose="020B0604020202020204" pitchFamily="34" charset="0"/>
                <a:cs typeface="Arial" panose="020B0604020202020204" pitchFamily="34" charset="0"/>
              </a:rPr>
              <a:t>Legii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bugetului</a:t>
            </a:r>
            <a:r>
              <a:rPr lang="en-US" sz="2000" dirty="0">
                <a:latin typeface="Arial" panose="020B0604020202020204" pitchFamily="34" charset="0"/>
                <a:cs typeface="Arial" panose="020B0604020202020204" pitchFamily="34" charset="0"/>
              </a:rPr>
              <a:t> de stat pe </a:t>
            </a:r>
            <a:r>
              <a:rPr lang="en-US" sz="2000" dirty="0" err="1">
                <a:latin typeface="Arial" panose="020B0604020202020204" pitchFamily="34" charset="0"/>
                <a:cs typeface="Arial" panose="020B0604020202020204" pitchFamily="34" charset="0"/>
              </a:rPr>
              <a:t>anul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nr. </a:t>
            </a:r>
            <a:r>
              <a:rPr lang="en-US" sz="2000" dirty="0" smtClean="0">
                <a:latin typeface="Arial" panose="020B0604020202020204" pitchFamily="34" charset="0"/>
                <a:cs typeface="Arial" panose="020B0604020202020204" pitchFamily="34" charset="0"/>
              </a:rPr>
              <a:t>3</a:t>
            </a:r>
            <a:r>
              <a:rPr lang="ro-RO" sz="2000" dirty="0" smtClean="0">
                <a:latin typeface="Arial" panose="020B0604020202020204" pitchFamily="34" charset="0"/>
                <a:cs typeface="Arial" panose="020B0604020202020204" pitchFamily="34" charset="0"/>
              </a:rPr>
              <a:t>68</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ale </a:t>
            </a:r>
            <a:r>
              <a:rPr lang="en-US" sz="2000" dirty="0" err="1">
                <a:latin typeface="Arial" panose="020B0604020202020204" pitchFamily="34" charset="0"/>
                <a:cs typeface="Arial" panose="020B0604020202020204" pitchFamily="34" charset="0"/>
              </a:rPr>
              <a:t>Scrisorii</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cadru</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Ministrului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Finanțelor</a:t>
            </a:r>
            <a:r>
              <a:rPr lang="en-US" sz="2000" dirty="0">
                <a:latin typeface="Arial" panose="020B0604020202020204" pitchFamily="34" charset="0"/>
                <a:cs typeface="Arial" panose="020B0604020202020204" pitchFamily="34" charset="0"/>
              </a:rPr>
              <a:t> nr. </a:t>
            </a:r>
            <a:r>
              <a:rPr lang="en-US" sz="2000" dirty="0" smtClean="0">
                <a:latin typeface="Arial" panose="020B0604020202020204" pitchFamily="34" charset="0"/>
                <a:cs typeface="Arial" panose="020B0604020202020204" pitchFamily="34" charset="0"/>
              </a:rPr>
              <a:t>46</a:t>
            </a:r>
            <a:r>
              <a:rPr lang="ro-RO" sz="2000" dirty="0" smtClean="0">
                <a:latin typeface="Arial" panose="020B0604020202020204" pitchFamily="34" charset="0"/>
                <a:cs typeface="Arial" panose="020B0604020202020204" pitchFamily="34" charset="0"/>
              </a:rPr>
              <a:t>6350</a:t>
            </a:r>
            <a:r>
              <a:rPr lang="en-US" sz="2000" dirty="0" smtClean="0">
                <a:latin typeface="Arial" panose="020B0604020202020204" pitchFamily="34" charset="0"/>
                <a:cs typeface="Arial" panose="020B0604020202020204" pitchFamily="34" charset="0"/>
              </a:rPr>
              <a:t>/ </a:t>
            </a:r>
            <a:r>
              <a:rPr lang="ro-RO" sz="2000" dirty="0" smtClean="0">
                <a:latin typeface="Arial" panose="020B0604020202020204" pitchFamily="34" charset="0"/>
                <a:cs typeface="Arial" panose="020B0604020202020204" pitchFamily="34" charset="0"/>
              </a:rPr>
              <a:t>30</a:t>
            </a:r>
            <a:r>
              <a:rPr lang="en-US" sz="2000" dirty="0" smtClean="0">
                <a:latin typeface="Arial" panose="020B0604020202020204" pitchFamily="34" charset="0"/>
                <a:cs typeface="Arial" panose="020B0604020202020204" pitchFamily="34" charset="0"/>
              </a:rPr>
              <a:t>.</a:t>
            </a:r>
            <a:r>
              <a:rPr lang="ro-RO" sz="2000" dirty="0" smtClean="0">
                <a:latin typeface="Arial" panose="020B0604020202020204" pitchFamily="34" charset="0"/>
                <a:cs typeface="Arial" panose="020B0604020202020204" pitchFamily="34" charset="0"/>
              </a:rPr>
              <a:t>09</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privind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contextul</a:t>
            </a:r>
            <a:r>
              <a:rPr lang="en-US" sz="2000" dirty="0">
                <a:latin typeface="Arial" panose="020B0604020202020204" pitchFamily="34" charset="0"/>
                <a:cs typeface="Arial" panose="020B0604020202020204" pitchFamily="34" charset="0"/>
              </a:rPr>
              <a:t> macroeconomic, </a:t>
            </a:r>
            <a:r>
              <a:rPr lang="en-US" sz="2000" dirty="0" err="1">
                <a:latin typeface="Arial" panose="020B0604020202020204" pitchFamily="34" charset="0"/>
                <a:cs typeface="Arial" panose="020B0604020202020204" pitchFamily="34" charset="0"/>
              </a:rPr>
              <a:t>metodologia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elaborare</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proiectelor</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buget</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anul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estimării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anii</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4</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6</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structura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veniturilor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cheltuielilor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bugetelor</a:t>
            </a:r>
            <a:r>
              <a:rPr lang="en-US" sz="2000" dirty="0">
                <a:latin typeface="Arial" panose="020B0604020202020204" pitchFamily="34" charset="0"/>
                <a:cs typeface="Arial" panose="020B0604020202020204" pitchFamily="34" charset="0"/>
              </a:rPr>
              <a:t> locale de sector </a:t>
            </a:r>
            <a:r>
              <a:rPr lang="en-US" sz="2000" dirty="0" err="1">
                <a:latin typeface="Arial" panose="020B0604020202020204" pitchFamily="34" charset="0"/>
                <a:cs typeface="Arial" panose="020B0604020202020204" pitchFamily="34" charset="0"/>
              </a:rPr>
              <a:t>prevăzute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O.M.F.P. nr. 1954/2005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aprobarea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Clasificației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indicatorilor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privind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finanțele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publice</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completările</a:t>
            </a:r>
            <a:r>
              <a:rPr lang="en-US" sz="2000" dirty="0">
                <a:latin typeface="Arial" panose="020B0604020202020204" pitchFamily="34" charset="0"/>
                <a:cs typeface="Arial" panose="020B0604020202020204" pitchFamily="34" charset="0"/>
              </a:rPr>
              <a:t> </a:t>
            </a:r>
            <a:r>
              <a:rPr lang="ro-RO" sz="2000" dirty="0" smtClean="0">
                <a:latin typeface="Arial" panose="020B0604020202020204" pitchFamily="34" charset="0"/>
                <a:cs typeface="Arial" panose="020B0604020202020204" pitchFamily="34" charset="0"/>
              </a:rPr>
              <a:t>și completările </a:t>
            </a:r>
            <a:r>
              <a:rPr lang="en-US" sz="2000" dirty="0" err="1" smtClean="0">
                <a:latin typeface="Arial" panose="020B0604020202020204" pitchFamily="34" charset="0"/>
                <a:cs typeface="Arial" panose="020B0604020202020204" pitchFamily="34" charset="0"/>
              </a:rPr>
              <a:t>ulterioare</a:t>
            </a:r>
            <a:r>
              <a:rPr lang="en-US" sz="2000" dirty="0">
                <a:latin typeface="Arial" panose="020B0604020202020204" pitchFamily="34" charset="0"/>
                <a:cs typeface="Arial" panose="020B0604020202020204" pitchFamily="34" charset="0"/>
              </a:rPr>
              <a:t>.</a:t>
            </a:r>
          </a:p>
          <a:p>
            <a:pPr algn="just">
              <a:lnSpc>
                <a:spcPct val="160000"/>
              </a:lnSpc>
              <a:spcBef>
                <a:spcPct val="20000"/>
              </a:spcBef>
              <a:spcAft>
                <a:spcPts val="600"/>
              </a:spcAft>
              <a:buClr>
                <a:schemeClr val="accent1">
                  <a:lumMod val="75000"/>
                </a:schemeClr>
              </a:buClr>
              <a:buSzPct val="145000"/>
              <a:buFont typeface="Arial"/>
              <a:buChar char="•"/>
            </a:pPr>
            <a:r>
              <a:rPr lang="en-US" sz="2000" dirty="0">
                <a:latin typeface="Arial" panose="020B0604020202020204" pitchFamily="34" charset="0"/>
                <a:cs typeface="Arial" panose="020B0604020202020204" pitchFamily="34" charset="0"/>
              </a:rPr>
              <a:t> 	Am </a:t>
            </a:r>
            <a:r>
              <a:rPr lang="en-US" sz="2000" dirty="0" err="1">
                <a:latin typeface="Arial" panose="020B0604020202020204" pitchFamily="34" charset="0"/>
                <a:cs typeface="Arial" panose="020B0604020202020204" pitchFamily="34" charset="0"/>
              </a:rPr>
              <a:t>avut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vedere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acte</a:t>
            </a:r>
            <a:r>
              <a:rPr lang="en-US" sz="2000" dirty="0">
                <a:latin typeface="Arial" panose="020B0604020202020204" pitchFamily="34" charset="0"/>
                <a:cs typeface="Arial" panose="020B0604020202020204" pitchFamily="34" charset="0"/>
              </a:rPr>
              <a:t> normative </a:t>
            </a:r>
            <a:r>
              <a:rPr lang="en-US" sz="2000" dirty="0" err="1">
                <a:latin typeface="Arial" panose="020B0604020202020204" pitchFamily="34" charset="0"/>
                <a:cs typeface="Arial" panose="020B0604020202020204" pitchFamily="34" charset="0"/>
              </a:rPr>
              <a:t>publicate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și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adrese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oficiale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primite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perioada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care </a:t>
            </a:r>
            <a:r>
              <a:rPr lang="en-US" sz="2000" dirty="0" err="1">
                <a:latin typeface="Arial" panose="020B0604020202020204" pitchFamily="34" charset="0"/>
                <a:cs typeface="Arial" panose="020B0604020202020204" pitchFamily="34" charset="0"/>
              </a:rPr>
              <a:t>bugetul</a:t>
            </a:r>
            <a:r>
              <a:rPr lang="en-US" sz="2000" dirty="0">
                <a:latin typeface="Arial" panose="020B0604020202020204" pitchFamily="34" charset="0"/>
                <a:cs typeface="Arial" panose="020B0604020202020204" pitchFamily="34" charset="0"/>
              </a:rPr>
              <a:t> general al </a:t>
            </a:r>
            <a:r>
              <a:rPr lang="en-US" sz="2000" dirty="0" err="1">
                <a:latin typeface="Arial" panose="020B0604020202020204" pitchFamily="34" charset="0"/>
                <a:cs typeface="Arial" panose="020B0604020202020204" pitchFamily="34" charset="0"/>
              </a:rPr>
              <a:t>Sectorului</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București</a:t>
            </a:r>
            <a:r>
              <a:rPr lang="en-US" sz="2000" dirty="0">
                <a:latin typeface="Arial" panose="020B0604020202020204" pitchFamily="34" charset="0"/>
                <a:cs typeface="Arial" panose="020B0604020202020204" pitchFamily="34" charset="0"/>
              </a:rPr>
              <a:t> pe </a:t>
            </a:r>
            <a:r>
              <a:rPr lang="en-US" sz="2000" dirty="0" err="1">
                <a:latin typeface="Arial" panose="020B0604020202020204" pitchFamily="34" charset="0"/>
                <a:cs typeface="Arial" panose="020B0604020202020204" pitchFamily="34" charset="0"/>
              </a:rPr>
              <a:t>anul</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a:t>
            </a:r>
            <a:r>
              <a:rPr lang="ro-RO" sz="2000" dirty="0" smtClean="0">
                <a:latin typeface="Arial" panose="020B0604020202020204" pitchFamily="34" charset="0"/>
                <a:cs typeface="Arial" panose="020B0604020202020204" pitchFamily="34" charset="0"/>
              </a:rPr>
              <a:t>3</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err="1">
                <a:latin typeface="Arial" panose="020B0604020202020204" pitchFamily="34" charset="0"/>
                <a:cs typeface="Arial" panose="020B0604020202020204" pitchFamily="34" charset="0"/>
              </a:rPr>
              <a:t>fost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elaborat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conformitate</a:t>
            </a:r>
            <a:r>
              <a:rPr lang="en-US" sz="2000" dirty="0">
                <a:latin typeface="Arial" panose="020B0604020202020204" pitchFamily="34" charset="0"/>
                <a:cs typeface="Arial" panose="020B0604020202020204" pitchFamily="34" charset="0"/>
              </a:rPr>
              <a:t> cu </a:t>
            </a:r>
            <a:r>
              <a:rPr lang="en-US" sz="2000" dirty="0" err="1">
                <a:latin typeface="Arial" panose="020B0604020202020204" pitchFamily="34" charset="0"/>
                <a:cs typeface="Arial" panose="020B0604020202020204" pitchFamily="34" charset="0"/>
              </a:rPr>
              <a:t>prevederile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legale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lnSpc>
                <a:spcPct val="90000"/>
              </a:lnSpc>
              <a:spcBef>
                <a:spcPct val="20000"/>
              </a:spcBef>
              <a:spcAft>
                <a:spcPts val="600"/>
              </a:spcAft>
              <a:buClr>
                <a:schemeClr val="accent1">
                  <a:lumMod val="75000"/>
                </a:schemeClr>
              </a:buClr>
              <a:buSzPct val="145000"/>
              <a:buFont typeface="Arial"/>
              <a:buChar char="•"/>
            </a:pPr>
            <a:endParaRPr lang="en-US" sz="1500" dirty="0"/>
          </a:p>
        </p:txBody>
      </p:sp>
    </p:spTree>
    <p:extLst>
      <p:ext uri="{BB962C8B-B14F-4D97-AF65-F5344CB8AC3E}">
        <p14:creationId xmlns:p14="http://schemas.microsoft.com/office/powerpoint/2010/main" val="380859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964660" y="1858154"/>
            <a:ext cx="10111897" cy="3385542"/>
          </a:xfrm>
          <a:prstGeom prst="rect">
            <a:avLst/>
          </a:prstGeom>
        </p:spPr>
        <p:txBody>
          <a:bodyPr wrap="square">
            <a:spAutoFit/>
          </a:bodyPr>
          <a:lstStyle/>
          <a:p>
            <a:pPr indent="461963" algn="just"/>
            <a:r>
              <a:rPr lang="en-GB" dirty="0"/>
              <a:t>																	        </a:t>
            </a:r>
            <a:r>
              <a:rPr lang="en-US" sz="2800" dirty="0" err="1">
                <a:latin typeface="Arial" panose="020B0604020202020204" pitchFamily="34" charset="0"/>
                <a:cs typeface="Arial" panose="020B0604020202020204" pitchFamily="34" charset="0"/>
              </a:rPr>
              <a:t>Fondurile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alocate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cheltuielilor</a:t>
            </a:r>
            <a:r>
              <a:rPr lang="en-US" sz="2800" dirty="0">
                <a:latin typeface="Arial" panose="020B0604020202020204" pitchFamily="34" charset="0"/>
                <a:cs typeface="Arial" panose="020B0604020202020204" pitchFamily="34" charset="0"/>
              </a:rPr>
              <a:t> de capital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cofinanțarea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Programului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l</a:t>
            </a:r>
            <a:r>
              <a:rPr lang="en-US" sz="2800" dirty="0" err="1">
                <a:latin typeface="Arial" panose="020B0604020202020204" pitchFamily="34" charset="0"/>
                <a:cs typeface="Arial" panose="020B0604020202020204" pitchFamily="34" charset="0"/>
              </a:rPr>
              <a:t>ocal</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multianual</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creștere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performanței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energetice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blocurilor</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locuințe</a:t>
            </a:r>
            <a:r>
              <a:rPr lang="en-US" sz="2800" dirty="0">
                <a:latin typeface="Arial" panose="020B0604020202020204" pitchFamily="34" charset="0"/>
                <a:cs typeface="Arial" panose="020B0604020202020204" pitchFamily="34" charset="0"/>
              </a:rPr>
              <a:t> din </a:t>
            </a:r>
            <a:r>
              <a:rPr lang="en-US" sz="2800" dirty="0" err="1">
                <a:latin typeface="Arial" panose="020B0604020202020204" pitchFamily="34" charset="0"/>
                <a:cs typeface="Arial" panose="020B0604020202020204" pitchFamily="34" charset="0"/>
              </a:rPr>
              <a:t>Sectorul</a:t>
            </a:r>
            <a:r>
              <a:rPr lang="en-US" sz="2800" dirty="0">
                <a:latin typeface="Arial" panose="020B0604020202020204" pitchFamily="34" charset="0"/>
                <a:cs typeface="Arial" panose="020B0604020202020204" pitchFamily="34" charset="0"/>
              </a:rPr>
              <a:t> 2, din </a:t>
            </a:r>
            <a:r>
              <a:rPr lang="en-US" sz="2800" dirty="0" err="1">
                <a:latin typeface="Arial" panose="020B0604020202020204" pitchFamily="34" charset="0"/>
                <a:cs typeface="Arial" panose="020B0604020202020204" pitchFamily="34" charset="0"/>
              </a:rPr>
              <a:t>împrumuturi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externe</a:t>
            </a:r>
            <a:r>
              <a:rPr lang="ro-RO"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contractate</a:t>
            </a:r>
            <a:r>
              <a:rPr lang="en-US" sz="2800" dirty="0">
                <a:latin typeface="Arial" panose="020B0604020202020204" pitchFamily="34" charset="0"/>
                <a:cs typeface="Arial" panose="020B0604020202020204" pitchFamily="34" charset="0"/>
              </a:rPr>
              <a:t> de la Banca </a:t>
            </a:r>
            <a:r>
              <a:rPr lang="en-US" sz="2800" dirty="0" err="1">
                <a:latin typeface="Arial" panose="020B0604020202020204" pitchFamily="34" charset="0"/>
                <a:cs typeface="Arial" panose="020B0604020202020204" pitchFamily="34" charset="0"/>
              </a:rPr>
              <a:t>Europeană</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Investiții</a:t>
            </a:r>
            <a:r>
              <a:rPr lang="en-US" sz="2800" dirty="0">
                <a:latin typeface="Arial" panose="020B0604020202020204" pitchFamily="34" charset="0"/>
                <a:cs typeface="Arial" panose="020B0604020202020204" pitchFamily="34" charset="0"/>
              </a:rPr>
              <a:t> </a:t>
            </a:r>
            <a:r>
              <a:rPr lang="ro-RO"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Luxembourg, </a:t>
            </a:r>
            <a:r>
              <a:rPr lang="en-US" sz="2800" dirty="0" err="1">
                <a:latin typeface="Arial" panose="020B0604020202020204" pitchFamily="34" charset="0"/>
                <a:cs typeface="Arial" panose="020B0604020202020204" pitchFamily="34" charset="0"/>
              </a:rPr>
              <a:t>în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sumă</a:t>
            </a:r>
            <a:r>
              <a:rPr lang="en-US" sz="2800" dirty="0">
                <a:latin typeface="Arial" panose="020B0604020202020204" pitchFamily="34" charset="0"/>
                <a:cs typeface="Arial" panose="020B0604020202020204" pitchFamily="34" charset="0"/>
              </a:rPr>
              <a:t> de </a:t>
            </a:r>
            <a:r>
              <a:rPr lang="ro-RO" sz="2800" dirty="0" smtClean="0">
                <a:latin typeface="Arial" panose="020B0604020202020204" pitchFamily="34" charset="0"/>
                <a:cs typeface="Arial" panose="020B0604020202020204" pitchFamily="34" charset="0"/>
              </a:rPr>
              <a:t>81.615</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mii lei, au </a:t>
            </a:r>
            <a:r>
              <a:rPr lang="en-US" sz="2800" dirty="0" err="1">
                <a:latin typeface="Arial" panose="020B0604020202020204" pitchFamily="34" charset="0"/>
                <a:cs typeface="Arial" panose="020B0604020202020204" pitchFamily="34" charset="0"/>
              </a:rPr>
              <a:t>fost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corelate</a:t>
            </a:r>
            <a:r>
              <a:rPr lang="en-US" sz="2800" dirty="0">
                <a:latin typeface="Arial" panose="020B0604020202020204" pitchFamily="34" charset="0"/>
                <a:cs typeface="Arial" panose="020B0604020202020204" pitchFamily="34" charset="0"/>
              </a:rPr>
              <a:t> cu </a:t>
            </a:r>
            <a:r>
              <a:rPr lang="en-US" sz="2800" dirty="0" err="1">
                <a:latin typeface="Arial" panose="020B0604020202020204" pitchFamily="34" charset="0"/>
                <a:cs typeface="Arial" panose="020B0604020202020204" pitchFamily="34" charset="0"/>
              </a:rPr>
              <a:t>sumele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autorizate</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Comisia</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Autorizare</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Împrumuturilor</a:t>
            </a:r>
            <a:r>
              <a:rPr lang="en-US" sz="2800" dirty="0">
                <a:latin typeface="Arial" panose="020B0604020202020204" pitchFamily="34" charset="0"/>
                <a:cs typeface="Arial" panose="020B0604020202020204" pitchFamily="34" charset="0"/>
              </a:rPr>
              <a:t> Locale</a:t>
            </a:r>
            <a:r>
              <a:rPr lang="ro-RO"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anul</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202</a:t>
            </a:r>
            <a:r>
              <a:rPr lang="ro-RO" sz="28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3" name="Titlu 2"/>
          <p:cNvSpPr txBox="1">
            <a:spLocks/>
          </p:cNvSpPr>
          <p:nvPr/>
        </p:nvSpPr>
        <p:spPr>
          <a:xfrm>
            <a:off x="688485" y="0"/>
            <a:ext cx="10779945" cy="15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4800" b="1" dirty="0"/>
          </a:p>
          <a:p>
            <a:pPr algn="ctr"/>
            <a:r>
              <a:rPr lang="ro-RO" b="1" dirty="0">
                <a:latin typeface="Arial" panose="020B0604020202020204" pitchFamily="34" charset="0"/>
                <a:cs typeface="Arial" panose="020B0604020202020204" pitchFamily="34" charset="0"/>
              </a:rPr>
              <a:t>Bugetul creditelor externe</a:t>
            </a:r>
          </a:p>
        </p:txBody>
      </p:sp>
    </p:spTree>
    <p:extLst>
      <p:ext uri="{BB962C8B-B14F-4D97-AF65-F5344CB8AC3E}">
        <p14:creationId xmlns:p14="http://schemas.microsoft.com/office/powerpoint/2010/main" val="3729370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2"/>
          <p:cNvSpPr txBox="1">
            <a:spLocks/>
          </p:cNvSpPr>
          <p:nvPr/>
        </p:nvSpPr>
        <p:spPr>
          <a:xfrm>
            <a:off x="688485" y="0"/>
            <a:ext cx="10779945" cy="1500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o-RO" sz="4800" b="1" dirty="0"/>
          </a:p>
          <a:p>
            <a:pPr algn="ctr"/>
            <a:r>
              <a:rPr lang="ro-RO" b="1" dirty="0">
                <a:latin typeface="Arial" panose="020B0604020202020204" pitchFamily="34" charset="0"/>
                <a:cs typeface="Arial" panose="020B0604020202020204" pitchFamily="34" charset="0"/>
              </a:rPr>
              <a:t>Bugetul </a:t>
            </a:r>
            <a:r>
              <a:rPr lang="ro-RO" b="1" dirty="0" smtClean="0">
                <a:latin typeface="Arial" panose="020B0604020202020204" pitchFamily="34" charset="0"/>
                <a:cs typeface="Arial" panose="020B0604020202020204" pitchFamily="34" charset="0"/>
              </a:rPr>
              <a:t>creditelor interne</a:t>
            </a:r>
            <a:endParaRPr lang="ro-RO" b="1" dirty="0">
              <a:latin typeface="Arial" panose="020B0604020202020204" pitchFamily="34" charset="0"/>
              <a:cs typeface="Arial" panose="020B0604020202020204" pitchFamily="34" charset="0"/>
            </a:endParaRPr>
          </a:p>
        </p:txBody>
      </p:sp>
      <p:sp>
        <p:nvSpPr>
          <p:cNvPr id="3" name="Dreptunghi 2"/>
          <p:cNvSpPr/>
          <p:nvPr/>
        </p:nvSpPr>
        <p:spPr>
          <a:xfrm>
            <a:off x="1926560" y="1581929"/>
            <a:ext cx="10111897" cy="4247317"/>
          </a:xfrm>
          <a:prstGeom prst="rect">
            <a:avLst/>
          </a:prstGeom>
        </p:spPr>
        <p:txBody>
          <a:bodyPr wrap="square">
            <a:spAutoFit/>
          </a:bodyPr>
          <a:lstStyle/>
          <a:p>
            <a:pPr indent="461963" algn="just"/>
            <a:r>
              <a:rPr lang="en-GB" dirty="0"/>
              <a:t>																	        </a:t>
            </a:r>
            <a:r>
              <a:rPr lang="en-US" sz="2800" dirty="0" err="1">
                <a:latin typeface="Arial" panose="020B0604020202020204" pitchFamily="34" charset="0"/>
                <a:cs typeface="Arial" panose="020B0604020202020204" pitchFamily="34" charset="0"/>
              </a:rPr>
              <a:t>Fondurile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alocate</a:t>
            </a:r>
            <a:r>
              <a:rPr lang="en-US" sz="2800" dirty="0">
                <a:latin typeface="Arial" panose="020B0604020202020204" pitchFamily="34" charset="0"/>
                <a:cs typeface="Arial" panose="020B0604020202020204" pitchFamily="34" charset="0"/>
              </a:rPr>
              <a:t> </a:t>
            </a:r>
            <a:r>
              <a:rPr lang="ro-RO" sz="2800" dirty="0" smtClean="0">
                <a:latin typeface="Arial" panose="020B0604020202020204" pitchFamily="34" charset="0"/>
                <a:cs typeface="Arial" panose="020B0604020202020204" pitchFamily="34" charset="0"/>
              </a:rPr>
              <a:t>prin transferuri din bugetul creditului intern către Administrația Domeniului Public pentru realizarea investițiilor publice de interes local „Reabilitarea sistem rutier” din Sectorul 2, contractate de la Raiffeisen Bank în sumă de 98.627 mii lei și au fost corelate cu sumele autorizate de Comisiei </a:t>
            </a:r>
            <a:r>
              <a:rPr lang="ro-RO" sz="2800" dirty="0">
                <a:latin typeface="Arial" panose="020B0604020202020204" pitchFamily="34" charset="0"/>
                <a:cs typeface="Arial" panose="020B0604020202020204" pitchFamily="34" charset="0"/>
              </a:rPr>
              <a:t>de Autorizare a Împrumuturilor </a:t>
            </a:r>
            <a:r>
              <a:rPr lang="ro-RO" sz="2800" dirty="0" smtClean="0">
                <a:latin typeface="Arial" panose="020B0604020202020204" pitchFamily="34" charset="0"/>
                <a:cs typeface="Arial" panose="020B0604020202020204" pitchFamily="34" charset="0"/>
              </a:rPr>
              <a:t>Locale,</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pentru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anul</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202</a:t>
            </a:r>
            <a:r>
              <a:rPr lang="ro-RO" sz="2800" dirty="0" smtClean="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 </a:t>
            </a:r>
            <a:endParaRPr lang="ro-RO" sz="2800" dirty="0" smtClean="0">
              <a:latin typeface="Arial" panose="020B0604020202020204" pitchFamily="34" charset="0"/>
              <a:cs typeface="Arial" panose="020B0604020202020204" pitchFamily="34" charset="0"/>
            </a:endParaRPr>
          </a:p>
          <a:p>
            <a:pPr indent="461963" algn="just"/>
            <a:endParaRPr lang="en-US" sz="2800" dirty="0">
              <a:latin typeface="Arial" panose="020B0604020202020204" pitchFamily="34" charset="0"/>
              <a:cs typeface="Arial" panose="020B0604020202020204" pitchFamily="34" charset="0"/>
            </a:endParaRPr>
          </a:p>
          <a:p>
            <a:pPr indent="461963" algn="just"/>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461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624613" y="2254928"/>
            <a:ext cx="10428840" cy="4370427"/>
          </a:xfrm>
          <a:prstGeom prst="rect">
            <a:avLst/>
          </a:prstGeom>
        </p:spPr>
        <p:txBody>
          <a:bodyPr wrap="square">
            <a:spAutoFit/>
          </a:bodyPr>
          <a:lstStyle/>
          <a:p>
            <a:pPr algn="just">
              <a:tabLst>
                <a:tab pos="461963" algn="l"/>
              </a:tabLst>
            </a:pPr>
            <a:r>
              <a:rPr lang="ro-RO" sz="2400" dirty="0"/>
              <a:t>	</a:t>
            </a:r>
            <a:r>
              <a:rPr lang="ro-RO" sz="2400" dirty="0">
                <a:latin typeface="Arial" panose="020B0604020202020204" pitchFamily="34" charset="0"/>
                <a:cs typeface="Arial" panose="020B0604020202020204" pitchFamily="34" charset="0"/>
              </a:rPr>
              <a:t>Pentru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3</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bugetul de venituri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cheltuieli aferent </a:t>
            </a:r>
            <a:r>
              <a:rPr lang="ro-RO" sz="2400" dirty="0" err="1">
                <a:latin typeface="Arial" panose="020B0604020202020204" pitchFamily="34" charset="0"/>
                <a:cs typeface="Arial" panose="020B0604020202020204" pitchFamily="34" charset="0"/>
              </a:rPr>
              <a:t>instituţiilor</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şi</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activităţilor</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finanţate</a:t>
            </a:r>
            <a:r>
              <a:rPr lang="ro-RO" sz="2400" dirty="0">
                <a:latin typeface="Arial" panose="020B0604020202020204" pitchFamily="34" charset="0"/>
                <a:cs typeface="Arial" panose="020B0604020202020204" pitchFamily="34" charset="0"/>
              </a:rPr>
              <a:t> integral sau </a:t>
            </a:r>
            <a:r>
              <a:rPr lang="ro-RO" sz="2400" dirty="0" err="1">
                <a:latin typeface="Arial" panose="020B0604020202020204" pitchFamily="34" charset="0"/>
                <a:cs typeface="Arial" panose="020B0604020202020204" pitchFamily="34" charset="0"/>
              </a:rPr>
              <a:t>parţial</a:t>
            </a:r>
            <a:r>
              <a:rPr lang="ro-RO" sz="2400" dirty="0">
                <a:latin typeface="Arial" panose="020B0604020202020204" pitchFamily="34" charset="0"/>
                <a:cs typeface="Arial" panose="020B0604020202020204" pitchFamily="34" charset="0"/>
              </a:rPr>
              <a:t> din venituri proprii este estimat astfel:</a:t>
            </a:r>
          </a:p>
          <a:p>
            <a:r>
              <a:rPr lang="ro-RO" sz="1100" dirty="0">
                <a:latin typeface="Arial" panose="020B0604020202020204" pitchFamily="34" charset="0"/>
                <a:cs typeface="Arial" panose="020B0604020202020204" pitchFamily="34" charset="0"/>
              </a:rPr>
              <a:t>	</a:t>
            </a:r>
          </a:p>
          <a:p>
            <a:pPr defTabSz="461963"/>
            <a:r>
              <a:rPr lang="ro-RO" sz="2400" dirty="0">
                <a:latin typeface="Arial" panose="020B0604020202020204" pitchFamily="34" charset="0"/>
                <a:cs typeface="Arial" panose="020B0604020202020204" pitchFamily="34" charset="0"/>
              </a:rPr>
              <a:t>	Total venituri,  în sumă de </a:t>
            </a:r>
            <a:r>
              <a:rPr lang="ro-RO" sz="2400" dirty="0" smtClean="0">
                <a:latin typeface="Arial" panose="020B0604020202020204" pitchFamily="34" charset="0"/>
                <a:cs typeface="Arial" panose="020B0604020202020204" pitchFamily="34" charset="0"/>
              </a:rPr>
              <a:t>517.208 </a:t>
            </a:r>
            <a:r>
              <a:rPr lang="ro-RO" sz="2400" dirty="0">
                <a:latin typeface="Arial" panose="020B0604020202020204" pitchFamily="34" charset="0"/>
                <a:cs typeface="Arial" panose="020B0604020202020204" pitchFamily="34" charset="0"/>
              </a:rPr>
              <a:t>mii lei, din care:</a:t>
            </a:r>
          </a:p>
          <a:p>
            <a:pPr indent="461963"/>
            <a:r>
              <a:rPr lang="ro-RO" sz="2400" dirty="0">
                <a:latin typeface="Arial" panose="020B0604020202020204" pitchFamily="34" charset="0"/>
                <a:cs typeface="Arial" panose="020B0604020202020204" pitchFamily="34" charset="0"/>
              </a:rPr>
              <a:t>- venituri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233.063 </a:t>
            </a:r>
            <a:r>
              <a:rPr lang="ro-RO" sz="2400" dirty="0">
                <a:latin typeface="Arial" panose="020B0604020202020204" pitchFamily="34" charset="0"/>
                <a:cs typeface="Arial" panose="020B0604020202020204" pitchFamily="34" charset="0"/>
              </a:rPr>
              <a:t>mii lei;</a:t>
            </a:r>
          </a:p>
          <a:p>
            <a:pPr indent="461963"/>
            <a:r>
              <a:rPr lang="ro-RO" sz="2400" dirty="0">
                <a:latin typeface="Arial" panose="020B0604020202020204" pitchFamily="34" charset="0"/>
                <a:cs typeface="Arial" panose="020B0604020202020204" pitchFamily="34" charset="0"/>
              </a:rPr>
              <a:t>- venituri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dezvoltare      </a:t>
            </a:r>
            <a:r>
              <a:rPr lang="ro-RO" sz="2400" dirty="0" smtClean="0">
                <a:latin typeface="Arial" panose="020B0604020202020204" pitchFamily="34" charset="0"/>
                <a:cs typeface="Arial" panose="020B0604020202020204" pitchFamily="34" charset="0"/>
              </a:rPr>
              <a:t>- 284.145 </a:t>
            </a:r>
            <a:r>
              <a:rPr lang="ro-RO" sz="2400" dirty="0">
                <a:latin typeface="Arial" panose="020B0604020202020204" pitchFamily="34" charset="0"/>
                <a:cs typeface="Arial" panose="020B0604020202020204" pitchFamily="34" charset="0"/>
              </a:rPr>
              <a:t>mii lei.</a:t>
            </a:r>
          </a:p>
          <a:p>
            <a:endParaRPr lang="ro-RO" sz="1100" dirty="0">
              <a:latin typeface="Arial" panose="020B0604020202020204" pitchFamily="34" charset="0"/>
              <a:cs typeface="Arial" panose="020B0604020202020204" pitchFamily="34" charset="0"/>
            </a:endParaRPr>
          </a:p>
          <a:p>
            <a:pPr defTabSz="461963"/>
            <a:r>
              <a:rPr lang="ro-RO" sz="2400" dirty="0">
                <a:latin typeface="Arial" panose="020B0604020202020204" pitchFamily="34" charset="0"/>
                <a:cs typeface="Arial" panose="020B0604020202020204" pitchFamily="34" charset="0"/>
              </a:rPr>
              <a:t>	Total cheltuieli, în sumă de </a:t>
            </a:r>
            <a:r>
              <a:rPr lang="ro-RO" sz="2400" dirty="0" smtClean="0">
                <a:latin typeface="Arial" panose="020B0604020202020204" pitchFamily="34" charset="0"/>
                <a:cs typeface="Arial" panose="020B0604020202020204" pitchFamily="34" charset="0"/>
              </a:rPr>
              <a:t>517.208 </a:t>
            </a:r>
            <a:r>
              <a:rPr lang="ro-RO" sz="2400" dirty="0">
                <a:latin typeface="Arial" panose="020B0604020202020204" pitchFamily="34" charset="0"/>
                <a:cs typeface="Arial" panose="020B0604020202020204" pitchFamily="34" charset="0"/>
              </a:rPr>
              <a:t>mii  lei, din care:</a:t>
            </a:r>
          </a:p>
          <a:p>
            <a:pPr indent="461963"/>
            <a:r>
              <a:rPr lang="ro-RO" sz="2400" dirty="0">
                <a:latin typeface="Arial" panose="020B0604020202020204" pitchFamily="34" charset="0"/>
                <a:cs typeface="Arial" panose="020B0604020202020204" pitchFamily="34" charset="0"/>
              </a:rPr>
              <a:t>- cheltuieli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 </a:t>
            </a:r>
            <a:r>
              <a:rPr lang="ro-RO" sz="2400" dirty="0" smtClean="0">
                <a:latin typeface="Arial" panose="020B0604020202020204" pitchFamily="34" charset="0"/>
                <a:cs typeface="Arial" panose="020B0604020202020204" pitchFamily="34" charset="0"/>
              </a:rPr>
              <a:t>233.063 </a:t>
            </a:r>
            <a:r>
              <a:rPr lang="ro-RO" sz="2400" dirty="0">
                <a:latin typeface="Arial" panose="020B0604020202020204" pitchFamily="34" charset="0"/>
                <a:cs typeface="Arial" panose="020B0604020202020204" pitchFamily="34" charset="0"/>
              </a:rPr>
              <a:t>mii lei</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pPr indent="461963"/>
            <a:r>
              <a:rPr lang="ro-RO" sz="2400" dirty="0">
                <a:latin typeface="Arial" panose="020B0604020202020204" pitchFamily="34" charset="0"/>
                <a:cs typeface="Arial" panose="020B0604020202020204" pitchFamily="34" charset="0"/>
              </a:rPr>
              <a:t>- cheltuieli ale </a:t>
            </a:r>
            <a:r>
              <a:rPr lang="ro-RO" sz="2400" dirty="0" err="1">
                <a:latin typeface="Arial" panose="020B0604020202020204" pitchFamily="34" charset="0"/>
                <a:cs typeface="Arial" panose="020B0604020202020204" pitchFamily="34" charset="0"/>
              </a:rPr>
              <a:t>secţiunii</a:t>
            </a:r>
            <a:r>
              <a:rPr lang="ro-RO" sz="2400" dirty="0">
                <a:latin typeface="Arial" panose="020B0604020202020204" pitchFamily="34" charset="0"/>
                <a:cs typeface="Arial" panose="020B0604020202020204" pitchFamily="34" charset="0"/>
              </a:rPr>
              <a:t> de dezvoltare   </a:t>
            </a:r>
            <a:r>
              <a:rPr lang="ro-RO" sz="2400" dirty="0" smtClean="0">
                <a:latin typeface="Arial" panose="020B0604020202020204" pitchFamily="34" charset="0"/>
                <a:cs typeface="Arial" panose="020B0604020202020204" pitchFamily="34" charset="0"/>
              </a:rPr>
              <a:t>- 284.145 </a:t>
            </a:r>
            <a:r>
              <a:rPr lang="ro-RO" sz="2400" dirty="0">
                <a:latin typeface="Arial" panose="020B0604020202020204" pitchFamily="34" charset="0"/>
                <a:cs typeface="Arial" panose="020B0604020202020204" pitchFamily="34" charset="0"/>
              </a:rPr>
              <a:t>mii lei.</a:t>
            </a:r>
          </a:p>
          <a:p>
            <a:endParaRPr lang="ro-RO" sz="1600" dirty="0"/>
          </a:p>
          <a:p>
            <a:r>
              <a:rPr lang="ro-RO" sz="2400" dirty="0"/>
              <a:t>	</a:t>
            </a:r>
          </a:p>
        </p:txBody>
      </p:sp>
      <p:sp>
        <p:nvSpPr>
          <p:cNvPr id="3" name="Titlu 2"/>
          <p:cNvSpPr txBox="1">
            <a:spLocks/>
          </p:cNvSpPr>
          <p:nvPr/>
        </p:nvSpPr>
        <p:spPr>
          <a:xfrm>
            <a:off x="1624613" y="270977"/>
            <a:ext cx="10428840" cy="9895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dirty="0">
                <a:latin typeface="Arial" panose="020B0604020202020204" pitchFamily="34" charset="0"/>
                <a:cs typeface="Arial" panose="020B0604020202020204" pitchFamily="34" charset="0"/>
              </a:rPr>
              <a:t>Bugetul de venituri și cheltuieli aferent instituțiilor și activităților finanțate integral sau parțial din venituri proprii</a:t>
            </a:r>
          </a:p>
        </p:txBody>
      </p:sp>
    </p:spTree>
    <p:extLst>
      <p:ext uri="{BB962C8B-B14F-4D97-AF65-F5344CB8AC3E}">
        <p14:creationId xmlns:p14="http://schemas.microsoft.com/office/powerpoint/2010/main" val="1014746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eptunghi 1"/>
          <p:cNvSpPr/>
          <p:nvPr/>
        </p:nvSpPr>
        <p:spPr>
          <a:xfrm>
            <a:off x="1533591" y="2627823"/>
            <a:ext cx="10351512" cy="2554545"/>
          </a:xfrm>
          <a:prstGeom prst="rect">
            <a:avLst/>
          </a:prstGeom>
          <a:noFill/>
        </p:spPr>
        <p:txBody>
          <a:bodyPr wrap="square">
            <a:spAutoFit/>
          </a:bodyPr>
          <a:lstStyle/>
          <a:p>
            <a:pPr algn="just"/>
            <a:r>
              <a:rPr lang="ro-RO" sz="2400" dirty="0">
                <a:latin typeface="Arial" panose="020B0604020202020204" pitchFamily="34" charset="0"/>
                <a:cs typeface="Arial" panose="020B0604020202020204" pitchFamily="34" charset="0"/>
              </a:rPr>
              <a:t>Bugetul de venituri și cheltuieli aferent instituțiilor și activităților finanțate integral sau parțial din venituri proprii în anul </a:t>
            </a:r>
            <a:r>
              <a:rPr lang="ro-RO" sz="2400" dirty="0" smtClean="0">
                <a:latin typeface="Arial" panose="020B0604020202020204" pitchFamily="34" charset="0"/>
                <a:cs typeface="Arial" panose="020B0604020202020204" pitchFamily="34" charset="0"/>
              </a:rPr>
              <a:t>202</a:t>
            </a:r>
            <a:r>
              <a:rPr lang="ro-RO" sz="2400" dirty="0">
                <a:latin typeface="Arial" panose="020B0604020202020204" pitchFamily="34" charset="0"/>
                <a:cs typeface="Arial" panose="020B0604020202020204" pitchFamily="34" charset="0"/>
              </a:rPr>
              <a:t>3</a:t>
            </a:r>
            <a:r>
              <a:rPr lang="ro-RO" sz="2400" dirty="0" smtClean="0">
                <a:latin typeface="Arial" panose="020B0604020202020204" pitchFamily="34" charset="0"/>
                <a:cs typeface="Arial" panose="020B0604020202020204" pitchFamily="34" charset="0"/>
              </a:rPr>
              <a:t>, </a:t>
            </a:r>
            <a:r>
              <a:rPr lang="ro-RO" sz="2400" dirty="0">
                <a:latin typeface="Arial" panose="020B0604020202020204" pitchFamily="34" charset="0"/>
                <a:cs typeface="Arial" panose="020B0604020202020204" pitchFamily="34" charset="0"/>
              </a:rPr>
              <a:t>include transferuri de la bugetele locale pentru Administrația Domeniului Public, Centrul Cultural </a:t>
            </a:r>
            <a:r>
              <a:rPr lang="ro-RO" sz="2400" dirty="0" smtClean="0">
                <a:latin typeface="Arial" panose="020B0604020202020204" pitchFamily="34" charset="0"/>
                <a:cs typeface="Arial" panose="020B0604020202020204" pitchFamily="34" charset="0"/>
              </a:rPr>
              <a:t>UNESCO Mihai </a:t>
            </a:r>
            <a:r>
              <a:rPr lang="ro-RO" sz="2400" dirty="0">
                <a:latin typeface="Arial" panose="020B0604020202020204" pitchFamily="34" charset="0"/>
                <a:cs typeface="Arial" panose="020B0604020202020204" pitchFamily="34" charset="0"/>
              </a:rPr>
              <a:t>Eminescu și Administrația Piețelor, astfel</a:t>
            </a:r>
            <a:r>
              <a:rPr lang="ro-RO" sz="2400" dirty="0" smtClean="0">
                <a:latin typeface="Arial" panose="020B0604020202020204" pitchFamily="34" charset="0"/>
                <a:cs typeface="Arial" panose="020B0604020202020204" pitchFamily="34" charset="0"/>
              </a:rPr>
              <a:t>:</a:t>
            </a:r>
          </a:p>
          <a:p>
            <a:pPr algn="just"/>
            <a:endParaRPr lang="ro-RO" sz="5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ro-RO" sz="2400" dirty="0">
                <a:latin typeface="Arial" panose="020B0604020202020204" pitchFamily="34" charset="0"/>
                <a:cs typeface="Arial" panose="020B0604020202020204" pitchFamily="34" charset="0"/>
              </a:rPr>
              <a:t>la </a:t>
            </a:r>
            <a:r>
              <a:rPr lang="ro-RO" sz="2400" dirty="0" err="1">
                <a:latin typeface="Arial" panose="020B0604020202020204" pitchFamily="34" charset="0"/>
                <a:cs typeface="Arial" panose="020B0604020202020204" pitchFamily="34" charset="0"/>
              </a:rPr>
              <a:t>secţiunea</a:t>
            </a:r>
            <a:r>
              <a:rPr lang="ro-RO" sz="2400" dirty="0">
                <a:latin typeface="Arial" panose="020B0604020202020204" pitchFamily="34" charset="0"/>
                <a:cs typeface="Arial" panose="020B0604020202020204" pitchFamily="34" charset="0"/>
              </a:rPr>
              <a:t> de </a:t>
            </a:r>
            <a:r>
              <a:rPr lang="ro-RO" sz="2400" dirty="0" err="1">
                <a:latin typeface="Arial" panose="020B0604020202020204" pitchFamily="34" charset="0"/>
                <a:cs typeface="Arial" panose="020B0604020202020204" pitchFamily="34" charset="0"/>
              </a:rPr>
              <a:t>funcţionare</a:t>
            </a:r>
            <a:r>
              <a:rPr lang="ro-RO" sz="2400" dirty="0">
                <a:latin typeface="Arial" panose="020B0604020202020204" pitchFamily="34" charset="0"/>
                <a:cs typeface="Arial" panose="020B0604020202020204" pitchFamily="34" charset="0"/>
              </a:rPr>
              <a:t>, suma de </a:t>
            </a:r>
            <a:r>
              <a:rPr lang="ro-RO" sz="2400" dirty="0" smtClean="0">
                <a:latin typeface="Arial" panose="020B0604020202020204" pitchFamily="34" charset="0"/>
                <a:cs typeface="Arial" panose="020B0604020202020204" pitchFamily="34" charset="0"/>
              </a:rPr>
              <a:t>190.567 </a:t>
            </a:r>
            <a:r>
              <a:rPr lang="ro-RO" sz="2400" dirty="0">
                <a:latin typeface="Arial" panose="020B0604020202020204" pitchFamily="34" charset="0"/>
                <a:cs typeface="Arial" panose="020B0604020202020204" pitchFamily="34" charset="0"/>
              </a:rPr>
              <a:t>mii lei</a:t>
            </a:r>
            <a:r>
              <a:rPr lang="en-US" sz="2400" dirty="0">
                <a:latin typeface="Arial" panose="020B0604020202020204" pitchFamily="34" charset="0"/>
                <a:cs typeface="Arial" panose="020B0604020202020204" pitchFamily="34" charset="0"/>
              </a:rPr>
              <a:t>;</a:t>
            </a:r>
            <a:endParaRPr lang="ro-RO"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ro-RO" sz="2400" dirty="0">
                <a:latin typeface="Arial" panose="020B0604020202020204" pitchFamily="34" charset="0"/>
                <a:cs typeface="Arial" panose="020B0604020202020204" pitchFamily="34" charset="0"/>
              </a:rPr>
              <a:t>la </a:t>
            </a:r>
            <a:r>
              <a:rPr lang="ro-RO" sz="2400" dirty="0" err="1">
                <a:latin typeface="Arial" panose="020B0604020202020204" pitchFamily="34" charset="0"/>
                <a:cs typeface="Arial" panose="020B0604020202020204" pitchFamily="34" charset="0"/>
              </a:rPr>
              <a:t>secţiunea</a:t>
            </a:r>
            <a:r>
              <a:rPr lang="ro-RO" sz="2400" dirty="0">
                <a:latin typeface="Arial" panose="020B0604020202020204" pitchFamily="34" charset="0"/>
                <a:cs typeface="Arial" panose="020B0604020202020204" pitchFamily="34" charset="0"/>
              </a:rPr>
              <a:t> de dezvoltare, suma de </a:t>
            </a:r>
            <a:r>
              <a:rPr lang="ro-RO" sz="2400" dirty="0" smtClean="0">
                <a:latin typeface="Arial" panose="020B0604020202020204" pitchFamily="34" charset="0"/>
                <a:cs typeface="Arial" panose="020B0604020202020204" pitchFamily="34" charset="0"/>
              </a:rPr>
              <a:t>284.109 </a:t>
            </a:r>
            <a:r>
              <a:rPr lang="ro-RO" sz="2400" dirty="0">
                <a:latin typeface="Arial" panose="020B0604020202020204" pitchFamily="34" charset="0"/>
                <a:cs typeface="Arial" panose="020B0604020202020204" pitchFamily="34" charset="0"/>
              </a:rPr>
              <a:t>mii lei.</a:t>
            </a:r>
          </a:p>
          <a:p>
            <a:pPr lvl="2"/>
            <a:endParaRPr lang="ro-RO" sz="1100" dirty="0">
              <a:latin typeface="Arial" panose="020B0604020202020204" pitchFamily="34" charset="0"/>
              <a:cs typeface="Arial" panose="020B0604020202020204" pitchFamily="34" charset="0"/>
            </a:endParaRPr>
          </a:p>
        </p:txBody>
      </p:sp>
      <p:sp>
        <p:nvSpPr>
          <p:cNvPr id="3" name="Titlu 2"/>
          <p:cNvSpPr txBox="1">
            <a:spLocks/>
          </p:cNvSpPr>
          <p:nvPr/>
        </p:nvSpPr>
        <p:spPr>
          <a:xfrm>
            <a:off x="1533591" y="501111"/>
            <a:ext cx="10497987" cy="146003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dirty="0">
                <a:latin typeface="Arial" panose="020B0604020202020204" pitchFamily="34" charset="0"/>
                <a:cs typeface="Arial" panose="020B0604020202020204" pitchFamily="34" charset="0"/>
              </a:rPr>
              <a:t>Bugetul de venituri și cheltuieli aferent instituțiilor și activităților finanțate integral sau parțial din venituri proprii</a:t>
            </a:r>
          </a:p>
        </p:txBody>
      </p:sp>
    </p:spTree>
    <p:extLst>
      <p:ext uri="{BB962C8B-B14F-4D97-AF65-F5344CB8AC3E}">
        <p14:creationId xmlns:p14="http://schemas.microsoft.com/office/powerpoint/2010/main" val="2885757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p:cNvPicPr>
            <a:picLocks noChangeAspect="1"/>
          </p:cNvPicPr>
          <p:nvPr/>
        </p:nvPicPr>
        <p:blipFill>
          <a:blip r:embed="rId2"/>
          <a:stretch>
            <a:fillRect/>
          </a:stretch>
        </p:blipFill>
        <p:spPr>
          <a:xfrm>
            <a:off x="1546972" y="83127"/>
            <a:ext cx="10199492" cy="1676545"/>
          </a:xfrm>
          <a:prstGeom prst="rect">
            <a:avLst/>
          </a:prstGeom>
        </p:spPr>
      </p:pic>
      <p:sp>
        <p:nvSpPr>
          <p:cNvPr id="3" name="CasetăText 2"/>
          <p:cNvSpPr txBox="1"/>
          <p:nvPr/>
        </p:nvSpPr>
        <p:spPr>
          <a:xfrm>
            <a:off x="2337954" y="1759672"/>
            <a:ext cx="2980303" cy="523220"/>
          </a:xfrm>
          <a:prstGeom prst="rect">
            <a:avLst/>
          </a:prstGeom>
          <a:noFill/>
        </p:spPr>
        <p:txBody>
          <a:bodyPr wrap="none" rtlCol="0">
            <a:spAutoFit/>
          </a:bodyPr>
          <a:lstStyle/>
          <a:p>
            <a:pPr marL="285750" indent="-285750">
              <a:buFont typeface="Wingdings" panose="05000000000000000000" pitchFamily="2" charset="2"/>
              <a:buChar char="v"/>
            </a:pPr>
            <a:r>
              <a:rPr lang="ro-RO" sz="2800" b="1" dirty="0" smtClean="0">
                <a:solidFill>
                  <a:schemeClr val="bg2">
                    <a:lumMod val="50000"/>
                  </a:schemeClr>
                </a:solidFill>
                <a:latin typeface="Arial" panose="020B0604020202020204" pitchFamily="34" charset="0"/>
                <a:cs typeface="Arial" panose="020B0604020202020204" pitchFamily="34" charset="0"/>
              </a:rPr>
              <a:t> ÎNVĂȚĂMÂNT</a:t>
            </a:r>
            <a:endParaRPr lang="ro-RO" sz="2800" b="1" dirty="0">
              <a:solidFill>
                <a:schemeClr val="bg2">
                  <a:lumMod val="50000"/>
                </a:schemeClr>
              </a:solidFill>
              <a:latin typeface="Arial" panose="020B0604020202020204" pitchFamily="34" charset="0"/>
              <a:cs typeface="Arial" panose="020B0604020202020204" pitchFamily="34" charset="0"/>
            </a:endParaRPr>
          </a:p>
        </p:txBody>
      </p:sp>
      <p:sp>
        <p:nvSpPr>
          <p:cNvPr id="4" name="CasetăText 3"/>
          <p:cNvSpPr txBox="1"/>
          <p:nvPr/>
        </p:nvSpPr>
        <p:spPr>
          <a:xfrm>
            <a:off x="1756063" y="2369126"/>
            <a:ext cx="10079181" cy="4488873"/>
          </a:xfrm>
          <a:prstGeom prst="rect">
            <a:avLst/>
          </a:prstGeom>
        </p:spPr>
        <p:txBody>
          <a:bodyPr vert="horz" lIns="91440" tIns="45720" rIns="91440" bIns="45720" rtlCol="0" anchor="t">
            <a:normAutofit fontScale="55000" lnSpcReduction="20000"/>
          </a:bodyPr>
          <a:lstStyle/>
          <a:p>
            <a:pPr indent="358775" algn="just">
              <a:lnSpc>
                <a:spcPct val="170000"/>
              </a:lnSpc>
              <a:spcBef>
                <a:spcPct val="20000"/>
              </a:spcBef>
              <a:spcAft>
                <a:spcPts val="600"/>
              </a:spcAft>
              <a:buClr>
                <a:schemeClr val="accent1">
                  <a:lumMod val="75000"/>
                </a:schemeClr>
              </a:buClr>
              <a:buSzPct val="145000"/>
              <a:buFont typeface="Arial"/>
              <a:buChar char="•"/>
            </a:pPr>
            <a:r>
              <a:rPr lang="en-US" sz="2600" b="1" dirty="0" err="1">
                <a:latin typeface="Arial" panose="020B0604020202020204" pitchFamily="34" charset="0"/>
                <a:cs typeface="Arial" panose="020B0604020202020204" pitchFamily="34" charset="0"/>
              </a:rPr>
              <a:t>Îmbunătăţirea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condiţiilor</a:t>
            </a:r>
            <a:r>
              <a:rPr lang="en-US" sz="2600" b="1" dirty="0">
                <a:latin typeface="Arial" panose="020B0604020202020204" pitchFamily="34" charset="0"/>
                <a:cs typeface="Arial" panose="020B0604020202020204" pitchFamily="34" charset="0"/>
              </a:rPr>
              <a:t> din </a:t>
            </a:r>
            <a:r>
              <a:rPr lang="en-US" sz="2600" b="1" dirty="0" err="1">
                <a:latin typeface="Arial" panose="020B0604020202020204" pitchFamily="34" charset="0"/>
                <a:cs typeface="Arial" panose="020B0604020202020204" pitchFamily="34" charset="0"/>
              </a:rPr>
              <a:t>învăţământul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preuniversitar</a:t>
            </a:r>
            <a:r>
              <a:rPr lang="en-US" sz="2600" b="1" dirty="0">
                <a:latin typeface="Arial" panose="020B0604020202020204" pitchFamily="34" charset="0"/>
                <a:cs typeface="Arial" panose="020B0604020202020204" pitchFamily="34" charset="0"/>
              </a:rPr>
              <a:t> de stat, </a:t>
            </a:r>
            <a:r>
              <a:rPr lang="en-US" sz="2600" b="1" dirty="0" err="1">
                <a:latin typeface="Arial" panose="020B0604020202020204" pitchFamily="34" charset="0"/>
                <a:cs typeface="Arial" panose="020B0604020202020204" pitchFamily="34" charset="0"/>
              </a:rPr>
              <a:t>prin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reabilitarea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consolidarea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unităţilor</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învățământ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alocarea</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fonduri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pentru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stimularea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educaţiei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permanente</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asigurarea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predictibilităţii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sistemului</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învăţământ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preuniversitar</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prin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aplicarea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principiului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finanţarea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urmează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elevul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astfel</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încât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asigurăm</a:t>
            </a:r>
            <a:r>
              <a:rPr lang="en-US" sz="2600" b="1" dirty="0">
                <a:latin typeface="Arial" panose="020B0604020202020204" pitchFamily="34" charset="0"/>
                <a:cs typeface="Arial" panose="020B0604020202020204" pitchFamily="34" charset="0"/>
              </a:rPr>
              <a:t> un </a:t>
            </a:r>
            <a:r>
              <a:rPr lang="en-US" sz="2600" b="1" dirty="0" err="1">
                <a:latin typeface="Arial" panose="020B0604020202020204" pitchFamily="34" charset="0"/>
                <a:cs typeface="Arial" panose="020B0604020202020204" pitchFamily="34" charset="0"/>
              </a:rPr>
              <a:t>sistem</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educaţie</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elită</a:t>
            </a:r>
            <a:r>
              <a:rPr lang="en-US" sz="2600" b="1" dirty="0" smtClean="0">
                <a:latin typeface="Arial" panose="020B0604020202020204" pitchFamily="34" charset="0"/>
                <a:cs typeface="Arial" panose="020B0604020202020204" pitchFamily="34" charset="0"/>
              </a:rPr>
              <a:t>;</a:t>
            </a:r>
            <a:endParaRPr lang="en-US" sz="700" b="1" dirty="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en-US" sz="2600" b="1" dirty="0" err="1">
                <a:latin typeface="Arial" panose="020B0604020202020204" pitchFamily="34" charset="0"/>
                <a:cs typeface="Arial" panose="020B0604020202020204" pitchFamily="34" charset="0"/>
              </a:rPr>
              <a:t>Amenajarea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modernizarea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sălilor</a:t>
            </a:r>
            <a:r>
              <a:rPr lang="en-US" sz="2600" b="1" dirty="0">
                <a:latin typeface="Arial" panose="020B0604020202020204" pitchFamily="34" charset="0"/>
                <a:cs typeface="Arial" panose="020B0604020202020204" pitchFamily="34" charset="0"/>
              </a:rPr>
              <a:t> de sport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a </a:t>
            </a:r>
            <a:r>
              <a:rPr lang="en-US" sz="2600" b="1" dirty="0" err="1">
                <a:latin typeface="Arial" panose="020B0604020202020204" pitchFamily="34" charset="0"/>
                <a:cs typeface="Arial" panose="020B0604020202020204" pitchFamily="34" charset="0"/>
              </a:rPr>
              <a:t>terenurilor</a:t>
            </a:r>
            <a:r>
              <a:rPr lang="en-US" sz="2600" b="1" dirty="0">
                <a:latin typeface="Arial" panose="020B0604020202020204" pitchFamily="34" charset="0"/>
                <a:cs typeface="Arial" panose="020B0604020202020204" pitchFamily="34" charset="0"/>
              </a:rPr>
              <a:t> de sport ale </a:t>
            </a:r>
            <a:r>
              <a:rPr lang="en-US" sz="2600" b="1" dirty="0" err="1">
                <a:latin typeface="Arial" panose="020B0604020202020204" pitchFamily="34" charset="0"/>
                <a:cs typeface="Arial" panose="020B0604020202020204" pitchFamily="34" charset="0"/>
              </a:rPr>
              <a:t>instituţiilor</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învăţământ</a:t>
            </a:r>
            <a:r>
              <a:rPr lang="en-US" sz="2600" b="1" dirty="0">
                <a:latin typeface="Arial" panose="020B0604020202020204" pitchFamily="34" charset="0"/>
                <a:cs typeface="Arial" panose="020B0604020202020204" pitchFamily="34" charset="0"/>
              </a:rPr>
              <a:t> din </a:t>
            </a:r>
            <a:r>
              <a:rPr lang="en-US" sz="2600" b="1" dirty="0" err="1">
                <a:latin typeface="Arial" panose="020B0604020202020204" pitchFamily="34" charset="0"/>
                <a:cs typeface="Arial" panose="020B0604020202020204" pitchFamily="34" charset="0"/>
              </a:rPr>
              <a:t>Sectorul</a:t>
            </a:r>
            <a:r>
              <a:rPr lang="en-US" sz="2600" b="1" dirty="0">
                <a:latin typeface="Arial" panose="020B0604020202020204" pitchFamily="34" charset="0"/>
                <a:cs typeface="Arial" panose="020B0604020202020204" pitchFamily="34" charset="0"/>
              </a:rPr>
              <a:t> 2</a:t>
            </a:r>
            <a:r>
              <a:rPr lang="en-US" sz="2600" b="1" dirty="0" smtClean="0">
                <a:latin typeface="Arial" panose="020B0604020202020204" pitchFamily="34" charset="0"/>
                <a:cs typeface="Arial" panose="020B0604020202020204" pitchFamily="34" charset="0"/>
              </a:rPr>
              <a:t>;</a:t>
            </a:r>
            <a:endParaRPr lang="ro-RO" sz="2600" b="1" dirty="0" smtClean="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smtClean="0">
                <a:latin typeface="Arial" panose="020B0604020202020204" pitchFamily="34" charset="0"/>
                <a:cs typeface="Arial" panose="020B0604020202020204" pitchFamily="34" charset="0"/>
              </a:rPr>
              <a:t>Amplasarea de panouri fotovoltaice pentru 13 unități de învățământ;</a:t>
            </a:r>
            <a:endParaRPr lang="en-US" sz="600" b="1" dirty="0" smtClean="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smtClean="0">
                <a:latin typeface="Arial" panose="020B0604020202020204" pitchFamily="34" charset="0"/>
                <a:cs typeface="Arial" panose="020B0604020202020204" pitchFamily="34" charset="0"/>
              </a:rPr>
              <a:t>Îmbunătățirea parcului auto prin achiziționarea de microbuze școlare;</a:t>
            </a:r>
            <a:endParaRPr lang="en-US" sz="600" b="1" dirty="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en-US" sz="2600" b="1" dirty="0" err="1">
                <a:latin typeface="Arial" panose="020B0604020202020204" pitchFamily="34" charset="0"/>
                <a:cs typeface="Arial" panose="020B0604020202020204" pitchFamily="34" charset="0"/>
              </a:rPr>
              <a:t>Continuarea</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Programului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pentru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şcoli</a:t>
            </a:r>
            <a:r>
              <a:rPr lang="en-US" sz="2600" b="1" dirty="0">
                <a:latin typeface="Arial" panose="020B0604020202020204" pitchFamily="34" charset="0"/>
                <a:cs typeface="Arial" panose="020B0604020202020204" pitchFamily="34" charset="0"/>
              </a:rPr>
              <a:t> al </a:t>
            </a:r>
            <a:r>
              <a:rPr lang="en-US" sz="2600" b="1" dirty="0" err="1">
                <a:latin typeface="Arial" panose="020B0604020202020204" pitchFamily="34" charset="0"/>
                <a:cs typeface="Arial" panose="020B0604020202020204" pitchFamily="34" charset="0"/>
              </a:rPr>
              <a:t>României</a:t>
            </a:r>
            <a:r>
              <a:rPr lang="en-US" sz="2600" b="1" dirty="0">
                <a:latin typeface="Arial" panose="020B0604020202020204" pitchFamily="34" charset="0"/>
                <a:cs typeface="Arial" panose="020B0604020202020204" pitchFamily="34" charset="0"/>
              </a:rPr>
              <a:t>” – </a:t>
            </a:r>
            <a:r>
              <a:rPr lang="en-US" sz="2600" b="1" dirty="0" err="1">
                <a:latin typeface="Arial" panose="020B0604020202020204" pitchFamily="34" charset="0"/>
                <a:cs typeface="Arial" panose="020B0604020202020204" pitchFamily="34" charset="0"/>
              </a:rPr>
              <a:t>lapte</a:t>
            </a:r>
            <a:r>
              <a:rPr lang="en-US" sz="2600" b="1" dirty="0">
                <a:latin typeface="Arial" panose="020B0604020202020204" pitchFamily="34" charset="0"/>
                <a:cs typeface="Arial" panose="020B0604020202020204" pitchFamily="34" charset="0"/>
              </a:rPr>
              <a:t>, corn </a:t>
            </a:r>
            <a:r>
              <a:rPr lang="en-US" sz="2600" b="1" dirty="0" err="1">
                <a:latin typeface="Arial" panose="020B0604020202020204" pitchFamily="34" charset="0"/>
                <a:cs typeface="Arial" panose="020B0604020202020204" pitchFamily="34" charset="0"/>
              </a:rPr>
              <a:t>şi</a:t>
            </a:r>
            <a:r>
              <a:rPr lang="en-US" sz="2600" b="1" dirty="0">
                <a:latin typeface="Arial" panose="020B0604020202020204" pitchFamily="34" charset="0"/>
                <a:cs typeface="Arial" panose="020B0604020202020204" pitchFamily="34" charset="0"/>
              </a:rPr>
              <a:t> mere,  </a:t>
            </a:r>
            <a:r>
              <a:rPr lang="en-US" sz="2600" b="1" dirty="0" err="1">
                <a:latin typeface="Arial" panose="020B0604020202020204" pitchFamily="34" charset="0"/>
                <a:cs typeface="Arial" panose="020B0604020202020204" pitchFamily="34" charset="0"/>
              </a:rPr>
              <a:t>desfăşurat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în</a:t>
            </a:r>
            <a:r>
              <a:rPr lang="en-US" sz="2600" b="1" dirty="0">
                <a:latin typeface="Arial" panose="020B0604020202020204" pitchFamily="34" charset="0"/>
                <a:cs typeface="Arial" panose="020B0604020202020204" pitchFamily="34" charset="0"/>
              </a:rPr>
              <a:t> 49 de </a:t>
            </a:r>
            <a:r>
              <a:rPr lang="en-US" sz="2600" b="1" dirty="0" err="1">
                <a:latin typeface="Arial" panose="020B0604020202020204" pitchFamily="34" charset="0"/>
                <a:cs typeface="Arial" panose="020B0604020202020204" pitchFamily="34" charset="0"/>
              </a:rPr>
              <a:t>instituţii</a:t>
            </a:r>
            <a:r>
              <a:rPr lang="en-US" sz="2600" b="1" dirty="0">
                <a:latin typeface="Arial" panose="020B0604020202020204" pitchFamily="34" charset="0"/>
                <a:cs typeface="Arial" panose="020B0604020202020204" pitchFamily="34" charset="0"/>
              </a:rPr>
              <a:t> de </a:t>
            </a:r>
            <a:r>
              <a:rPr lang="en-US" sz="2600" b="1" dirty="0" err="1">
                <a:latin typeface="Arial" panose="020B0604020202020204" pitchFamily="34" charset="0"/>
                <a:cs typeface="Arial" panose="020B0604020202020204" pitchFamily="34" charset="0"/>
              </a:rPr>
              <a:t>învăţământ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beneficiare</a:t>
            </a:r>
            <a:r>
              <a:rPr lang="en-US" sz="2600" b="1" dirty="0">
                <a:latin typeface="Arial" panose="020B0604020202020204" pitchFamily="34" charset="0"/>
                <a:cs typeface="Arial" panose="020B0604020202020204" pitchFamily="34" charset="0"/>
              </a:rPr>
              <a:t> din </a:t>
            </a:r>
            <a:r>
              <a:rPr lang="en-US" sz="2600" b="1" dirty="0" err="1">
                <a:latin typeface="Arial" panose="020B0604020202020204" pitchFamily="34" charset="0"/>
                <a:cs typeface="Arial" panose="020B0604020202020204" pitchFamily="34" charset="0"/>
              </a:rPr>
              <a:t>Sectorul</a:t>
            </a:r>
            <a:r>
              <a:rPr lang="en-US" sz="2600" b="1" dirty="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2</a:t>
            </a:r>
            <a:r>
              <a:rPr lang="ro-RO" sz="2600" b="1" dirty="0" smtClean="0">
                <a:latin typeface="Arial" panose="020B0604020202020204" pitchFamily="34" charset="0"/>
                <a:cs typeface="Arial" panose="020B0604020202020204" pitchFamily="34" charset="0"/>
              </a:rPr>
              <a:t>;</a:t>
            </a:r>
            <a:endParaRPr lang="ro-RO" sz="500" b="1" dirty="0" smtClean="0">
              <a:latin typeface="Arial" panose="020B0604020202020204" pitchFamily="34" charset="0"/>
              <a:cs typeface="Arial" panose="020B0604020202020204" pitchFamily="34" charset="0"/>
            </a:endParaRP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smtClean="0">
                <a:latin typeface="Arial" panose="020B0604020202020204" pitchFamily="34" charset="0"/>
                <a:cs typeface="Arial" panose="020B0604020202020204" pitchFamily="34" charset="0"/>
              </a:rPr>
              <a:t> Finanțarea învățământului </a:t>
            </a:r>
            <a:r>
              <a:rPr lang="ro-RO" sz="2600" b="1" dirty="0" err="1" smtClean="0">
                <a:latin typeface="Arial" panose="020B0604020202020204" pitchFamily="34" charset="0"/>
                <a:cs typeface="Arial" panose="020B0604020202020204" pitchFamily="34" charset="0"/>
              </a:rPr>
              <a:t>antepreșcolar</a:t>
            </a:r>
            <a:r>
              <a:rPr lang="ro-RO" sz="2600" b="1" dirty="0" smtClean="0">
                <a:latin typeface="Arial" panose="020B0604020202020204" pitchFamily="34" charset="0"/>
                <a:cs typeface="Arial" panose="020B0604020202020204" pitchFamily="34" charset="0"/>
              </a:rPr>
              <a:t>;</a:t>
            </a:r>
          </a:p>
          <a:p>
            <a:pPr indent="358775" algn="just">
              <a:lnSpc>
                <a:spcPct val="170000"/>
              </a:lnSpc>
              <a:spcBef>
                <a:spcPct val="20000"/>
              </a:spcBef>
              <a:spcAft>
                <a:spcPts val="600"/>
              </a:spcAft>
              <a:buClr>
                <a:schemeClr val="accent1">
                  <a:lumMod val="75000"/>
                </a:schemeClr>
              </a:buClr>
              <a:buSzPct val="145000"/>
              <a:buFont typeface="Arial"/>
              <a:buChar char="•"/>
            </a:pPr>
            <a:r>
              <a:rPr lang="ro-RO" sz="2600" b="1" dirty="0">
                <a:latin typeface="Arial" panose="020B0604020202020204" pitchFamily="34" charset="0"/>
                <a:cs typeface="Arial" panose="020B0604020202020204" pitchFamily="34" charset="0"/>
              </a:rPr>
              <a:t> </a:t>
            </a:r>
            <a:r>
              <a:rPr lang="ro-RO" sz="2600" b="1" dirty="0" smtClean="0">
                <a:latin typeface="Arial" panose="020B0604020202020204" pitchFamily="34" charset="0"/>
                <a:cs typeface="Arial" panose="020B0604020202020204" pitchFamily="34" charset="0"/>
              </a:rPr>
              <a:t>Finanțarea programelor pentru tineret prin acordarea de vouchere și premii sportive</a:t>
            </a:r>
            <a:endParaRPr lang="en-US" sz="2600" b="1" dirty="0">
              <a:latin typeface="Arial" panose="020B0604020202020204" pitchFamily="34" charset="0"/>
              <a:cs typeface="Arial" panose="020B0604020202020204" pitchFamily="34" charset="0"/>
            </a:endParaRPr>
          </a:p>
          <a:p>
            <a:pPr indent="461963">
              <a:spcBef>
                <a:spcPct val="20000"/>
              </a:spcBef>
              <a:spcAft>
                <a:spcPts val="600"/>
              </a:spcAft>
              <a:buClr>
                <a:schemeClr val="accent1">
                  <a:lumMod val="75000"/>
                </a:schemeClr>
              </a:buClr>
              <a:buSzPct val="145000"/>
              <a:buFont typeface="Arial"/>
              <a:buChar char="•"/>
            </a:pPr>
            <a:endParaRPr lang="en-US" sz="2000" dirty="0"/>
          </a:p>
          <a:p>
            <a:pPr indent="461963">
              <a:spcBef>
                <a:spcPct val="20000"/>
              </a:spcBef>
              <a:spcAft>
                <a:spcPts val="600"/>
              </a:spcAft>
              <a:buClr>
                <a:schemeClr val="accent1">
                  <a:lumMod val="75000"/>
                </a:schemeClr>
              </a:buClr>
              <a:buSzPct val="145000"/>
              <a:buFont typeface="Arial"/>
              <a:buChar char="•"/>
            </a:pPr>
            <a:endParaRPr lang="en-US" sz="2000" dirty="0"/>
          </a:p>
          <a:p>
            <a:pPr indent="461963">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a:p>
            <a:pPr marL="457200" indent="-457200">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a:p>
            <a:pPr>
              <a:spcBef>
                <a:spcPct val="20000"/>
              </a:spcBef>
              <a:spcAft>
                <a:spcPts val="600"/>
              </a:spcAft>
              <a:buClr>
                <a:schemeClr val="accent1">
                  <a:lumMod val="75000"/>
                </a:schemeClr>
              </a:buClr>
              <a:buSzPct val="145000"/>
              <a:buFont typeface="Arial"/>
              <a:buChar char="•"/>
            </a:pPr>
            <a:endParaRPr lang="en-US" sz="2000" dirty="0"/>
          </a:p>
        </p:txBody>
      </p:sp>
    </p:spTree>
    <p:extLst>
      <p:ext uri="{BB962C8B-B14F-4D97-AF65-F5344CB8AC3E}">
        <p14:creationId xmlns:p14="http://schemas.microsoft.com/office/powerpoint/2010/main" val="2740224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setăText 5"/>
          <p:cNvSpPr txBox="1"/>
          <p:nvPr/>
        </p:nvSpPr>
        <p:spPr>
          <a:xfrm>
            <a:off x="415150" y="1356439"/>
            <a:ext cx="11622970" cy="1938992"/>
          </a:xfrm>
          <a:prstGeom prst="rect">
            <a:avLst/>
          </a:prstGeom>
          <a:noFill/>
        </p:spPr>
        <p:txBody>
          <a:bodyPr wrap="square" rtlCol="0">
            <a:spAutoFit/>
          </a:bodyPr>
          <a:lstStyle/>
          <a:p>
            <a:r>
              <a:rPr lang="ro-RO" sz="2400" dirty="0" smtClean="0">
                <a:latin typeface="Arial" panose="020B0604020202020204" pitchFamily="34" charset="0"/>
                <a:cs typeface="Arial" panose="020B0604020202020204" pitchFamily="34" charset="0"/>
              </a:rPr>
              <a:t>	</a:t>
            </a:r>
            <a:r>
              <a:rPr lang="ro-RO" dirty="0" err="1" smtClean="0">
                <a:latin typeface="Arial" panose="020B0604020202020204" pitchFamily="34" charset="0"/>
                <a:cs typeface="Arial" panose="020B0604020202020204" pitchFamily="34" charset="0"/>
              </a:rPr>
              <a:t>Evoluţia</a:t>
            </a:r>
            <a:r>
              <a:rPr lang="ro-RO" dirty="0" smtClean="0">
                <a:latin typeface="Arial" panose="020B0604020202020204" pitchFamily="34" charset="0"/>
                <a:cs typeface="Arial" panose="020B0604020202020204" pitchFamily="34" charset="0"/>
              </a:rPr>
              <a:t> </a:t>
            </a:r>
            <a:r>
              <a:rPr lang="ro-RO" dirty="0">
                <a:latin typeface="Arial" panose="020B0604020202020204" pitchFamily="34" charset="0"/>
                <a:cs typeface="Arial" panose="020B0604020202020204" pitchFamily="34" charset="0"/>
              </a:rPr>
              <a:t>fondurilor alocate pentru f</a:t>
            </a:r>
            <a:r>
              <a:rPr lang="en-US" dirty="0" err="1">
                <a:latin typeface="Arial" panose="020B0604020202020204" pitchFamily="34" charset="0"/>
                <a:cs typeface="Arial" panose="020B0604020202020204" pitchFamily="34" charset="0"/>
              </a:rPr>
              <a:t>inan</a:t>
            </a:r>
            <a:r>
              <a:rPr lang="ro-RO" dirty="0">
                <a:latin typeface="Arial" panose="020B0604020202020204" pitchFamily="34" charset="0"/>
                <a:cs typeface="Arial" panose="020B0604020202020204" pitchFamily="34" charset="0"/>
              </a:rPr>
              <a:t>ţ</a:t>
            </a:r>
            <a:r>
              <a:rPr lang="en-US" dirty="0" err="1">
                <a:latin typeface="Arial" panose="020B0604020202020204" pitchFamily="34" charset="0"/>
                <a:cs typeface="Arial" panose="020B0604020202020204" pitchFamily="34" charset="0"/>
              </a:rPr>
              <a:t>ar</a:t>
            </a:r>
            <a:r>
              <a:rPr lang="ro-RO" dirty="0">
                <a:latin typeface="Arial" panose="020B0604020202020204" pitchFamily="34" charset="0"/>
                <a:cs typeface="Arial" panose="020B0604020202020204" pitchFamily="34" charset="0"/>
              </a:rPr>
              <a:t>ea </a:t>
            </a:r>
            <a:r>
              <a:rPr lang="en-US" dirty="0">
                <a:latin typeface="Arial" panose="020B0604020202020204" pitchFamily="34" charset="0"/>
                <a:cs typeface="Arial" panose="020B0604020202020204" pitchFamily="34" charset="0"/>
              </a:rPr>
              <a:t>burse</a:t>
            </a:r>
            <a:r>
              <a:rPr lang="ro-RO" dirty="0">
                <a:latin typeface="Arial" panose="020B0604020202020204" pitchFamily="34" charset="0"/>
                <a:cs typeface="Arial" panose="020B0604020202020204" pitchFamily="34" charset="0"/>
              </a:rPr>
              <a:t>lor elevilor din unităţile de învăţământ preuniversitar de stat din Sectorul </a:t>
            </a:r>
            <a:r>
              <a:rPr lang="ro-RO" dirty="0" smtClean="0">
                <a:latin typeface="Arial" panose="020B0604020202020204" pitchFamily="34" charset="0"/>
                <a:cs typeface="Arial" panose="020B0604020202020204" pitchFamily="34" charset="0"/>
              </a:rPr>
              <a:t>2, sa datorat d</a:t>
            </a:r>
            <a:r>
              <a:rPr lang="en-US" dirty="0" err="1" smtClean="0">
                <a:latin typeface="Arial" panose="020B0604020202020204" pitchFamily="34" charset="0"/>
                <a:cs typeface="Arial" panose="020B0604020202020204" pitchFamily="34" charset="0"/>
              </a:rPr>
              <a:t>iminu</a:t>
            </a:r>
            <a:r>
              <a:rPr lang="ro-RO" dirty="0" err="1" smtClean="0">
                <a:latin typeface="Arial" panose="020B0604020202020204" pitchFamily="34" charset="0"/>
                <a:cs typeface="Arial" panose="020B0604020202020204" pitchFamily="34" charset="0"/>
              </a:rPr>
              <a:t>ării</a:t>
            </a:r>
            <a:r>
              <a:rPr lang="ro-RO"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bugetului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alocat</a:t>
            </a:r>
            <a:r>
              <a:rPr lang="en-US" dirty="0" smtClean="0">
                <a:latin typeface="Arial" panose="020B0604020202020204" pitchFamily="34" charset="0"/>
                <a:cs typeface="Arial" panose="020B0604020202020204" pitchFamily="34" charset="0"/>
              </a:rPr>
              <a:t> </a:t>
            </a:r>
            <a:r>
              <a:rPr lang="ro-RO" dirty="0" smtClean="0">
                <a:latin typeface="Arial" panose="020B0604020202020204" pitchFamily="34" charset="0"/>
                <a:cs typeface="Arial" panose="020B0604020202020204" pitchFamily="34" charset="0"/>
              </a:rPr>
              <a:t>în anul 2023 prin Hotărârea Guvernului nr. </a:t>
            </a:r>
            <a:r>
              <a:rPr lang="ro-RO" dirty="0">
                <a:latin typeface="Arial" panose="020B0604020202020204" pitchFamily="34" charset="0"/>
                <a:cs typeface="Arial" panose="020B0604020202020204" pitchFamily="34" charset="0"/>
              </a:rPr>
              <a:t>1138/2022 din 14.09.2022 pentru aprobarea cuantumului minim al burselor lunare de performanță, de merit, de studiu și de ajutor social pentru elevii din învățământul preuniversitar cu frecvență, care se acordă în anul școlar 2022—2023, și pentru stabilirea termenelor de plată a </a:t>
            </a:r>
            <a:r>
              <a:rPr lang="ro-RO" dirty="0" smtClean="0">
                <a:latin typeface="Arial" panose="020B0604020202020204" pitchFamily="34" charset="0"/>
                <a:cs typeface="Arial" panose="020B0604020202020204" pitchFamily="34" charset="0"/>
              </a:rPr>
              <a:t>acestora. </a:t>
            </a:r>
            <a:endParaRPr lang="ro-RO"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A2EFCDDA-17BE-42FC-966D-7E5ACFB1C5EA}"/>
              </a:ext>
            </a:extLst>
          </p:cNvPr>
          <p:cNvSpPr txBox="1"/>
          <p:nvPr/>
        </p:nvSpPr>
        <p:spPr>
          <a:xfrm>
            <a:off x="4029738" y="337073"/>
            <a:ext cx="6125592" cy="707886"/>
          </a:xfrm>
          <a:prstGeom prst="rect">
            <a:avLst/>
          </a:prstGeom>
          <a:noFill/>
        </p:spPr>
        <p:txBody>
          <a:bodyPr wrap="square">
            <a:spAutoFit/>
          </a:bodyPr>
          <a:lstStyle/>
          <a:p>
            <a:r>
              <a:rPr kumimoji="0" lang="ro-RO" sz="4000" b="1" i="0" u="none" strike="noStrike" kern="1200" cap="all" spc="0" normalizeH="0" baseline="0" noProof="0" dirty="0">
                <a:ln>
                  <a:noFill/>
                </a:ln>
                <a:uLnTx/>
                <a:uFillTx/>
                <a:latin typeface="+mj-lt"/>
                <a:ea typeface="+mj-ea"/>
                <a:cs typeface="+mj-cs"/>
              </a:rPr>
              <a:t> </a:t>
            </a:r>
            <a:r>
              <a:rPr kumimoji="0" lang="en-US" sz="40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BURSE </a:t>
            </a:r>
            <a:r>
              <a:rPr kumimoji="0" lang="ro-RO" sz="40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Ş</a:t>
            </a:r>
            <a:r>
              <a:rPr kumimoji="0" lang="en-US" sz="4000" b="1" i="0" u="none" strike="noStrike" kern="1200" cap="all" spc="0" normalizeH="0" baseline="0" noProof="0" dirty="0">
                <a:ln>
                  <a:noFill/>
                </a:ln>
                <a:uLnTx/>
                <a:uFillTx/>
                <a:latin typeface="Arial" panose="020B0604020202020204" pitchFamily="34" charset="0"/>
                <a:ea typeface="+mj-ea"/>
                <a:cs typeface="Arial" panose="020B0604020202020204" pitchFamily="34" charset="0"/>
              </a:rPr>
              <a:t>COLARE</a:t>
            </a:r>
            <a:endParaRPr lang="ro-RO" sz="4000" dirty="0">
              <a:latin typeface="Arial" panose="020B0604020202020204" pitchFamily="34" charset="0"/>
              <a:cs typeface="Arial" panose="020B0604020202020204" pitchFamily="34" charset="0"/>
            </a:endParaRPr>
          </a:p>
        </p:txBody>
      </p:sp>
      <p:pic>
        <p:nvPicPr>
          <p:cNvPr id="2" name="Imagine 1"/>
          <p:cNvPicPr>
            <a:picLocks noChangeAspect="1"/>
          </p:cNvPicPr>
          <p:nvPr/>
        </p:nvPicPr>
        <p:blipFill>
          <a:blip r:embed="rId2"/>
          <a:stretch>
            <a:fillRect/>
          </a:stretch>
        </p:blipFill>
        <p:spPr>
          <a:xfrm>
            <a:off x="293338" y="3142003"/>
            <a:ext cx="11638273" cy="3572566"/>
          </a:xfrm>
          <a:prstGeom prst="rect">
            <a:avLst/>
          </a:prstGeom>
        </p:spPr>
      </p:pic>
    </p:spTree>
    <p:extLst>
      <p:ext uri="{BB962C8B-B14F-4D97-AF65-F5344CB8AC3E}">
        <p14:creationId xmlns:p14="http://schemas.microsoft.com/office/powerpoint/2010/main" val="4085592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260ACC13-B825-49F3-93DE-C8B8F2FA37A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xmlns="" id="{F947B31F-CA03-4793-845D-FD86BABC1A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7" name="Freeform 7">
              <a:extLst>
                <a:ext uri="{FF2B5EF4-FFF2-40B4-BE49-F238E27FC236}">
                  <a16:creationId xmlns:a16="http://schemas.microsoft.com/office/drawing/2014/main" xmlns="" id="{DCDDE94D-F78C-4A48-AEA6-E922FC99A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8" name="Freeform 8">
              <a:extLst>
                <a:ext uri="{FF2B5EF4-FFF2-40B4-BE49-F238E27FC236}">
                  <a16:creationId xmlns:a16="http://schemas.microsoft.com/office/drawing/2014/main" xmlns="" id="{3445A886-F3CA-4DE4-90D7-535F9707B7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9" name="Freeform 9">
              <a:extLst>
                <a:ext uri="{FF2B5EF4-FFF2-40B4-BE49-F238E27FC236}">
                  <a16:creationId xmlns:a16="http://schemas.microsoft.com/office/drawing/2014/main" xmlns="" id="{A8999CB6-C053-418B-AE37-E470804D2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0" name="Freeform 10">
              <a:extLst>
                <a:ext uri="{FF2B5EF4-FFF2-40B4-BE49-F238E27FC236}">
                  <a16:creationId xmlns:a16="http://schemas.microsoft.com/office/drawing/2014/main" xmlns="" id="{81EA3E26-BFCD-4396-AE8A-2A9828BFF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xmlns="" id="{5F9BC582-73A6-4D8A-8738-E364764893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3" name="Rectangle 22">
            <a:extLst>
              <a:ext uri="{FF2B5EF4-FFF2-40B4-BE49-F238E27FC236}">
                <a16:creationId xmlns:a16="http://schemas.microsoft.com/office/drawing/2014/main" xmlns="" id="{2FCD9B94-D70B-4446-85E5-ACD3904289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reptunghi 2"/>
          <p:cNvSpPr/>
          <p:nvPr/>
        </p:nvSpPr>
        <p:spPr>
          <a:xfrm>
            <a:off x="662597" y="1465118"/>
            <a:ext cx="10793713" cy="5392882"/>
          </a:xfrm>
          <a:prstGeom prst="rect">
            <a:avLst/>
          </a:prstGeom>
          <a:noFill/>
        </p:spPr>
        <p:txBody>
          <a:bodyPr vert="horz" lIns="91440" tIns="45720" rIns="91440" bIns="45720" rtlCol="0" anchor="t">
            <a:normAutofit/>
          </a:bodyPr>
          <a:lstStyle/>
          <a:p>
            <a:pPr marL="11113" algn="just">
              <a:spcBef>
                <a:spcPct val="20000"/>
              </a:spcBef>
              <a:spcAft>
                <a:spcPts val="600"/>
              </a:spcAft>
              <a:buClr>
                <a:schemeClr val="accent1">
                  <a:lumMod val="75000"/>
                </a:schemeClr>
              </a:buClr>
              <a:buSzPct val="145000"/>
            </a:pPr>
            <a:r>
              <a:rPr lang="en-US" sz="2300" b="1" dirty="0" err="1">
                <a:latin typeface="Arial" panose="020B0604020202020204" pitchFamily="34" charset="0"/>
                <a:cs typeface="Arial" panose="020B0604020202020204" pitchFamily="34" charset="0"/>
              </a:rPr>
              <a:t>Alocare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fonduri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asistența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plata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drepturilor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persoanelor</a:t>
            </a:r>
            <a:r>
              <a:rPr lang="en-US" sz="2300" b="1" dirty="0">
                <a:latin typeface="Arial" panose="020B0604020202020204" pitchFamily="34" charset="0"/>
                <a:cs typeface="Arial" panose="020B0604020202020204" pitchFamily="34" charset="0"/>
              </a:rPr>
              <a:t> cu handicap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plata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asistenților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personali</a:t>
            </a:r>
            <a:r>
              <a:rPr lang="en-US" sz="2300" b="1" dirty="0">
                <a:latin typeface="Arial" panose="020B0604020202020204" pitchFamily="34" charset="0"/>
                <a:cs typeface="Arial" panose="020B0604020202020204" pitchFamily="34" charset="0"/>
              </a:rPr>
              <a:t> ai </a:t>
            </a:r>
            <a:r>
              <a:rPr lang="en-US" sz="2300" b="1" dirty="0" err="1">
                <a:latin typeface="Arial" panose="020B0604020202020204" pitchFamily="34" charset="0"/>
                <a:cs typeface="Arial" panose="020B0604020202020204" pitchFamily="34" charset="0"/>
              </a:rPr>
              <a:t>acestora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îngrijirea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întreținerea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educația</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copiilor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aflați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sistemul</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protecție</a:t>
            </a:r>
            <a:r>
              <a:rPr lang="en-US" sz="2300" b="1" dirty="0">
                <a:latin typeface="Arial" panose="020B0604020202020204" pitchFamily="34" charset="0"/>
                <a:cs typeface="Arial" panose="020B0604020202020204" pitchFamily="34" charset="0"/>
              </a:rPr>
              <a:t> a </a:t>
            </a:r>
            <a:r>
              <a:rPr lang="en-US" sz="2300" b="1" dirty="0" err="1">
                <a:latin typeface="Arial" panose="020B0604020202020204" pitchFamily="34" charset="0"/>
                <a:cs typeface="Arial" panose="020B0604020202020204" pitchFamily="34" charset="0"/>
              </a:rPr>
              <a:t>copilului</a:t>
            </a:r>
            <a:r>
              <a:rPr lang="en-US" sz="2300" b="1" dirty="0">
                <a:latin typeface="Arial" panose="020B0604020202020204" pitchFamily="34" charset="0"/>
                <a:cs typeface="Arial" panose="020B0604020202020204" pitchFamily="34" charset="0"/>
              </a:rPr>
              <a:t> din </a:t>
            </a:r>
            <a:r>
              <a:rPr lang="en-US" sz="2300" b="1" dirty="0" err="1">
                <a:latin typeface="Arial" panose="020B0604020202020204" pitchFamily="34" charset="0"/>
                <a:cs typeface="Arial" panose="020B0604020202020204" pitchFamily="34" charset="0"/>
              </a:rPr>
              <a:t>Sectorul</a:t>
            </a:r>
            <a:r>
              <a:rPr lang="en-US" sz="2300" b="1" dirty="0">
                <a:latin typeface="Arial" panose="020B0604020202020204" pitchFamily="34" charset="0"/>
                <a:cs typeface="Arial" panose="020B0604020202020204" pitchFamily="34" charset="0"/>
              </a:rPr>
              <a:t> 2, </a:t>
            </a:r>
            <a:r>
              <a:rPr lang="en-US" sz="2300" b="1" dirty="0" err="1">
                <a:latin typeface="Arial" panose="020B0604020202020204" pitchFamily="34" charset="0"/>
                <a:cs typeface="Arial" panose="020B0604020202020204" pitchFamily="34" charset="0"/>
              </a:rPr>
              <a:t>acordarea</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ajutoare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aflate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situaţii</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risc</a:t>
            </a:r>
            <a:r>
              <a:rPr lang="en-US" sz="2300" b="1" dirty="0">
                <a:latin typeface="Arial" panose="020B0604020202020204" pitchFamily="34" charset="0"/>
                <a:cs typeface="Arial" panose="020B0604020202020204" pitchFamily="34" charset="0"/>
              </a:rPr>
              <a:t> social</a:t>
            </a:r>
            <a:r>
              <a:rPr lang="en-US" sz="2300" b="1" dirty="0" smtClean="0">
                <a:latin typeface="Arial" panose="020B0604020202020204" pitchFamily="34" charset="0"/>
                <a:cs typeface="Arial" panose="020B0604020202020204" pitchFamily="34" charset="0"/>
              </a:rPr>
              <a:t>:</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pPr>
            <a:endParaRPr lang="en-US" sz="300" b="1" dirty="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buFont typeface="Arial"/>
              <a:buChar char="•"/>
            </a:pPr>
            <a:r>
              <a:rPr lang="en-US" sz="2300" b="1" dirty="0" err="1" smtClean="0">
                <a:latin typeface="Arial" panose="020B0604020202020204" pitchFamily="34" charset="0"/>
                <a:cs typeface="Arial" panose="020B0604020202020204" pitchFamily="34" charset="0"/>
              </a:rPr>
              <a:t>Asistenă</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pentru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familie</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copii</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63.144</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Ajutoare</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sociale</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3.642</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Asistenţa</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caz</a:t>
            </a:r>
            <a:r>
              <a:rPr lang="en-US" sz="2300" b="1" dirty="0">
                <a:latin typeface="Arial" panose="020B0604020202020204" pitchFamily="34" charset="0"/>
                <a:cs typeface="Arial" panose="020B0604020202020204" pitchFamily="34" charset="0"/>
              </a:rPr>
              <a:t> de </a:t>
            </a:r>
            <a:r>
              <a:rPr lang="en-US" sz="2300" b="1" dirty="0" err="1">
                <a:latin typeface="Arial" panose="020B0604020202020204" pitchFamily="34" charset="0"/>
                <a:cs typeface="Arial" panose="020B0604020202020204" pitchFamily="34" charset="0"/>
              </a:rPr>
              <a:t>boli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invalidităţi</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140.657</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Asistenţa</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acordată</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persoanelor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vârstă</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12.872</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p>
          <a:p>
            <a:pPr marL="11113">
              <a:spcBef>
                <a:spcPct val="20000"/>
              </a:spcBef>
              <a:spcAft>
                <a:spcPts val="600"/>
              </a:spcAft>
              <a:buClr>
                <a:schemeClr val="accent1">
                  <a:lumMod val="75000"/>
                </a:schemeClr>
              </a:buClr>
              <a:buSzPct val="145000"/>
              <a:buFont typeface="Arial"/>
              <a:buChar char="•"/>
            </a:pPr>
            <a:r>
              <a:rPr lang="ro-RO" sz="2300" b="1" dirty="0" smtClean="0">
                <a:latin typeface="Arial" panose="020B0604020202020204" pitchFamily="34" charset="0"/>
                <a:cs typeface="Arial" panose="020B0604020202020204" pitchFamily="34" charset="0"/>
              </a:rPr>
              <a:t> </a:t>
            </a:r>
            <a:r>
              <a:rPr lang="en-US" sz="2300" b="1" dirty="0" err="1" smtClean="0">
                <a:latin typeface="Arial" panose="020B0604020202020204" pitchFamily="34" charset="0"/>
                <a:cs typeface="Arial" panose="020B0604020202020204" pitchFamily="34" charset="0"/>
              </a:rPr>
              <a:t>Alte</a:t>
            </a:r>
            <a:r>
              <a:rPr lang="en-US" sz="2300" b="1" dirty="0" smtClean="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cheltuieli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în</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domeniul</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asigurărilor</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şi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asistenţei</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sociale</a:t>
            </a:r>
            <a:r>
              <a:rPr lang="en-US" sz="2300" b="1" dirty="0">
                <a:latin typeface="Arial" panose="020B0604020202020204" pitchFamily="34" charset="0"/>
                <a:cs typeface="Arial" panose="020B0604020202020204" pitchFamily="34" charset="0"/>
              </a:rPr>
              <a:t> </a:t>
            </a:r>
            <a:r>
              <a:rPr lang="en-US" sz="2300" b="1" dirty="0" smtClean="0">
                <a:latin typeface="Arial" panose="020B0604020202020204" pitchFamily="34" charset="0"/>
                <a:cs typeface="Arial" panose="020B0604020202020204" pitchFamily="34" charset="0"/>
              </a:rPr>
              <a:t>– </a:t>
            </a:r>
            <a:r>
              <a:rPr lang="ro-RO" sz="2300" b="1" dirty="0" smtClean="0">
                <a:latin typeface="Arial" panose="020B0604020202020204" pitchFamily="34" charset="0"/>
                <a:cs typeface="Arial" panose="020B0604020202020204" pitchFamily="34" charset="0"/>
              </a:rPr>
              <a:t>87.725</a:t>
            </a:r>
            <a:r>
              <a:rPr lang="en-US" sz="2300" b="1" dirty="0" smtClean="0">
                <a:latin typeface="Arial" panose="020B0604020202020204" pitchFamily="34" charset="0"/>
                <a:cs typeface="Arial" panose="020B0604020202020204" pitchFamily="34" charset="0"/>
              </a:rPr>
              <a:t> </a:t>
            </a:r>
            <a:r>
              <a:rPr lang="en-US" sz="2300" b="1" dirty="0">
                <a:latin typeface="Arial" panose="020B0604020202020204" pitchFamily="34" charset="0"/>
                <a:cs typeface="Arial" panose="020B0604020202020204" pitchFamily="34" charset="0"/>
              </a:rPr>
              <a:t>mii lei</a:t>
            </a:r>
            <a:r>
              <a:rPr lang="en-US" sz="2300" b="1" dirty="0" smtClean="0">
                <a:latin typeface="Arial" panose="020B0604020202020204" pitchFamily="34" charset="0"/>
                <a:cs typeface="Arial" panose="020B0604020202020204" pitchFamily="34" charset="0"/>
              </a:rPr>
              <a:t>.</a:t>
            </a:r>
            <a:endParaRPr lang="ro-RO" sz="2300" b="1" dirty="0" smtClean="0">
              <a:latin typeface="Arial" panose="020B0604020202020204" pitchFamily="34" charset="0"/>
              <a:cs typeface="Arial" panose="020B0604020202020204" pitchFamily="34" charset="0"/>
            </a:endParaRPr>
          </a:p>
          <a:p>
            <a:pPr marL="11113">
              <a:spcBef>
                <a:spcPct val="20000"/>
              </a:spcBef>
              <a:spcAft>
                <a:spcPts val="600"/>
              </a:spcAft>
              <a:buClr>
                <a:schemeClr val="accent1">
                  <a:lumMod val="75000"/>
                </a:schemeClr>
              </a:buClr>
              <a:buSzPct val="145000"/>
            </a:pPr>
            <a:endParaRPr lang="en-US" sz="2300" b="1" dirty="0">
              <a:latin typeface="Arial" panose="020B0604020202020204" pitchFamily="34" charset="0"/>
              <a:cs typeface="Arial" panose="020B0604020202020204" pitchFamily="34" charset="0"/>
            </a:endParaRPr>
          </a:p>
          <a:p>
            <a:pPr indent="461963">
              <a:spcBef>
                <a:spcPct val="20000"/>
              </a:spcBef>
              <a:spcAft>
                <a:spcPts val="600"/>
              </a:spcAft>
              <a:buClr>
                <a:schemeClr val="accent1">
                  <a:lumMod val="75000"/>
                </a:schemeClr>
              </a:buClr>
              <a:buSzPct val="145000"/>
              <a:buFont typeface="Arial"/>
              <a:buChar char="•"/>
            </a:pPr>
            <a:endParaRPr lang="en-US" b="1" dirty="0"/>
          </a:p>
        </p:txBody>
      </p:sp>
      <p:sp>
        <p:nvSpPr>
          <p:cNvPr id="7" name="Substituent conținut 2"/>
          <p:cNvSpPr txBox="1">
            <a:spLocks/>
          </p:cNvSpPr>
          <p:nvPr/>
        </p:nvSpPr>
        <p:spPr>
          <a:xfrm>
            <a:off x="1136472" y="3094991"/>
            <a:ext cx="10090505" cy="551899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i="0" u="none" strike="noStrike" kern="1200" cap="none" spc="0" normalizeH="0" baseline="0" noProof="0" dirty="0">
              <a:ln>
                <a:noFill/>
              </a:ln>
              <a:effectLst>
                <a:outerShdw blurRad="50800" dist="38100" dir="2700000" algn="tl" rotWithShape="0">
                  <a:srgbClr val="000000">
                    <a:alpha val="48000"/>
                  </a:srgbClr>
                </a:outerShdw>
              </a:effectLst>
              <a:uLnTx/>
              <a:uFillTx/>
            </a:endParaRPr>
          </a:p>
        </p:txBody>
      </p:sp>
      <p:sp>
        <p:nvSpPr>
          <p:cNvPr id="8" name="TextBox 7">
            <a:extLst>
              <a:ext uri="{FF2B5EF4-FFF2-40B4-BE49-F238E27FC236}">
                <a16:creationId xmlns:a16="http://schemas.microsoft.com/office/drawing/2014/main" xmlns="" id="{5500D4ED-EFAC-428C-B164-32FD4F746CB1}"/>
              </a:ext>
            </a:extLst>
          </p:cNvPr>
          <p:cNvSpPr txBox="1"/>
          <p:nvPr/>
        </p:nvSpPr>
        <p:spPr>
          <a:xfrm>
            <a:off x="738331" y="473430"/>
            <a:ext cx="6107836" cy="707886"/>
          </a:xfrm>
          <a:prstGeom prst="rect">
            <a:avLst/>
          </a:prstGeom>
          <a:noFill/>
        </p:spPr>
        <p:txBody>
          <a:bodyPr wrap="square">
            <a:spAutoFit/>
          </a:bodyPr>
          <a:lstStyle/>
          <a:p>
            <a:pPr marL="571500" indent="-571500">
              <a:spcAft>
                <a:spcPts val="600"/>
              </a:spcAft>
              <a:buFont typeface="Wingdings" panose="05000000000000000000" pitchFamily="2" charset="2"/>
              <a:buChar char="v"/>
            </a:pPr>
            <a:r>
              <a:rPr kumimoji="0" lang="en-US" sz="4000" b="1" i="0" u="none" strike="noStrike" kern="1200" cap="all" spc="0" normalizeH="0" baseline="0" noProof="0" dirty="0">
                <a:ln>
                  <a:noFill/>
                </a:ln>
                <a:solidFill>
                  <a:schemeClr val="bg2">
                    <a:lumMod val="50000"/>
                  </a:schemeClr>
                </a:solidFill>
                <a:uLnTx/>
                <a:uFillTx/>
                <a:latin typeface="Arial" panose="020B0604020202020204" pitchFamily="34" charset="0"/>
                <a:cs typeface="Arial" panose="020B0604020202020204" pitchFamily="34" charset="0"/>
              </a:rPr>
              <a:t>Social</a:t>
            </a:r>
            <a:endParaRPr lang="ro-RO" sz="40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202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260ACC13-B825-49F3-93DE-C8B8F2FA37A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29" name="Freeform 6">
              <a:extLst>
                <a:ext uri="{FF2B5EF4-FFF2-40B4-BE49-F238E27FC236}">
                  <a16:creationId xmlns:a16="http://schemas.microsoft.com/office/drawing/2014/main" xmlns="" id="{F947B31F-CA03-4793-845D-FD86BABC1A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xmlns="" id="{DCDDE94D-F78C-4A48-AEA6-E922FC99A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xmlns="" id="{3445A886-F3CA-4DE4-90D7-535F9707B7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xmlns="" id="{A8999CB6-C053-418B-AE37-E470804D2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xmlns="" id="{81EA3E26-BFCD-4396-AE8A-2A9828BFF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xmlns="" id="{5F9BC582-73A6-4D8A-8738-E364764893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a16="http://schemas.microsoft.com/office/drawing/2014/main" xmlns="" id="{2FCD9B94-D70B-4446-85E5-ACD3904289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84311" y="685800"/>
            <a:ext cx="10018713" cy="9143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en-US" sz="4000" cap="none" dirty="0">
                <a:ln w="3175" cmpd="sng">
                  <a:noFill/>
                </a:ln>
                <a:solidFill>
                  <a:schemeClr val="bg2">
                    <a:lumMod val="50000"/>
                  </a:schemeClr>
                </a:solidFill>
                <a:effectLst/>
                <a:latin typeface="Arial" panose="020B0604020202020204" pitchFamily="34" charset="0"/>
                <a:cs typeface="Arial" panose="020B0604020202020204" pitchFamily="34" charset="0"/>
              </a:rPr>
              <a:t>PROTECŢIA MEDIULUI</a:t>
            </a:r>
          </a:p>
        </p:txBody>
      </p:sp>
      <p:sp>
        <p:nvSpPr>
          <p:cNvPr id="6" name="Dreptunghi 5"/>
          <p:cNvSpPr/>
          <p:nvPr/>
        </p:nvSpPr>
        <p:spPr>
          <a:xfrm>
            <a:off x="1269402" y="2666999"/>
            <a:ext cx="10233622" cy="3581401"/>
          </a:xfrm>
          <a:prstGeom prst="rect">
            <a:avLst/>
          </a:prstGeom>
        </p:spPr>
        <p:txBody>
          <a:bodyPr vert="horz" lIns="91440" tIns="45720" rIns="91440" bIns="45720" rtlCol="0" anchor="t">
            <a:noAutofit/>
          </a:bodyPr>
          <a:lstStyle/>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Alocare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fonduri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pentru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derularea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ecologizare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salubrizare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Sectorului</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campaniei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lunare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colectare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gratuită</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deşeurilor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voluminoase</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Sectorul</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Alocarea de fonduri pentru programul Rabla în vederea casării autovehiculelor uzate;</a:t>
            </a:r>
          </a:p>
          <a:p>
            <a:pPr indent="358775">
              <a:spcBef>
                <a:spcPct val="20000"/>
              </a:spcBef>
              <a:spcAft>
                <a:spcPts val="600"/>
              </a:spcAft>
              <a:buClr>
                <a:schemeClr val="accent1">
                  <a:lumMod val="75000"/>
                </a:schemeClr>
              </a:buClr>
              <a:buSzPct val="145000"/>
              <a:buFont typeface="Arial"/>
              <a:buChar char="•"/>
            </a:pPr>
            <a:r>
              <a:rPr lang="ro-RO" sz="2400" b="1" dirty="0">
                <a:latin typeface="Arial" panose="020B0604020202020204" pitchFamily="34" charset="0"/>
                <a:cs typeface="Arial" panose="020B0604020202020204" pitchFamily="34" charset="0"/>
              </a:rPr>
              <a:t>T</a:t>
            </a:r>
            <a:r>
              <a:rPr lang="ro-RO" sz="2400" b="1" dirty="0" smtClean="0">
                <a:latin typeface="Arial" panose="020B0604020202020204" pitchFamily="34" charset="0"/>
                <a:cs typeface="Arial" panose="020B0604020202020204" pitchFamily="34" charset="0"/>
              </a:rPr>
              <a:t>ransferarea de fonduri din bugetul local către asociațiile de dezvoltare intercomunitară;</a:t>
            </a:r>
          </a:p>
          <a:p>
            <a:pPr>
              <a:spcBef>
                <a:spcPct val="20000"/>
              </a:spcBef>
              <a:spcAft>
                <a:spcPts val="600"/>
              </a:spcAft>
              <a:buClr>
                <a:schemeClr val="accent1">
                  <a:lumMod val="75000"/>
                </a:schemeClr>
              </a:buClr>
              <a:buSzPct val="145000"/>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939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260ACC13-B825-49F3-93DE-C8B8F2FA37A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0812" y="0"/>
            <a:ext cx="2436813" cy="6858001"/>
            <a:chOff x="1320800" y="0"/>
            <a:chExt cx="2436813" cy="6858001"/>
          </a:xfrm>
        </p:grpSpPr>
        <p:sp>
          <p:nvSpPr>
            <p:cNvPr id="29" name="Freeform 6">
              <a:extLst>
                <a:ext uri="{FF2B5EF4-FFF2-40B4-BE49-F238E27FC236}">
                  <a16:creationId xmlns:a16="http://schemas.microsoft.com/office/drawing/2014/main" xmlns="" id="{F947B31F-CA03-4793-845D-FD86BABC1A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xmlns="" id="{DCDDE94D-F78C-4A48-AEA6-E922FC99A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xmlns="" id="{3445A886-F3CA-4DE4-90D7-535F9707B7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xmlns="" id="{A8999CB6-C053-418B-AE37-E470804D25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xmlns="" id="{81EA3E26-BFCD-4396-AE8A-2A9828BFF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xmlns="" id="{5F9BC582-73A6-4D8A-8738-E364764893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6" name="Rectangle 35">
            <a:extLst>
              <a:ext uri="{FF2B5EF4-FFF2-40B4-BE49-F238E27FC236}">
                <a16:creationId xmlns:a16="http://schemas.microsoft.com/office/drawing/2014/main" xmlns="" id="{2FCD9B94-D70B-4446-85E5-ACD3904289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u 1"/>
          <p:cNvSpPr txBox="1">
            <a:spLocks/>
          </p:cNvSpPr>
          <p:nvPr/>
        </p:nvSpPr>
        <p:spPr>
          <a:xfrm>
            <a:off x="1490286" y="88757"/>
            <a:ext cx="10018713" cy="1752599"/>
          </a:xfrm>
          <a:prstGeom prst="rect">
            <a:avLst/>
          </a:prstGeom>
          <a:scene3d>
            <a:camera prst="orthographicFront"/>
            <a:lightRig rig="threePt" dir="t"/>
          </a:scene3d>
        </p:spPr>
        <p:txBody>
          <a:bodyPr vert="horz" lIns="91440" tIns="45720" rIns="91440" bIns="45720" rtlCol="0" anchor="b">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571500" indent="-571500" algn="l" defTabSz="457200">
              <a:spcAft>
                <a:spcPts val="600"/>
              </a:spcAft>
              <a:buFont typeface="Wingdings" panose="05000000000000000000" pitchFamily="2" charset="2"/>
              <a:buChar char="v"/>
            </a:pPr>
            <a:r>
              <a:rPr lang="en-US" sz="4000" cap="none" dirty="0">
                <a:ln w="3175" cmpd="sng">
                  <a:noFill/>
                </a:ln>
                <a:solidFill>
                  <a:schemeClr val="bg2">
                    <a:lumMod val="50000"/>
                  </a:schemeClr>
                </a:solidFill>
                <a:effectLst/>
                <a:latin typeface="Arial" panose="020B0604020202020204" pitchFamily="34" charset="0"/>
                <a:cs typeface="Arial" panose="020B0604020202020204" pitchFamily="34" charset="0"/>
              </a:rPr>
              <a:t>LOCUINŢE, SERVICII ŞI DEZVOLTARE </a:t>
            </a:r>
          </a:p>
          <a:p>
            <a:pPr algn="l" defTabSz="457200">
              <a:spcAft>
                <a:spcPts val="600"/>
              </a:spcAft>
            </a:pPr>
            <a:r>
              <a:rPr lang="en-US" sz="4000" cap="none" dirty="0">
                <a:ln w="3175" cmpd="sng">
                  <a:noFill/>
                </a:ln>
                <a:solidFill>
                  <a:schemeClr val="bg2">
                    <a:lumMod val="50000"/>
                  </a:schemeClr>
                </a:solidFill>
                <a:effectLst/>
                <a:latin typeface="Arial" panose="020B0604020202020204" pitchFamily="34" charset="0"/>
                <a:cs typeface="Arial" panose="020B0604020202020204" pitchFamily="34" charset="0"/>
              </a:rPr>
              <a:t> PUBLICĂ</a:t>
            </a:r>
          </a:p>
        </p:txBody>
      </p:sp>
      <p:sp>
        <p:nvSpPr>
          <p:cNvPr id="6" name="Dreptunghi 5"/>
          <p:cNvSpPr/>
          <p:nvPr/>
        </p:nvSpPr>
        <p:spPr>
          <a:xfrm>
            <a:off x="1268412" y="2098964"/>
            <a:ext cx="10461471" cy="4644736"/>
          </a:xfrm>
          <a:prstGeom prst="rect">
            <a:avLst/>
          </a:prstGeom>
          <a:noFill/>
        </p:spPr>
        <p:txBody>
          <a:bodyPr vert="horz" lIns="91440" tIns="45720" rIns="91440" bIns="45720" rtlCol="0" anchor="t">
            <a:normAutofit fontScale="70000" lnSpcReduction="20000"/>
          </a:bodyPr>
          <a:lstStyle/>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creştere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performanței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energetice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blocurilor</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locuit</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Sectorul</a:t>
            </a:r>
            <a:r>
              <a:rPr lang="en-US" sz="2400" b="1" dirty="0">
                <a:latin typeface="Arial" panose="020B0604020202020204" pitchFamily="34" charset="0"/>
                <a:cs typeface="Arial" panose="020B0604020202020204" pitchFamily="34" charset="0"/>
              </a:rPr>
              <a:t> 2</a:t>
            </a:r>
            <a:r>
              <a:rPr lang="en-US" sz="2400" b="1" dirty="0" smtClean="0">
                <a:latin typeface="Arial" panose="020B0604020202020204" pitchFamily="34" charset="0"/>
                <a:cs typeface="Arial" panose="020B0604020202020204" pitchFamily="34" charset="0"/>
              </a:rPr>
              <a:t>;</a:t>
            </a: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Implementare programului de creștere a performanței energetice a blocurilor de locuit din Sectorul 2 finanțat prin PNRR;</a:t>
            </a:r>
          </a:p>
          <a:p>
            <a:pPr>
              <a:spcBef>
                <a:spcPct val="20000"/>
              </a:spcBef>
              <a:spcAft>
                <a:spcPts val="600"/>
              </a:spcAft>
              <a:buClr>
                <a:schemeClr val="accent1">
                  <a:lumMod val="75000"/>
                </a:schemeClr>
              </a:buClr>
              <a:buSzPct val="145000"/>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reabilitare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întreţinere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zonelor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verzi</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parcuri</a:t>
            </a:r>
            <a:r>
              <a:rPr lang="en-US" sz="2400" b="1" dirty="0">
                <a:latin typeface="Arial" panose="020B0604020202020204" pitchFamily="34" charset="0"/>
                <a:cs typeface="Arial" panose="020B0604020202020204" pitchFamily="34" charset="0"/>
              </a:rPr>
              <a:t>, de pe </a:t>
            </a:r>
            <a:r>
              <a:rPr lang="en-US" sz="2400" b="1" dirty="0" err="1">
                <a:latin typeface="Arial" panose="020B0604020202020204" pitchFamily="34" charset="0"/>
                <a:cs typeface="Arial" panose="020B0604020202020204" pitchFamily="34" charset="0"/>
              </a:rPr>
              <a:t>arterele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circulaţie</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scuaruri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intersecţii</a:t>
            </a:r>
            <a:r>
              <a:rPr lang="en-US" sz="2400" b="1" dirty="0">
                <a:latin typeface="Arial" panose="020B0604020202020204" pitchFamily="34" charset="0"/>
                <a:cs typeface="Arial" panose="020B0604020202020204" pitchFamily="34" charset="0"/>
              </a:rPr>
              <a:t>, precum </a:t>
            </a:r>
            <a:r>
              <a:rPr lang="en-US" sz="2400" b="1" dirty="0" err="1">
                <a:latin typeface="Arial" panose="020B0604020202020204" pitchFamily="34" charset="0"/>
                <a:cs typeface="Arial" panose="020B0604020202020204" pitchFamily="34" charset="0"/>
              </a:rPr>
              <a:t>şi</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celor</a:t>
            </a:r>
            <a:r>
              <a:rPr lang="en-US" sz="2400" b="1" dirty="0">
                <a:latin typeface="Arial" panose="020B0604020202020204" pitchFamily="34" charset="0"/>
                <a:cs typeface="Arial" panose="020B0604020202020204" pitchFamily="34" charset="0"/>
              </a:rPr>
              <a:t> din </a:t>
            </a:r>
            <a:r>
              <a:rPr lang="en-US" sz="2400" b="1" dirty="0" err="1">
                <a:latin typeface="Arial" panose="020B0604020202020204" pitchFamily="34" charset="0"/>
                <a:cs typeface="Arial" panose="020B0604020202020204" pitchFamily="34" charset="0"/>
              </a:rPr>
              <a:t>ansamblurile</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locuinţe</a:t>
            </a:r>
            <a:r>
              <a:rPr lang="en-US" sz="2400" b="1" dirty="0">
                <a:latin typeface="Arial" panose="020B0604020202020204" pitchFamily="34" charset="0"/>
                <a:cs typeface="Arial" panose="020B0604020202020204" pitchFamily="34" charset="0"/>
              </a:rPr>
              <a:t>;</a:t>
            </a:r>
          </a:p>
          <a:p>
            <a:pPr>
              <a:spcBef>
                <a:spcPct val="20000"/>
              </a:spcBef>
              <a:spcAft>
                <a:spcPts val="600"/>
              </a:spcAft>
              <a:buClr>
                <a:schemeClr val="accent1">
                  <a:lumMod val="75000"/>
                </a:schemeClr>
              </a:buClr>
              <a:buSzPct val="145000"/>
              <a:buFont typeface="Arial"/>
              <a:buChar char="•"/>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a:latin typeface="Arial" panose="020B0604020202020204" pitchFamily="34" charset="0"/>
                <a:cs typeface="Arial" panose="020B0604020202020204" pitchFamily="34" charset="0"/>
              </a:rPr>
              <a:t>Continuarea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programului</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reabilitare</a:t>
            </a:r>
            <a:r>
              <a:rPr lang="en-US" sz="2400" b="1" dirty="0">
                <a:latin typeface="Arial" panose="020B0604020202020204" pitchFamily="34" charset="0"/>
                <a:cs typeface="Arial" panose="020B0604020202020204" pitchFamily="34" charset="0"/>
              </a:rPr>
              <a:t> a </a:t>
            </a:r>
            <a:r>
              <a:rPr lang="en-US" sz="2400" b="1" dirty="0" err="1">
                <a:latin typeface="Arial" panose="020B0604020202020204" pitchFamily="34" charset="0"/>
                <a:cs typeface="Arial" panose="020B0604020202020204" pitchFamily="34" charset="0"/>
              </a:rPr>
              <a:t>sistemului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rutier</a:t>
            </a:r>
            <a:r>
              <a:rPr lang="en-US" sz="2400" b="1" dirty="0">
                <a:latin typeface="Arial" panose="020B0604020202020204" pitchFamily="34" charset="0"/>
                <a:cs typeface="Arial" panose="020B0604020202020204" pitchFamily="34" charset="0"/>
              </a:rPr>
              <a:t> de pe </a:t>
            </a:r>
            <a:r>
              <a:rPr lang="en-US" sz="2400" b="1" dirty="0" err="1">
                <a:latin typeface="Arial" panose="020B0604020202020204" pitchFamily="34" charset="0"/>
                <a:cs typeface="Arial" panose="020B0604020202020204" pitchFamily="34" charset="0"/>
              </a:rPr>
              <a:t>raza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Sectorului</a:t>
            </a:r>
            <a:r>
              <a:rPr lang="en-US" sz="2400" b="1" dirty="0">
                <a:latin typeface="Arial" panose="020B0604020202020204" pitchFamily="34" charset="0"/>
                <a:cs typeface="Arial" panose="020B0604020202020204" pitchFamily="34" charset="0"/>
              </a:rPr>
              <a:t> 2;</a:t>
            </a:r>
          </a:p>
          <a:p>
            <a:pPr indent="358775">
              <a:spcBef>
                <a:spcPct val="20000"/>
              </a:spcBef>
              <a:spcAft>
                <a:spcPts val="600"/>
              </a:spcAft>
              <a:buClr>
                <a:schemeClr val="accent1">
                  <a:lumMod val="75000"/>
                </a:schemeClr>
              </a:buClr>
              <a:buSzPct val="145000"/>
              <a:buFont typeface="Arial"/>
              <a:buChar char="•"/>
            </a:pPr>
            <a:endParaRPr lang="en-US" sz="2400" b="1" dirty="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en-US" sz="2400" b="1" dirty="0" err="1" smtClean="0">
                <a:latin typeface="Arial" panose="020B0604020202020204" pitchFamily="34" charset="0"/>
                <a:cs typeface="Arial" panose="020B0604020202020204" pitchFamily="34" charset="0"/>
              </a:rPr>
              <a:t>Modernizare</a:t>
            </a:r>
            <a:r>
              <a:rPr lang="en-US" sz="2400" b="1" dirty="0" smtClean="0">
                <a:latin typeface="Arial" panose="020B0604020202020204" pitchFamily="34" charset="0"/>
                <a:cs typeface="Arial" panose="020B0604020202020204" pitchFamily="34" charset="0"/>
              </a:rPr>
              <a:t>/</a:t>
            </a:r>
            <a:r>
              <a:rPr lang="en-US" sz="2400" b="1" dirty="0" err="1" smtClean="0">
                <a:latin typeface="Arial" panose="020B0604020202020204" pitchFamily="34" charset="0"/>
                <a:cs typeface="Arial" panose="020B0604020202020204" pitchFamily="34" charset="0"/>
              </a:rPr>
              <a:t>reparaţii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pieţe</a:t>
            </a:r>
            <a:r>
              <a:rPr lang="en-US" sz="2400" b="1" dirty="0" smtClean="0">
                <a:latin typeface="Arial" panose="020B0604020202020204" pitchFamily="34" charset="0"/>
                <a:cs typeface="Arial" panose="020B0604020202020204" pitchFamily="34" charset="0"/>
              </a:rPr>
              <a:t> Sector 2</a:t>
            </a:r>
            <a:r>
              <a:rPr lang="ro-RO" sz="2400" b="1" dirty="0" smtClean="0">
                <a:latin typeface="Arial" panose="020B0604020202020204" pitchFamily="34" charset="0"/>
                <a:cs typeface="Arial" panose="020B0604020202020204" pitchFamily="34" charset="0"/>
              </a:rPr>
              <a:t>;</a:t>
            </a:r>
          </a:p>
          <a:p>
            <a:pPr>
              <a:spcBef>
                <a:spcPct val="20000"/>
              </a:spcBef>
              <a:spcAft>
                <a:spcPts val="600"/>
              </a:spcAft>
              <a:buClr>
                <a:schemeClr val="accent1">
                  <a:lumMod val="75000"/>
                </a:schemeClr>
              </a:buClr>
              <a:buSzPct val="145000"/>
            </a:pPr>
            <a:endParaRPr lang="ro-RO" sz="2400" b="1" dirty="0" smtClean="0">
              <a:latin typeface="Arial" panose="020B0604020202020204" pitchFamily="34" charset="0"/>
              <a:cs typeface="Arial" panose="020B0604020202020204" pitchFamily="34" charset="0"/>
            </a:endParaRPr>
          </a:p>
          <a:p>
            <a:pPr indent="358775">
              <a:spcBef>
                <a:spcPct val="20000"/>
              </a:spcBef>
              <a:spcAft>
                <a:spcPts val="600"/>
              </a:spcAft>
              <a:buClr>
                <a:schemeClr val="accent1">
                  <a:lumMod val="75000"/>
                </a:schemeClr>
              </a:buClr>
              <a:buSzPct val="145000"/>
              <a:buFont typeface="Arial"/>
              <a:buChar char="•"/>
            </a:pPr>
            <a:r>
              <a:rPr lang="ro-RO" sz="2400" b="1" dirty="0" smtClean="0">
                <a:latin typeface="Arial" panose="020B0604020202020204" pitchFamily="34" charset="0"/>
                <a:cs typeface="Arial" panose="020B0604020202020204" pitchFamily="34" charset="0"/>
              </a:rPr>
              <a:t>Amenajare de stații de încărcare vehicule electrice pe raza Sectorului 2.</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0617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752621" y="2195429"/>
            <a:ext cx="10018713" cy="1752599"/>
          </a:xfrm>
        </p:spPr>
        <p:txBody>
          <a:bodyPr>
            <a:normAutofit/>
          </a:bodyPr>
          <a:lstStyle/>
          <a:p>
            <a:r>
              <a:rPr lang="ro-RO" sz="6000" b="1" dirty="0" smtClean="0">
                <a:solidFill>
                  <a:schemeClr val="accent6">
                    <a:lumMod val="75000"/>
                  </a:schemeClr>
                </a:solidFill>
                <a:latin typeface="Arial" panose="020B0604020202020204" pitchFamily="34" charset="0"/>
                <a:cs typeface="Arial" panose="020B0604020202020204" pitchFamily="34" charset="0"/>
              </a:rPr>
              <a:t>VĂ MULȚUMIM!</a:t>
            </a:r>
            <a:endParaRPr lang="ro-RO" sz="6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833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987340" y="679067"/>
            <a:ext cx="2639815" cy="5648191"/>
          </a:xfrm>
        </p:spPr>
        <p:txBody>
          <a:bodyPr vert="horz" lIns="91440" tIns="45720" rIns="91440" bIns="45720" rtlCol="0" anchor="ctr">
            <a:normAutofit/>
          </a:bodyPr>
          <a:lstStyle/>
          <a:p>
            <a:r>
              <a:rPr lang="en-US" b="1" dirty="0" err="1">
                <a:solidFill>
                  <a:schemeClr val="tx1"/>
                </a:solidFill>
                <a:latin typeface="Arial" panose="020B0604020202020204" pitchFamily="34" charset="0"/>
                <a:cs typeface="Arial" panose="020B0604020202020204" pitchFamily="34" charset="0"/>
              </a:rPr>
              <a:t>Structura</a:t>
            </a:r>
            <a:r>
              <a:rPr lang="en-US" b="1" dirty="0">
                <a:solidFill>
                  <a:schemeClr val="tx1"/>
                </a:solidFill>
                <a:latin typeface="Arial" panose="020B0604020202020204" pitchFamily="34" charset="0"/>
                <a:cs typeface="Arial" panose="020B0604020202020204" pitchFamily="34" charset="0"/>
              </a:rPr>
              <a:t> </a:t>
            </a:r>
            <a:r>
              <a:rPr lang="en-US" b="1" dirty="0" err="1">
                <a:solidFill>
                  <a:schemeClr val="tx1"/>
                </a:solidFill>
                <a:latin typeface="Arial" panose="020B0604020202020204" pitchFamily="34" charset="0"/>
                <a:cs typeface="Arial" panose="020B0604020202020204" pitchFamily="34" charset="0"/>
              </a:rPr>
              <a:t>bugetului</a:t>
            </a:r>
            <a:endParaRPr lang="en-US" b="1" dirty="0">
              <a:solidFill>
                <a:schemeClr val="tx1"/>
              </a:solidFill>
              <a:latin typeface="Arial" panose="020B0604020202020204" pitchFamily="34" charset="0"/>
              <a:cs typeface="Arial" panose="020B0604020202020204" pitchFamily="34" charset="0"/>
            </a:endParaRPr>
          </a:p>
        </p:txBody>
      </p:sp>
      <p:graphicFrame>
        <p:nvGraphicFramePr>
          <p:cNvPr id="6" name="CasetăText 1">
            <a:extLst>
              <a:ext uri="{FF2B5EF4-FFF2-40B4-BE49-F238E27FC236}">
                <a16:creationId xmlns:a16="http://schemas.microsoft.com/office/drawing/2014/main" xmlns="" id="{1EFC7D16-368E-49C4-BE99-020445E8DCA7}"/>
              </a:ext>
            </a:extLst>
          </p:cNvPr>
          <p:cNvGraphicFramePr/>
          <p:nvPr>
            <p:extLst>
              <p:ext uri="{D42A27DB-BD31-4B8C-83A1-F6EECF244321}">
                <p14:modId xmlns:p14="http://schemas.microsoft.com/office/powerpoint/2010/main" val="1422903138"/>
              </p:ext>
            </p:extLst>
          </p:nvPr>
        </p:nvGraphicFramePr>
        <p:xfrm>
          <a:off x="4101202" y="903255"/>
          <a:ext cx="6487133" cy="1938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xmlns="" id="{AA1F80CD-35F7-4F14-BB51-31689D1D8E60}"/>
              </a:ext>
            </a:extLst>
          </p:cNvPr>
          <p:cNvSpPr txBox="1"/>
          <p:nvPr/>
        </p:nvSpPr>
        <p:spPr>
          <a:xfrm>
            <a:off x="4101203" y="217402"/>
            <a:ext cx="6823073" cy="923330"/>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Componența bugetului general al Sectorului 2 al Municipiului București:</a:t>
            </a:r>
            <a:endParaRPr lang="en-US" dirty="0">
              <a:latin typeface="Arial" panose="020B0604020202020204" pitchFamily="34" charset="0"/>
              <a:cs typeface="Arial" panose="020B0604020202020204" pitchFamily="34" charset="0"/>
            </a:endParaRPr>
          </a:p>
          <a:p>
            <a:endParaRPr lang="ro-RO" dirty="0"/>
          </a:p>
        </p:txBody>
      </p:sp>
      <p:sp>
        <p:nvSpPr>
          <p:cNvPr id="7" name="TextBox 6">
            <a:extLst>
              <a:ext uri="{FF2B5EF4-FFF2-40B4-BE49-F238E27FC236}">
                <a16:creationId xmlns:a16="http://schemas.microsoft.com/office/drawing/2014/main" xmlns="" id="{B1EBED6E-22E0-4F08-91E0-D4918AEB96FF}"/>
              </a:ext>
            </a:extLst>
          </p:cNvPr>
          <p:cNvSpPr txBox="1"/>
          <p:nvPr/>
        </p:nvSpPr>
        <p:spPr>
          <a:xfrm>
            <a:off x="3997294" y="5403928"/>
            <a:ext cx="6734415" cy="923330"/>
          </a:xfrm>
          <a:prstGeom prst="rect">
            <a:avLst/>
          </a:prstGeom>
          <a:noFill/>
        </p:spPr>
        <p:txBody>
          <a:bodyPr wrap="square" rtlCol="0">
            <a:spAutoFit/>
          </a:bodyPr>
          <a:lstStyle/>
          <a:p>
            <a:r>
              <a:rPr lang="ro-RO" dirty="0">
                <a:latin typeface="Arial" panose="020B0604020202020204" pitchFamily="34" charset="0"/>
                <a:cs typeface="Arial" panose="020B0604020202020204" pitchFamily="34" charset="0"/>
              </a:rPr>
              <a:t>aşa cum sunt precizate în  Legea nr. 273/2006 privind finanţele publice locale, cu modificările şi completările ulterioare.</a:t>
            </a:r>
          </a:p>
          <a:p>
            <a:endParaRPr lang="ro-RO" dirty="0">
              <a:latin typeface="Arial" panose="020B0604020202020204" pitchFamily="34" charset="0"/>
              <a:cs typeface="Arial" panose="020B0604020202020204" pitchFamily="34" charset="0"/>
            </a:endParaRPr>
          </a:p>
        </p:txBody>
      </p:sp>
      <p:sp>
        <p:nvSpPr>
          <p:cNvPr id="16" name="Dreptunghi 15"/>
          <p:cNvSpPr/>
          <p:nvPr/>
        </p:nvSpPr>
        <p:spPr>
          <a:xfrm>
            <a:off x="4101203" y="3224945"/>
            <a:ext cx="6361572" cy="6176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kern="1200" dirty="0" err="1">
                <a:solidFill>
                  <a:schemeClr val="tx1"/>
                </a:solidFill>
                <a:latin typeface="Arial" panose="020B0604020202020204" pitchFamily="34" charset="0"/>
                <a:cs typeface="Arial" panose="020B0604020202020204" pitchFamily="34" charset="0"/>
              </a:rPr>
              <a:t>Bugetul</a:t>
            </a:r>
            <a:r>
              <a:rPr lang="fr-FR" sz="1800" kern="1200" dirty="0">
                <a:solidFill>
                  <a:schemeClr val="tx1"/>
                </a:solidFill>
                <a:latin typeface="Arial" panose="020B0604020202020204" pitchFamily="34" charset="0"/>
                <a:cs typeface="Arial" panose="020B0604020202020204" pitchFamily="34" charset="0"/>
              </a:rPr>
              <a:t> </a:t>
            </a:r>
            <a:r>
              <a:rPr lang="fr-FR" sz="1800" kern="1200" dirty="0" err="1">
                <a:solidFill>
                  <a:schemeClr val="tx1"/>
                </a:solidFill>
                <a:latin typeface="Arial" panose="020B0604020202020204" pitchFamily="34" charset="0"/>
                <a:cs typeface="Arial" panose="020B0604020202020204" pitchFamily="34" charset="0"/>
              </a:rPr>
              <a:t>general</a:t>
            </a:r>
            <a:r>
              <a:rPr lang="fr-FR" sz="1800" kern="1200" dirty="0">
                <a:solidFill>
                  <a:schemeClr val="tx1"/>
                </a:solidFill>
                <a:latin typeface="Arial" panose="020B0604020202020204" pitchFamily="34" charset="0"/>
                <a:cs typeface="Arial" panose="020B0604020202020204" pitchFamily="34" charset="0"/>
              </a:rPr>
              <a:t> al </a:t>
            </a:r>
            <a:r>
              <a:rPr lang="fr-FR" sz="1800" kern="1200" dirty="0" err="1">
                <a:solidFill>
                  <a:schemeClr val="tx1"/>
                </a:solidFill>
                <a:latin typeface="Arial" panose="020B0604020202020204" pitchFamily="34" charset="0"/>
                <a:cs typeface="Arial" panose="020B0604020202020204" pitchFamily="34" charset="0"/>
              </a:rPr>
              <a:t>Sectorului</a:t>
            </a:r>
            <a:r>
              <a:rPr lang="fr-FR" sz="1800" kern="1200" dirty="0">
                <a:solidFill>
                  <a:schemeClr val="tx1"/>
                </a:solidFill>
                <a:latin typeface="Arial" panose="020B0604020202020204" pitchFamily="34" charset="0"/>
                <a:cs typeface="Arial" panose="020B0604020202020204" pitchFamily="34" charset="0"/>
              </a:rPr>
              <a:t> </a:t>
            </a:r>
            <a:r>
              <a:rPr lang="fr-FR" sz="1800" kern="1200" dirty="0" smtClean="0">
                <a:solidFill>
                  <a:schemeClr val="tx1"/>
                </a:solidFill>
                <a:latin typeface="Arial" panose="020B0604020202020204" pitchFamily="34" charset="0"/>
                <a:cs typeface="Arial" panose="020B0604020202020204" pitchFamily="34" charset="0"/>
              </a:rPr>
              <a:t>2 este </a:t>
            </a:r>
            <a:r>
              <a:rPr lang="fr-FR" sz="1800" kern="1200" dirty="0" err="1" smtClean="0">
                <a:solidFill>
                  <a:schemeClr val="tx1"/>
                </a:solidFill>
                <a:latin typeface="Arial" panose="020B0604020202020204" pitchFamily="34" charset="0"/>
                <a:cs typeface="Arial" panose="020B0604020202020204" pitchFamily="34" charset="0"/>
              </a:rPr>
              <a:t>structurat</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pe</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cele</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două</a:t>
            </a:r>
            <a:r>
              <a:rPr lang="fr-FR" sz="1800" kern="1200" dirty="0" smtClean="0">
                <a:solidFill>
                  <a:schemeClr val="tx1"/>
                </a:solidFill>
                <a:latin typeface="Arial" panose="020B0604020202020204" pitchFamily="34" charset="0"/>
                <a:cs typeface="Arial" panose="020B0604020202020204" pitchFamily="34" charset="0"/>
              </a:rPr>
              <a:t> </a:t>
            </a:r>
            <a:r>
              <a:rPr lang="fr-FR" sz="1800" kern="1200" dirty="0" err="1" smtClean="0">
                <a:solidFill>
                  <a:schemeClr val="tx1"/>
                </a:solidFill>
                <a:latin typeface="Arial" panose="020B0604020202020204" pitchFamily="34" charset="0"/>
                <a:cs typeface="Arial" panose="020B0604020202020204" pitchFamily="34" charset="0"/>
              </a:rPr>
              <a:t>secţiuni</a:t>
            </a:r>
            <a:r>
              <a:rPr lang="fr-FR" sz="1800" kern="1200" dirty="0" smtClean="0">
                <a:solidFill>
                  <a:schemeClr val="tx1"/>
                </a:solidFill>
                <a:latin typeface="Arial" panose="020B0604020202020204" pitchFamily="34" charset="0"/>
                <a:cs typeface="Arial" panose="020B0604020202020204" pitchFamily="34" charset="0"/>
              </a:rPr>
              <a:t>:</a:t>
            </a:r>
            <a:endParaRPr lang="en-US" sz="1800" kern="1200" dirty="0">
              <a:solidFill>
                <a:schemeClr val="tx1"/>
              </a:solidFill>
              <a:latin typeface="Arial" panose="020B0604020202020204" pitchFamily="34" charset="0"/>
              <a:cs typeface="Arial" panose="020B0604020202020204" pitchFamily="34" charset="0"/>
            </a:endParaRPr>
          </a:p>
        </p:txBody>
      </p:sp>
      <p:graphicFrame>
        <p:nvGraphicFramePr>
          <p:cNvPr id="17" name="CasetăText 1">
            <a:extLst>
              <a:ext uri="{FF2B5EF4-FFF2-40B4-BE49-F238E27FC236}">
                <a16:creationId xmlns:a16="http://schemas.microsoft.com/office/drawing/2014/main" xmlns="" id="{1EFC7D16-368E-49C4-BE99-020445E8DCA7}"/>
              </a:ext>
            </a:extLst>
          </p:cNvPr>
          <p:cNvGraphicFramePr/>
          <p:nvPr>
            <p:extLst>
              <p:ext uri="{D42A27DB-BD31-4B8C-83A1-F6EECF244321}">
                <p14:modId xmlns:p14="http://schemas.microsoft.com/office/powerpoint/2010/main" val="3554941551"/>
              </p:ext>
            </p:extLst>
          </p:nvPr>
        </p:nvGraphicFramePr>
        <p:xfrm>
          <a:off x="4101203" y="3979949"/>
          <a:ext cx="6361572" cy="112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0497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1839190" y="173329"/>
            <a:ext cx="9621982" cy="1582736"/>
          </a:xfrm>
        </p:spPr>
        <p:txBody>
          <a:bodyPr vert="horz" lIns="91440" tIns="45720" rIns="91440" bIns="45720" rtlCol="0" anchor="ctr">
            <a:normAutofit/>
          </a:bodyPr>
          <a:lstStyle/>
          <a:p>
            <a:pPr algn="l"/>
            <a:r>
              <a:rPr lang="en-US" b="1" dirty="0" err="1">
                <a:solidFill>
                  <a:schemeClr val="tx1"/>
                </a:solidFill>
                <a:latin typeface="Arial" panose="020B0604020202020204" pitchFamily="34" charset="0"/>
                <a:cs typeface="Arial" panose="020B0604020202020204" pitchFamily="34" charset="0"/>
              </a:rPr>
              <a:t>Bugetul</a:t>
            </a:r>
            <a:r>
              <a:rPr lang="en-US" b="1" dirty="0">
                <a:solidFill>
                  <a:schemeClr val="tx1"/>
                </a:solidFill>
                <a:latin typeface="Arial" panose="020B0604020202020204" pitchFamily="34" charset="0"/>
                <a:cs typeface="Arial" panose="020B0604020202020204" pitchFamily="34" charset="0"/>
              </a:rPr>
              <a:t> general </a:t>
            </a:r>
            <a:r>
              <a:rPr lang="en-US" b="1" dirty="0" err="1">
                <a:solidFill>
                  <a:schemeClr val="tx1"/>
                </a:solidFill>
                <a:latin typeface="Arial" panose="020B0604020202020204" pitchFamily="34" charset="0"/>
                <a:cs typeface="Arial" panose="020B0604020202020204" pitchFamily="34" charset="0"/>
              </a:rPr>
              <a:t>consolidat</a:t>
            </a:r>
            <a:r>
              <a:rPr lang="en-US" b="1" dirty="0">
                <a:solidFill>
                  <a:schemeClr val="tx1"/>
                </a:solidFill>
                <a:latin typeface="Arial" panose="020B0604020202020204" pitchFamily="34" charset="0"/>
                <a:cs typeface="Arial" panose="020B0604020202020204" pitchFamily="34" charset="0"/>
              </a:rPr>
              <a:t> al </a:t>
            </a:r>
            <a:r>
              <a:rPr lang="en-US" b="1" dirty="0" err="1">
                <a:solidFill>
                  <a:schemeClr val="tx1"/>
                </a:solidFill>
                <a:latin typeface="Arial" panose="020B0604020202020204" pitchFamily="34" charset="0"/>
                <a:cs typeface="Arial" panose="020B0604020202020204" pitchFamily="34" charset="0"/>
              </a:rPr>
              <a:t>Sectorului</a:t>
            </a:r>
            <a:r>
              <a:rPr lang="en-US" b="1" dirty="0">
                <a:solidFill>
                  <a:schemeClr val="tx1"/>
                </a:solidFill>
                <a:latin typeface="Arial" panose="020B0604020202020204" pitchFamily="34" charset="0"/>
                <a:cs typeface="Arial" panose="020B0604020202020204" pitchFamily="34" charset="0"/>
              </a:rPr>
              <a:t> 2</a:t>
            </a:r>
          </a:p>
        </p:txBody>
      </p:sp>
      <p:sp>
        <p:nvSpPr>
          <p:cNvPr id="2" name="CasetăText 1"/>
          <p:cNvSpPr txBox="1"/>
          <p:nvPr/>
        </p:nvSpPr>
        <p:spPr>
          <a:xfrm>
            <a:off x="1839189" y="1756065"/>
            <a:ext cx="9299865" cy="4716606"/>
          </a:xfrm>
          <a:prstGeom prst="rect">
            <a:avLst/>
          </a:prstGeom>
        </p:spPr>
        <p:txBody>
          <a:bodyPr vert="horz" lIns="91440" tIns="45720" rIns="91440" bIns="45720" rtlCol="0" anchor="t">
            <a:normAutofit/>
          </a:bodyPr>
          <a:lstStyle/>
          <a:p>
            <a:pPr marL="88900" lvl="1" algn="just">
              <a:spcBef>
                <a:spcPct val="20000"/>
              </a:spcBef>
              <a:spcAft>
                <a:spcPts val="600"/>
              </a:spcAft>
              <a:buClr>
                <a:schemeClr val="accent1">
                  <a:lumMod val="75000"/>
                </a:schemeClr>
              </a:buClr>
              <a:buSzPct val="145000"/>
              <a:tabLst>
                <a:tab pos="457200" algn="l"/>
              </a:tabLst>
            </a:pPr>
            <a:r>
              <a:rPr lang="en-US" dirty="0" err="1">
                <a:latin typeface="Arial" panose="020B0604020202020204" pitchFamily="34" charset="0"/>
                <a:cs typeface="Arial" panose="020B0604020202020204" pitchFamily="34" charset="0"/>
              </a:rPr>
              <a:t>Veniturile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cheltuielile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bugetelor</a:t>
            </a:r>
            <a:r>
              <a:rPr lang="en-US" dirty="0">
                <a:latin typeface="Arial" panose="020B0604020202020204" pitchFamily="34" charset="0"/>
                <a:cs typeface="Arial" panose="020B0604020202020204" pitchFamily="34" charset="0"/>
              </a:rPr>
              <a:t> cumulate la </a:t>
            </a:r>
            <a:r>
              <a:rPr lang="en-US" dirty="0" err="1">
                <a:latin typeface="Arial" panose="020B0604020202020204" pitchFamily="34" charset="0"/>
                <a:cs typeface="Arial" panose="020B0604020202020204" pitchFamily="34" charset="0"/>
              </a:rPr>
              <a:t>nivelul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a:t>
            </a:r>
            <a:r>
              <a:rPr lang="en-US" dirty="0" err="1">
                <a:latin typeface="Arial" panose="020B0604020202020204" pitchFamily="34" charset="0"/>
                <a:cs typeface="Arial" panose="020B0604020202020204" pitchFamily="34" charset="0"/>
              </a:rPr>
              <a:t>alcătuiesc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bugetului</a:t>
            </a:r>
            <a:r>
              <a:rPr lang="en-US" dirty="0">
                <a:latin typeface="Arial" panose="020B0604020202020204" pitchFamily="34" charset="0"/>
                <a:cs typeface="Arial" panose="020B0604020202020204" pitchFamily="34" charset="0"/>
              </a:rPr>
              <a:t> general al </a:t>
            </a:r>
            <a:r>
              <a:rPr lang="en-US" dirty="0" err="1">
                <a:latin typeface="Arial" panose="020B0604020202020204" pitchFamily="34" charset="0"/>
                <a:cs typeface="Arial" panose="020B0604020202020204" pitchFamily="34" charset="0"/>
              </a:rPr>
              <a:t>Sectorului</a:t>
            </a:r>
            <a:r>
              <a:rPr lang="en-US" dirty="0">
                <a:latin typeface="Arial" panose="020B0604020202020204" pitchFamily="34" charset="0"/>
                <a:cs typeface="Arial" panose="020B0604020202020204" pitchFamily="34" charset="0"/>
              </a:rPr>
              <a:t> 2 care, </a:t>
            </a:r>
            <a:r>
              <a:rPr lang="en-US" dirty="0" err="1">
                <a:latin typeface="Arial" panose="020B0604020202020204" pitchFamily="34" charset="0"/>
                <a:cs typeface="Arial" panose="020B0604020202020204" pitchFamily="34" charset="0"/>
              </a:rPr>
              <a:t>după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consolidare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eliminarea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transferurilor</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sume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dintre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reflectă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dimensiunea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efortului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financiar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202</a:t>
            </a:r>
            <a:r>
              <a:rPr lang="ro-RO"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condiţii</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echilibru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astfel</a:t>
            </a:r>
            <a:r>
              <a:rPr lang="en-US" dirty="0">
                <a:latin typeface="Arial" panose="020B0604020202020204" pitchFamily="34" charset="0"/>
                <a:cs typeface="Arial" panose="020B0604020202020204" pitchFamily="34" charset="0"/>
              </a:rPr>
              <a:t>:</a:t>
            </a:r>
          </a:p>
          <a:p>
            <a:pPr marL="88900" lvl="1">
              <a:lnSpc>
                <a:spcPct val="90000"/>
              </a:lnSpc>
              <a:spcBef>
                <a:spcPct val="20000"/>
              </a:spcBef>
              <a:spcAft>
                <a:spcPts val="600"/>
              </a:spcAft>
              <a:buClr>
                <a:schemeClr val="accent1">
                  <a:lumMod val="75000"/>
                </a:schemeClr>
              </a:buClr>
              <a:buSzPct val="145000"/>
              <a:buFont typeface="Arial"/>
              <a:buChar char="•"/>
              <a:tabLst>
                <a:tab pos="457200" algn="l"/>
              </a:tabLst>
            </a:pPr>
            <a:endParaRPr lang="en-US" dirty="0"/>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Venituri</a:t>
            </a:r>
            <a:r>
              <a:rPr lang="en-US" dirty="0">
                <a:latin typeface="Arial" panose="020B0604020202020204" pitchFamily="34" charset="0"/>
                <a:cs typeface="Arial" panose="020B0604020202020204" pitchFamily="34" charset="0"/>
              </a:rPr>
              <a:t> estimate a se </a:t>
            </a:r>
            <a:r>
              <a:rPr lang="en-US" dirty="0" err="1">
                <a:latin typeface="Arial" panose="020B0604020202020204" pitchFamily="34" charset="0"/>
                <a:cs typeface="Arial" panose="020B0604020202020204" pitchFamily="34" charset="0"/>
              </a:rPr>
              <a:t>încasa</a:t>
            </a:r>
            <a:r>
              <a:rPr lang="en-US" dirty="0">
                <a:latin typeface="Arial" panose="020B0604020202020204" pitchFamily="34" charset="0"/>
                <a:cs typeface="Arial" panose="020B0604020202020204" pitchFamily="34" charset="0"/>
              </a:rPr>
              <a:t>  - </a:t>
            </a:r>
            <a:r>
              <a:rPr lang="ro-RO" dirty="0" smtClean="0">
                <a:latin typeface="Arial" panose="020B0604020202020204" pitchFamily="34" charset="0"/>
                <a:cs typeface="Arial" panose="020B0604020202020204" pitchFamily="34" charset="0"/>
              </a:rPr>
              <a:t>2.096.922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a:t>
            </a:r>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Cheltuieli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buget</a:t>
            </a:r>
            <a:r>
              <a:rPr lang="en-US" dirty="0">
                <a:latin typeface="Arial" panose="020B0604020202020204" pitchFamily="34" charset="0"/>
                <a:cs typeface="Arial" panose="020B0604020202020204" pitchFamily="34" charset="0"/>
              </a:rPr>
              <a:t> general estimate a se </a:t>
            </a:r>
            <a:r>
              <a:rPr lang="en-US" dirty="0" err="1">
                <a:latin typeface="Arial" panose="020B0604020202020204" pitchFamily="34" charset="0"/>
                <a:cs typeface="Arial" panose="020B0604020202020204" pitchFamily="34" charset="0"/>
              </a:rPr>
              <a:t>efectua</a:t>
            </a:r>
            <a:r>
              <a:rPr lang="en-US" dirty="0">
                <a:latin typeface="Arial" panose="020B0604020202020204" pitchFamily="34" charset="0"/>
                <a:cs typeface="Arial" panose="020B0604020202020204" pitchFamily="34" charset="0"/>
              </a:rPr>
              <a:t> – </a:t>
            </a:r>
            <a:r>
              <a:rPr lang="ro-RO" dirty="0" smtClean="0">
                <a:latin typeface="Arial" panose="020B0604020202020204" pitchFamily="34" charset="0"/>
                <a:cs typeface="Arial" panose="020B0604020202020204" pitchFamily="34" charset="0"/>
              </a:rPr>
              <a:t>2.234.924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a:t>
            </a:r>
          </a:p>
          <a:p>
            <a:pPr marL="914400" lvl="1" indent="-457200">
              <a:spcBef>
                <a:spcPct val="20000"/>
              </a:spcBef>
              <a:spcAft>
                <a:spcPts val="600"/>
              </a:spcAft>
              <a:buClr>
                <a:schemeClr val="accent1">
                  <a:lumMod val="75000"/>
                </a:schemeClr>
              </a:buClr>
              <a:buSzPct val="145000"/>
              <a:buFont typeface="Arial"/>
              <a:buChar char="•"/>
            </a:pPr>
            <a:r>
              <a:rPr lang="en-US" dirty="0" err="1">
                <a:latin typeface="Arial" panose="020B0604020202020204" pitchFamily="34" charset="0"/>
                <a:cs typeface="Arial" panose="020B0604020202020204" pitchFamily="34" charset="0"/>
              </a:rPr>
              <a:t>Deficitul</a:t>
            </a:r>
            <a:r>
              <a:rPr lang="en-US" dirty="0">
                <a:latin typeface="Arial" panose="020B0604020202020204" pitchFamily="34" charset="0"/>
                <a:cs typeface="Arial" panose="020B0604020202020204" pitchFamily="34" charset="0"/>
              </a:rPr>
              <a:t> pe </a:t>
            </a:r>
            <a:r>
              <a:rPr lang="en-US" dirty="0" err="1">
                <a:latin typeface="Arial" panose="020B0604020202020204" pitchFamily="34" charset="0"/>
                <a:cs typeface="Arial" panose="020B0604020202020204" pitchFamily="34" charset="0"/>
              </a:rPr>
              <a:t>anul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în</a:t>
            </a:r>
            <a:r>
              <a:rPr lang="en-US" dirty="0">
                <a:latin typeface="Arial" panose="020B0604020202020204" pitchFamily="34" charset="0"/>
                <a:cs typeface="Arial" panose="020B0604020202020204" pitchFamily="34" charset="0"/>
              </a:rPr>
              <a:t> curs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de </a:t>
            </a:r>
            <a:r>
              <a:rPr lang="ro-RO" dirty="0" smtClean="0">
                <a:latin typeface="Arial" panose="020B0604020202020204" pitchFamily="34" charset="0"/>
                <a:cs typeface="Arial" panose="020B0604020202020204" pitchFamily="34" charset="0"/>
              </a:rPr>
              <a:t>138.002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mii lei </a:t>
            </a:r>
            <a:r>
              <a:rPr lang="en-US" dirty="0" err="1">
                <a:latin typeface="Arial" panose="020B0604020202020204" pitchFamily="34" charset="0"/>
                <a:cs typeface="Arial" panose="020B0604020202020204" pitchFamily="34" charset="0"/>
              </a:rPr>
              <a:t>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finanţat</a:t>
            </a:r>
            <a:r>
              <a:rPr lang="en-US" dirty="0">
                <a:latin typeface="Arial" panose="020B0604020202020204" pitchFamily="34" charset="0"/>
                <a:cs typeface="Arial" panose="020B0604020202020204" pitchFamily="34" charset="0"/>
              </a:rPr>
              <a:t> din </a:t>
            </a:r>
            <a:r>
              <a:rPr lang="en-US" dirty="0" err="1">
                <a:latin typeface="Arial" panose="020B0604020202020204" pitchFamily="34" charset="0"/>
                <a:cs typeface="Arial" panose="020B0604020202020204" pitchFamily="34" charset="0"/>
              </a:rPr>
              <a:t>excedentul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anilor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precedenţi</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4965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itlu 2"/>
          <p:cNvSpPr>
            <a:spLocks noGrp="1"/>
          </p:cNvSpPr>
          <p:nvPr>
            <p:ph type="title" idx="4294967295"/>
          </p:nvPr>
        </p:nvSpPr>
        <p:spPr>
          <a:xfrm>
            <a:off x="439738" y="133350"/>
            <a:ext cx="11752262" cy="1611313"/>
          </a:xfrm>
          <a:noFill/>
        </p:spPr>
        <p:txBody>
          <a:bodyPr>
            <a:noAutofit/>
          </a:bodyPr>
          <a:lstStyle/>
          <a:p>
            <a:pPr algn="ctr"/>
            <a:r>
              <a:rPr lang="ro-RO" sz="3000" b="1" dirty="0">
                <a:solidFill>
                  <a:schemeClr val="tx1"/>
                </a:solidFill>
                <a:latin typeface="Arial" panose="020B0604020202020204" pitchFamily="34" charset="0"/>
                <a:cs typeface="Arial" panose="020B0604020202020204" pitchFamily="34" charset="0"/>
              </a:rPr>
              <a:t>Bugetul general consolidat al Sectorului 2 pe anul 20</a:t>
            </a:r>
            <a:r>
              <a:rPr lang="en-US" sz="3000" b="1" dirty="0" smtClean="0">
                <a:solidFill>
                  <a:schemeClr val="tx1"/>
                </a:solidFill>
                <a:latin typeface="Arial" panose="020B0604020202020204" pitchFamily="34" charset="0"/>
                <a:cs typeface="Arial" panose="020B0604020202020204" pitchFamily="34" charset="0"/>
              </a:rPr>
              <a:t>2</a:t>
            </a:r>
            <a:r>
              <a:rPr lang="ro-RO" sz="3000" b="1" dirty="0">
                <a:solidFill>
                  <a:schemeClr val="tx1"/>
                </a:solidFill>
                <a:latin typeface="Arial" panose="020B0604020202020204" pitchFamily="34" charset="0"/>
                <a:cs typeface="Arial" panose="020B0604020202020204" pitchFamily="34" charset="0"/>
              </a:rPr>
              <a:t>3</a:t>
            </a:r>
            <a:r>
              <a:rPr lang="ro-RO" sz="3000" b="1" dirty="0" smtClean="0">
                <a:solidFill>
                  <a:schemeClr val="tx1"/>
                </a:solidFill>
                <a:latin typeface="Arial" panose="020B0604020202020204" pitchFamily="34" charset="0"/>
                <a:cs typeface="Arial" panose="020B0604020202020204" pitchFamily="34" charset="0"/>
              </a:rPr>
              <a:t>,</a:t>
            </a:r>
            <a:r>
              <a:rPr lang="en-US" sz="3000" b="1" dirty="0" smtClean="0">
                <a:solidFill>
                  <a:schemeClr val="tx1"/>
                </a:solidFill>
                <a:latin typeface="Arial" panose="020B0604020202020204" pitchFamily="34" charset="0"/>
                <a:cs typeface="Arial" panose="020B0604020202020204" pitchFamily="34" charset="0"/>
              </a:rPr>
              <a:t> </a:t>
            </a:r>
            <a:r>
              <a:rPr lang="ro-RO" sz="3000" b="1" dirty="0" smtClean="0">
                <a:solidFill>
                  <a:schemeClr val="tx1"/>
                </a:solidFill>
                <a:latin typeface="Arial" panose="020B0604020202020204" pitchFamily="34" charset="0"/>
                <a:cs typeface="Arial" panose="020B0604020202020204" pitchFamily="34" charset="0"/>
              </a:rPr>
              <a:t/>
            </a:r>
            <a:br>
              <a:rPr lang="ro-RO" sz="3000" b="1" dirty="0" smtClean="0">
                <a:solidFill>
                  <a:schemeClr val="tx1"/>
                </a:solidFill>
                <a:latin typeface="Arial" panose="020B0604020202020204" pitchFamily="34" charset="0"/>
                <a:cs typeface="Arial" panose="020B0604020202020204" pitchFamily="34" charset="0"/>
              </a:rPr>
            </a:br>
            <a:r>
              <a:rPr lang="ro-RO" sz="3000" b="1" dirty="0" smtClean="0">
                <a:solidFill>
                  <a:schemeClr val="tx1"/>
                </a:solidFill>
                <a:latin typeface="Arial" panose="020B0604020202020204" pitchFamily="34" charset="0"/>
                <a:cs typeface="Arial" panose="020B0604020202020204" pitchFamily="34" charset="0"/>
              </a:rPr>
              <a:t>pe </a:t>
            </a:r>
            <a:r>
              <a:rPr lang="ro-RO" sz="3000" b="1" dirty="0">
                <a:solidFill>
                  <a:schemeClr val="tx1"/>
                </a:solidFill>
                <a:latin typeface="Arial" panose="020B0604020202020204" pitchFamily="34" charset="0"/>
                <a:cs typeface="Arial" panose="020B0604020202020204" pitchFamily="34" charset="0"/>
              </a:rPr>
              <a:t>surse de finanţare</a:t>
            </a:r>
          </a:p>
        </p:txBody>
      </p:sp>
      <p:sp>
        <p:nvSpPr>
          <p:cNvPr id="5" name="Rectangle 1"/>
          <p:cNvSpPr>
            <a:spLocks noChangeArrowheads="1"/>
          </p:cNvSpPr>
          <p:nvPr/>
        </p:nvSpPr>
        <p:spPr bwMode="auto">
          <a:xfrm>
            <a:off x="10799466" y="1129332"/>
            <a:ext cx="125918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90488" eaLnBrk="0" fontAlgn="base" hangingPunct="0">
              <a:spcBef>
                <a:spcPct val="0"/>
              </a:spcBef>
              <a:spcAft>
                <a:spcPct val="0"/>
              </a:spcAft>
            </a:pP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mii</a:t>
            </a:r>
            <a:r>
              <a:rPr lang="fr-FR" altLang="ro-RO" sz="1600" b="1" dirty="0">
                <a:latin typeface="Arial" panose="020B0604020202020204" pitchFamily="34" charset="0"/>
                <a:ea typeface="Times New Roman" panose="02020603050405020304" pitchFamily="18" charset="0"/>
                <a:cs typeface="Arial" panose="020B0604020202020204" pitchFamily="34" charset="0"/>
              </a:rPr>
              <a:t> </a:t>
            </a: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lei</a:t>
            </a:r>
            <a:endParaRPr lang="ro-RO" altLang="ro-RO" sz="1600" dirty="0">
              <a:solidFill>
                <a:schemeClr val="bg1"/>
              </a:solidFill>
              <a:latin typeface="Arial" panose="020B0604020202020204" pitchFamily="34" charset="0"/>
              <a:cs typeface="Arial" panose="020B0604020202020204" pitchFamily="34" charset="0"/>
            </a:endParaRPr>
          </a:p>
          <a:p>
            <a:pPr indent="90488" eaLnBrk="0" fontAlgn="base" hangingPunct="0">
              <a:spcBef>
                <a:spcPct val="0"/>
              </a:spcBef>
              <a:spcAft>
                <a:spcPct val="0"/>
              </a:spcAft>
            </a:pPr>
            <a:endParaRPr lang="ro-RO" altLang="ro-RO" dirty="0">
              <a:latin typeface="Arial" panose="020B0604020202020204" pitchFamily="34" charset="0"/>
            </a:endParaRPr>
          </a:p>
        </p:txBody>
      </p:sp>
      <p:graphicFrame>
        <p:nvGraphicFramePr>
          <p:cNvPr id="8" name="Tabel 7"/>
          <p:cNvGraphicFramePr>
            <a:graphicFrameLocks noGrp="1"/>
          </p:cNvGraphicFramePr>
          <p:nvPr>
            <p:extLst>
              <p:ext uri="{D42A27DB-BD31-4B8C-83A1-F6EECF244321}">
                <p14:modId xmlns:p14="http://schemas.microsoft.com/office/powerpoint/2010/main" val="2349102414"/>
              </p:ext>
            </p:extLst>
          </p:nvPr>
        </p:nvGraphicFramePr>
        <p:xfrm>
          <a:off x="166254" y="1744885"/>
          <a:ext cx="11793682" cy="4942464"/>
        </p:xfrm>
        <a:graphic>
          <a:graphicData uri="http://schemas.openxmlformats.org/drawingml/2006/table">
            <a:tbl>
              <a:tblPr>
                <a:tableStyleId>{616DA210-FB5B-4158-B5E0-FEB733F419BA}</a:tableStyleId>
              </a:tblPr>
              <a:tblGrid>
                <a:gridCol w="6957310">
                  <a:extLst>
                    <a:ext uri="{9D8B030D-6E8A-4147-A177-3AD203B41FA5}">
                      <a16:colId xmlns:a16="http://schemas.microsoft.com/office/drawing/2014/main" xmlns="" val="20000"/>
                    </a:ext>
                  </a:extLst>
                </a:gridCol>
                <a:gridCol w="1563974">
                  <a:extLst>
                    <a:ext uri="{9D8B030D-6E8A-4147-A177-3AD203B41FA5}">
                      <a16:colId xmlns:a16="http://schemas.microsoft.com/office/drawing/2014/main" xmlns="" val="20001"/>
                    </a:ext>
                  </a:extLst>
                </a:gridCol>
                <a:gridCol w="1659223">
                  <a:extLst>
                    <a:ext uri="{9D8B030D-6E8A-4147-A177-3AD203B41FA5}">
                      <a16:colId xmlns:a16="http://schemas.microsoft.com/office/drawing/2014/main" xmlns="" val="20002"/>
                    </a:ext>
                  </a:extLst>
                </a:gridCol>
                <a:gridCol w="1613175">
                  <a:extLst>
                    <a:ext uri="{9D8B030D-6E8A-4147-A177-3AD203B41FA5}">
                      <a16:colId xmlns:a16="http://schemas.microsoft.com/office/drawing/2014/main" xmlns="" val="20003"/>
                    </a:ext>
                  </a:extLst>
                </a:gridCol>
              </a:tblGrid>
              <a:tr h="450197">
                <a:tc>
                  <a:txBody>
                    <a:bodyPr/>
                    <a:lstStyle/>
                    <a:p>
                      <a:pPr marL="0" marR="0">
                        <a:spcBef>
                          <a:spcPts val="0"/>
                        </a:spcBef>
                        <a:spcAft>
                          <a:spcPts val="0"/>
                        </a:spcAft>
                      </a:pPr>
                      <a:r>
                        <a:rPr lang="fr-FR" sz="1600"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b">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VENITURI</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CHELTUIELI</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fr-FR" sz="1600" b="1" dirty="0">
                          <a:solidFill>
                            <a:schemeClr val="tx1"/>
                          </a:solidFill>
                          <a:effectLst/>
                          <a:latin typeface="Arial" panose="020B0604020202020204" pitchFamily="34" charset="0"/>
                          <a:cs typeface="Arial" panose="020B0604020202020204" pitchFamily="34" charset="0"/>
                        </a:rPr>
                        <a:t>DEFICIT</a:t>
                      </a:r>
                      <a:endParaRPr lang="en-US"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39809">
                <a:tc>
                  <a:txBody>
                    <a:bodyPr/>
                    <a:lstStyle/>
                    <a:p>
                      <a:pPr algn="l" fontAlgn="ctr"/>
                      <a:r>
                        <a:rPr lang="ro-RO" sz="1600" b="1" u="none" strike="noStrike" dirty="0">
                          <a:solidFill>
                            <a:schemeClr val="bg1"/>
                          </a:solidFill>
                          <a:effectLst/>
                          <a:latin typeface="Arial" panose="020B0604020202020204" pitchFamily="34" charset="0"/>
                          <a:cs typeface="Arial" panose="020B0604020202020204" pitchFamily="34" charset="0"/>
                        </a:rPr>
                        <a:t>BUGET GENERAL </a:t>
                      </a:r>
                      <a:r>
                        <a:rPr lang="ro-RO" sz="1600" b="1" u="none" strike="noStrike" dirty="0" smtClean="0">
                          <a:solidFill>
                            <a:schemeClr val="bg1"/>
                          </a:solidFill>
                          <a:effectLst/>
                          <a:latin typeface="Arial" panose="020B0604020202020204" pitchFamily="34" charset="0"/>
                          <a:cs typeface="Arial" panose="020B0604020202020204" pitchFamily="34" charset="0"/>
                        </a:rPr>
                        <a:t>2023, </a:t>
                      </a:r>
                      <a:r>
                        <a:rPr lang="ro-RO" sz="1600" b="1" u="none" strike="noStrike" dirty="0">
                          <a:solidFill>
                            <a:schemeClr val="bg1"/>
                          </a:solidFill>
                          <a:effectLst/>
                          <a:latin typeface="Arial" panose="020B0604020202020204" pitchFamily="34" charset="0"/>
                          <a:cs typeface="Arial" panose="020B0604020202020204" pitchFamily="34" charset="0"/>
                        </a:rPr>
                        <a:t>din care:</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2.096.922</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2.234.924</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fontAlgn="ctr"/>
                      <a:r>
                        <a:rPr lang="ro-RO" sz="1600" b="1" u="none" strike="noStrike" dirty="0" smtClean="0">
                          <a:solidFill>
                            <a:schemeClr val="bg1"/>
                          </a:solidFill>
                          <a:effectLst/>
                          <a:latin typeface="Arial" panose="020B0604020202020204" pitchFamily="34" charset="0"/>
                          <a:cs typeface="Arial" panose="020B0604020202020204" pitchFamily="34" charset="0"/>
                        </a:rPr>
                        <a:t>-138.002</a:t>
                      </a:r>
                      <a:endParaRPr lang="ro-RO" sz="1600" b="1" i="0" u="none" strike="noStrike" dirty="0">
                        <a:solidFill>
                          <a:schemeClr val="bg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1"/>
                  </a:ext>
                </a:extLst>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1. BUGET LOCAL:</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1.874.148</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2.012.150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-138.002</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39809">
                <a:tc>
                  <a:txBody>
                    <a:bodyPr/>
                    <a:lstStyle/>
                    <a:p>
                      <a:pPr algn="l" fontAlgn="ctr"/>
                      <a:r>
                        <a:rPr lang="ro-RO"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err="1">
                          <a:solidFill>
                            <a:schemeClr val="tx1"/>
                          </a:solidFill>
                          <a:effectLst/>
                          <a:latin typeface="Arial" panose="020B0604020202020204" pitchFamily="34" charset="0"/>
                          <a:cs typeface="Arial" panose="020B0604020202020204" pitchFamily="34" charset="0"/>
                        </a:rPr>
                        <a:t>secţiunea</a:t>
                      </a:r>
                      <a:r>
                        <a:rPr lang="ro-RO" sz="1600" u="none" strike="noStrike" dirty="0">
                          <a:solidFill>
                            <a:schemeClr val="tx1"/>
                          </a:solidFill>
                          <a:effectLst/>
                          <a:latin typeface="Arial" panose="020B0604020202020204" pitchFamily="34" charset="0"/>
                          <a:cs typeface="Arial" panose="020B0604020202020204" pitchFamily="34" charset="0"/>
                        </a:rPr>
                        <a:t> de </a:t>
                      </a:r>
                      <a:r>
                        <a:rPr lang="ro-RO" sz="1600" u="none" strike="noStrike" dirty="0" err="1">
                          <a:solidFill>
                            <a:schemeClr val="tx1"/>
                          </a:solidFill>
                          <a:effectLst/>
                          <a:latin typeface="Arial" panose="020B0604020202020204" pitchFamily="34" charset="0"/>
                          <a:cs typeface="Arial" panose="020B0604020202020204" pitchFamily="34" charset="0"/>
                        </a:rPr>
                        <a:t>funcţionare</a:t>
                      </a:r>
                      <a:r>
                        <a:rPr lang="ro-RO" sz="1600" u="none" strike="noStrike" dirty="0">
                          <a:solidFill>
                            <a:schemeClr val="tx1"/>
                          </a:solidFill>
                          <a:effectLst/>
                          <a:latin typeface="Arial" panose="020B0604020202020204" pitchFamily="34" charset="0"/>
                          <a:cs typeface="Arial" panose="020B0604020202020204" pitchFamily="34" charset="0"/>
                        </a:rPr>
                        <a:t> a bugetului local</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1.155.565</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1.155.565</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8722">
                <a:tc>
                  <a:txBody>
                    <a:bodyPr/>
                    <a:lstStyle/>
                    <a:p>
                      <a:pPr algn="l" fontAlgn="ctr"/>
                      <a:r>
                        <a:rPr lang="ro-RO"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err="1">
                          <a:solidFill>
                            <a:schemeClr val="tx1"/>
                          </a:solidFill>
                          <a:effectLst/>
                          <a:latin typeface="Arial" panose="020B0604020202020204" pitchFamily="34" charset="0"/>
                          <a:cs typeface="Arial" panose="020B0604020202020204" pitchFamily="34" charset="0"/>
                        </a:rPr>
                        <a:t>secţiunea</a:t>
                      </a:r>
                      <a:r>
                        <a:rPr lang="ro-RO" sz="1600" u="none" strike="noStrike" dirty="0">
                          <a:solidFill>
                            <a:schemeClr val="tx1"/>
                          </a:solidFill>
                          <a:effectLst/>
                          <a:latin typeface="Arial" panose="020B0604020202020204" pitchFamily="34" charset="0"/>
                          <a:cs typeface="Arial" panose="020B0604020202020204" pitchFamily="34" charset="0"/>
                        </a:rPr>
                        <a:t> de dezvoltare a bugetului local;  deficit – </a:t>
                      </a:r>
                      <a:r>
                        <a:rPr lang="ro-RO" sz="1600" u="none" strike="noStrike" dirty="0" err="1">
                          <a:solidFill>
                            <a:schemeClr val="tx1"/>
                          </a:solidFill>
                          <a:effectLst/>
                          <a:latin typeface="Arial" panose="020B0604020202020204" pitchFamily="34" charset="0"/>
                          <a:cs typeface="Arial" panose="020B0604020202020204" pitchFamily="34" charset="0"/>
                        </a:rPr>
                        <a:t>finanţat</a:t>
                      </a:r>
                      <a:r>
                        <a:rPr lang="ro-RO" sz="1600" u="none" strike="noStrike" dirty="0">
                          <a:solidFill>
                            <a:schemeClr val="tx1"/>
                          </a:solidFill>
                          <a:effectLst/>
                          <a:latin typeface="Arial" panose="020B0604020202020204" pitchFamily="34" charset="0"/>
                          <a:cs typeface="Arial" panose="020B0604020202020204" pitchFamily="34" charset="0"/>
                        </a:rPr>
                        <a:t> din excedentul</a:t>
                      </a:r>
                      <a:r>
                        <a:rPr lang="ro-RO" sz="1600" u="none" strike="noStrike" baseline="0" dirty="0">
                          <a:solidFill>
                            <a:schemeClr val="tx1"/>
                          </a:solidFill>
                          <a:effectLst/>
                          <a:latin typeface="Arial" panose="020B0604020202020204" pitchFamily="34" charset="0"/>
                          <a:cs typeface="Arial" panose="020B0604020202020204" pitchFamily="34" charset="0"/>
                        </a:rPr>
                        <a:t> </a:t>
                      </a:r>
                      <a:r>
                        <a:rPr lang="ro-RO" sz="1600" u="none" strike="noStrike" dirty="0">
                          <a:solidFill>
                            <a:schemeClr val="tx1"/>
                          </a:solidFill>
                          <a:effectLst/>
                          <a:latin typeface="Arial" panose="020B0604020202020204" pitchFamily="34" charset="0"/>
                          <a:cs typeface="Arial" panose="020B0604020202020204" pitchFamily="34" charset="0"/>
                        </a:rPr>
                        <a:t>anului </a:t>
                      </a:r>
                      <a:r>
                        <a:rPr lang="ro-RO" sz="1600" u="none" strike="noStrike" dirty="0" smtClean="0">
                          <a:solidFill>
                            <a:schemeClr val="tx1"/>
                          </a:solidFill>
                          <a:effectLst/>
                          <a:latin typeface="Arial" panose="020B0604020202020204" pitchFamily="34" charset="0"/>
                          <a:cs typeface="Arial" panose="020B0604020202020204" pitchFamily="34" charset="0"/>
                        </a:rPr>
                        <a:t>2022</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718.583</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856.585</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-138.002</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94456">
                <a:tc>
                  <a:txBody>
                    <a:bodyPr/>
                    <a:lstStyle/>
                    <a:p>
                      <a:pPr algn="l" fontAlgn="ctr"/>
                      <a:r>
                        <a:rPr lang="ro-RO" sz="1600" b="1" u="none" strike="noStrike" baseline="0" dirty="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2. BUGET CREDITE EXTERNE (</a:t>
                      </a:r>
                      <a:r>
                        <a:rPr lang="pt-BR" sz="1600" b="1" u="none" strike="noStrike" dirty="0" smtClean="0">
                          <a:solidFill>
                            <a:schemeClr val="tx1"/>
                          </a:solidFill>
                          <a:effectLst/>
                          <a:latin typeface="Arial" panose="020B0604020202020204" pitchFamily="34" charset="0"/>
                          <a:cs typeface="Arial" panose="020B0604020202020204" pitchFamily="34" charset="0"/>
                        </a:rPr>
                        <a:t>sec</a:t>
                      </a:r>
                      <a:r>
                        <a:rPr lang="ro-RO" sz="1600" b="1" u="none" strike="noStrike" dirty="0" smtClean="0">
                          <a:solidFill>
                            <a:schemeClr val="tx1"/>
                          </a:solidFill>
                          <a:effectLst/>
                          <a:latin typeface="Arial" panose="020B0604020202020204" pitchFamily="34" charset="0"/>
                          <a:cs typeface="Arial" panose="020B0604020202020204" pitchFamily="34" charset="0"/>
                        </a:rPr>
                        <a:t>ț</a:t>
                      </a:r>
                      <a:r>
                        <a:rPr lang="pt-BR" sz="1600" b="1" u="none" strike="noStrike" dirty="0" smtClean="0">
                          <a:solidFill>
                            <a:schemeClr val="tx1"/>
                          </a:solidFill>
                          <a:effectLst/>
                          <a:latin typeface="Arial" panose="020B0604020202020204" pitchFamily="34" charset="0"/>
                          <a:cs typeface="Arial" panose="020B0604020202020204" pitchFamily="34" charset="0"/>
                        </a:rPr>
                        <a:t>iunea </a:t>
                      </a:r>
                      <a:r>
                        <a:rPr lang="pt-BR" sz="1600" b="1" u="none" strike="noStrike" dirty="0">
                          <a:solidFill>
                            <a:schemeClr val="tx1"/>
                          </a:solidFill>
                          <a:effectLst/>
                          <a:latin typeface="Arial" panose="020B0604020202020204" pitchFamily="34" charset="0"/>
                          <a:cs typeface="Arial" panose="020B0604020202020204" pitchFamily="34" charset="0"/>
                        </a:rPr>
                        <a:t>de dezvoltare)</a:t>
                      </a:r>
                      <a:endParaRPr lang="pt-BR"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81.615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81.615</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39809">
                <a:tc>
                  <a:txBody>
                    <a:bodyPr/>
                    <a:lstStyle/>
                    <a:p>
                      <a:pPr algn="l" fontAlgn="ctr"/>
                      <a:r>
                        <a:rPr lang="ro-RO" sz="1600" b="1" u="none" strike="noStrike" baseline="0" dirty="0">
                          <a:solidFill>
                            <a:schemeClr val="tx1"/>
                          </a:solidFill>
                          <a:effectLst/>
                          <a:latin typeface="Arial" panose="020B0604020202020204" pitchFamily="34" charset="0"/>
                          <a:cs typeface="Arial" panose="020B0604020202020204" pitchFamily="34" charset="0"/>
                        </a:rPr>
                        <a:t> 3</a:t>
                      </a:r>
                      <a:r>
                        <a:rPr lang="pt-BR" sz="1600" b="1" u="none" strike="noStrike" dirty="0" smtClean="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BUGET </a:t>
                      </a:r>
                      <a:r>
                        <a:rPr lang="pt-BR" sz="1600" b="1" u="none" strike="noStrike" dirty="0" smtClean="0">
                          <a:solidFill>
                            <a:schemeClr val="tx1"/>
                          </a:solidFill>
                          <a:effectLst/>
                          <a:latin typeface="Arial" panose="020B0604020202020204" pitchFamily="34" charset="0"/>
                          <a:cs typeface="Arial" panose="020B0604020202020204" pitchFamily="34" charset="0"/>
                        </a:rPr>
                        <a:t>CREDITE</a:t>
                      </a:r>
                      <a:r>
                        <a:rPr lang="ro-RO" sz="1600" b="1" u="none" strike="noStrike" baseline="0" dirty="0" smtClean="0">
                          <a:solidFill>
                            <a:schemeClr val="tx1"/>
                          </a:solidFill>
                          <a:effectLst/>
                          <a:latin typeface="Arial" panose="020B0604020202020204" pitchFamily="34" charset="0"/>
                          <a:cs typeface="Arial" panose="020B0604020202020204" pitchFamily="34" charset="0"/>
                        </a:rPr>
                        <a:t> INTERNE</a:t>
                      </a:r>
                      <a:r>
                        <a:rPr lang="pt-BR" sz="1600" b="1" u="none" strike="noStrike" dirty="0" smtClean="0">
                          <a:solidFill>
                            <a:schemeClr val="tx1"/>
                          </a:solidFill>
                          <a:effectLst/>
                          <a:latin typeface="Arial" panose="020B0604020202020204" pitchFamily="34" charset="0"/>
                          <a:cs typeface="Arial" panose="020B0604020202020204" pitchFamily="34" charset="0"/>
                        </a:rPr>
                        <a:t> </a:t>
                      </a:r>
                      <a:r>
                        <a:rPr lang="pt-BR" sz="1600" b="1" u="none" strike="noStrike" dirty="0">
                          <a:solidFill>
                            <a:schemeClr val="tx1"/>
                          </a:solidFill>
                          <a:effectLst/>
                          <a:latin typeface="Arial" panose="020B0604020202020204" pitchFamily="34" charset="0"/>
                          <a:cs typeface="Arial" panose="020B0604020202020204" pitchFamily="34" charset="0"/>
                        </a:rPr>
                        <a:t>(</a:t>
                      </a:r>
                      <a:r>
                        <a:rPr lang="pt-BR" sz="1600" b="1" u="none" strike="noStrike" dirty="0" smtClean="0">
                          <a:solidFill>
                            <a:schemeClr val="tx1"/>
                          </a:solidFill>
                          <a:effectLst/>
                          <a:latin typeface="Arial" panose="020B0604020202020204" pitchFamily="34" charset="0"/>
                          <a:cs typeface="Arial" panose="020B0604020202020204" pitchFamily="34" charset="0"/>
                        </a:rPr>
                        <a:t>sec</a:t>
                      </a:r>
                      <a:r>
                        <a:rPr lang="ro-RO" sz="1600" b="1" u="none" strike="noStrike" dirty="0" smtClean="0">
                          <a:solidFill>
                            <a:schemeClr val="tx1"/>
                          </a:solidFill>
                          <a:effectLst/>
                          <a:latin typeface="Arial" panose="020B0604020202020204" pitchFamily="34" charset="0"/>
                          <a:cs typeface="Arial" panose="020B0604020202020204" pitchFamily="34" charset="0"/>
                        </a:rPr>
                        <a:t>ț</a:t>
                      </a:r>
                      <a:r>
                        <a:rPr lang="pt-BR" sz="1600" b="1" u="none" strike="noStrike" dirty="0" smtClean="0">
                          <a:solidFill>
                            <a:schemeClr val="tx1"/>
                          </a:solidFill>
                          <a:effectLst/>
                          <a:latin typeface="Arial" panose="020B0604020202020204" pitchFamily="34" charset="0"/>
                          <a:cs typeface="Arial" panose="020B0604020202020204" pitchFamily="34" charset="0"/>
                        </a:rPr>
                        <a:t>iunea </a:t>
                      </a:r>
                      <a:r>
                        <a:rPr lang="pt-BR" sz="1600" b="1" u="none" strike="noStrike" dirty="0">
                          <a:solidFill>
                            <a:schemeClr val="tx1"/>
                          </a:solidFill>
                          <a:effectLst/>
                          <a:latin typeface="Arial" panose="020B0604020202020204" pitchFamily="34" charset="0"/>
                          <a:cs typeface="Arial" panose="020B0604020202020204" pitchFamily="34" charset="0"/>
                        </a:rPr>
                        <a:t>de dezvoltare)</a:t>
                      </a:r>
                      <a:endParaRPr lang="pt-BR"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98.627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98.627</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a:t>
                      </a:r>
                      <a:r>
                        <a:rPr lang="ro-RO" sz="1600" b="1" u="none" strike="noStrike" dirty="0" smtClean="0">
                          <a:solidFill>
                            <a:schemeClr val="tx1"/>
                          </a:solidFill>
                          <a:effectLst/>
                          <a:latin typeface="Arial" panose="020B0604020202020204" pitchFamily="34" charset="0"/>
                          <a:cs typeface="Arial" panose="020B0604020202020204" pitchFamily="34" charset="0"/>
                        </a:rPr>
                        <a:t>4. </a:t>
                      </a:r>
                      <a:r>
                        <a:rPr lang="ro-RO" sz="1600" b="1" u="none" strike="noStrike" dirty="0">
                          <a:solidFill>
                            <a:schemeClr val="tx1"/>
                          </a:solidFill>
                          <a:effectLst/>
                          <a:latin typeface="Arial" panose="020B0604020202020204" pitchFamily="34" charset="0"/>
                          <a:cs typeface="Arial" panose="020B0604020202020204" pitchFamily="34" charset="0"/>
                        </a:rPr>
                        <a:t>BUGET VENITURI PROPRII ŞI SUBVENȚII:</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517.208</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517.208</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33028">
                <a:tc>
                  <a:txBody>
                    <a:bodyPr/>
                    <a:lstStyle/>
                    <a:p>
                      <a:pPr algn="l" fontAlgn="ctr"/>
                      <a:r>
                        <a:rPr lang="pt-BR"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a:solidFill>
                            <a:schemeClr val="tx1"/>
                          </a:solidFill>
                          <a:effectLst/>
                          <a:latin typeface="Arial" panose="020B0604020202020204" pitchFamily="34" charset="0"/>
                          <a:cs typeface="Arial" panose="020B0604020202020204" pitchFamily="34" charset="0"/>
                        </a:rPr>
                        <a:t>s</a:t>
                      </a:r>
                      <a:r>
                        <a:rPr lang="pt-BR" sz="1600" u="none" strike="noStrike" dirty="0">
                          <a:solidFill>
                            <a:schemeClr val="tx1"/>
                          </a:solidFill>
                          <a:effectLst/>
                          <a:latin typeface="Arial" panose="020B0604020202020204" pitchFamily="34" charset="0"/>
                          <a:cs typeface="Arial" panose="020B0604020202020204" pitchFamily="34" charset="0"/>
                        </a:rPr>
                        <a:t>ectiunea de funcționare a bugetului de venituri proprii și subvenții</a:t>
                      </a:r>
                      <a:endParaRPr lang="pt-BR"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233.063</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233.063</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46809">
                <a:tc>
                  <a:txBody>
                    <a:bodyPr/>
                    <a:lstStyle/>
                    <a:p>
                      <a:pPr algn="l" fontAlgn="ctr"/>
                      <a:r>
                        <a:rPr lang="pt-BR" sz="1600" u="none" strike="noStrike" dirty="0">
                          <a:solidFill>
                            <a:schemeClr val="tx1"/>
                          </a:solidFill>
                          <a:effectLst/>
                          <a:latin typeface="Arial" panose="020B0604020202020204" pitchFamily="34" charset="0"/>
                          <a:cs typeface="Arial" panose="020B0604020202020204" pitchFamily="34" charset="0"/>
                        </a:rPr>
                        <a:t>   - </a:t>
                      </a:r>
                      <a:r>
                        <a:rPr lang="ro-RO" sz="1600" u="none" strike="noStrike" dirty="0">
                          <a:solidFill>
                            <a:schemeClr val="tx1"/>
                          </a:solidFill>
                          <a:effectLst/>
                          <a:latin typeface="Arial" panose="020B0604020202020204" pitchFamily="34" charset="0"/>
                          <a:cs typeface="Arial" panose="020B0604020202020204" pitchFamily="34" charset="0"/>
                        </a:rPr>
                        <a:t>s</a:t>
                      </a:r>
                      <a:r>
                        <a:rPr lang="pt-BR" sz="1600" u="none" strike="noStrike" dirty="0">
                          <a:solidFill>
                            <a:schemeClr val="tx1"/>
                          </a:solidFill>
                          <a:effectLst/>
                          <a:latin typeface="Arial" panose="020B0604020202020204" pitchFamily="34" charset="0"/>
                          <a:cs typeface="Arial" panose="020B0604020202020204" pitchFamily="34" charset="0"/>
                        </a:rPr>
                        <a:t>ectiunea de dezvoltare a bugetului de venituri proprii și subvenții</a:t>
                      </a:r>
                      <a:endParaRPr lang="pt-BR"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284.145</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smtClean="0">
                          <a:solidFill>
                            <a:schemeClr val="tx1"/>
                          </a:solidFill>
                          <a:effectLst/>
                          <a:latin typeface="Arial" panose="020B0604020202020204" pitchFamily="34" charset="0"/>
                          <a:cs typeface="Arial" panose="020B0604020202020204" pitchFamily="34" charset="0"/>
                        </a:rPr>
                        <a:t>284.145</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u="none" strike="noStrike" dirty="0">
                          <a:solidFill>
                            <a:schemeClr val="tx1"/>
                          </a:solidFill>
                          <a:effectLst/>
                          <a:latin typeface="Arial" panose="020B0604020202020204" pitchFamily="34" charset="0"/>
                          <a:cs typeface="Arial" panose="020B0604020202020204" pitchFamily="34" charset="0"/>
                        </a:rPr>
                        <a:t>0</a:t>
                      </a:r>
                      <a:endParaRPr lang="ro-RO" sz="16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439809">
                <a:tc>
                  <a:txBody>
                    <a:bodyPr/>
                    <a:lstStyle/>
                    <a:p>
                      <a:pPr algn="l" fontAlgn="ctr"/>
                      <a:r>
                        <a:rPr lang="ro-RO" sz="1600" b="1" u="none" strike="noStrike" dirty="0">
                          <a:solidFill>
                            <a:schemeClr val="tx1"/>
                          </a:solidFill>
                          <a:effectLst/>
                          <a:latin typeface="Arial" panose="020B0604020202020204" pitchFamily="34" charset="0"/>
                          <a:cs typeface="Arial" panose="020B0604020202020204" pitchFamily="34" charset="0"/>
                        </a:rPr>
                        <a:t>   TRANSFERURI ÎNTRE UNITĂŢI</a:t>
                      </a:r>
                      <a:r>
                        <a:rPr lang="ro-RO" sz="1600" b="1" u="none" strike="noStrike" baseline="0" dirty="0">
                          <a:solidFill>
                            <a:schemeClr val="tx1"/>
                          </a:solidFill>
                          <a:effectLst/>
                          <a:latin typeface="Arial" panose="020B0604020202020204" pitchFamily="34" charset="0"/>
                          <a:cs typeface="Arial" panose="020B0604020202020204" pitchFamily="34" charset="0"/>
                        </a:rPr>
                        <a:t> </a:t>
                      </a:r>
                      <a:r>
                        <a:rPr lang="ro-RO" sz="1600" b="1" u="none" strike="noStrike" dirty="0">
                          <a:solidFill>
                            <a:schemeClr val="tx1"/>
                          </a:solidFill>
                          <a:effectLst/>
                          <a:latin typeface="Arial" panose="020B0604020202020204" pitchFamily="34" charset="0"/>
                          <a:cs typeface="Arial" panose="020B0604020202020204" pitchFamily="34" charset="0"/>
                        </a:rPr>
                        <a:t>(se scad)</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-474.676</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smtClean="0">
                          <a:solidFill>
                            <a:schemeClr val="tx1"/>
                          </a:solidFill>
                          <a:effectLst/>
                          <a:latin typeface="Arial" panose="020B0604020202020204" pitchFamily="34" charset="0"/>
                          <a:cs typeface="Arial" panose="020B0604020202020204" pitchFamily="34" charset="0"/>
                        </a:rPr>
                        <a:t>-474.676</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o-RO" sz="1600" b="1" u="none" strike="noStrike" dirty="0">
                          <a:solidFill>
                            <a:schemeClr val="tx1"/>
                          </a:solidFill>
                          <a:effectLst/>
                          <a:latin typeface="Arial" panose="020B0604020202020204" pitchFamily="34" charset="0"/>
                          <a:cs typeface="Arial" panose="020B0604020202020204" pitchFamily="34" charset="0"/>
                        </a:rPr>
                        <a:t>0</a:t>
                      </a:r>
                      <a:endParaRPr lang="ro-RO" sz="1600" b="1"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2" name="CasetăText 1"/>
          <p:cNvSpPr txBox="1"/>
          <p:nvPr/>
        </p:nvSpPr>
        <p:spPr>
          <a:xfrm>
            <a:off x="10799466" y="1437108"/>
            <a:ext cx="707245" cy="338554"/>
          </a:xfrm>
          <a:prstGeom prst="rect">
            <a:avLst/>
          </a:prstGeom>
          <a:noFill/>
        </p:spPr>
        <p:txBody>
          <a:bodyPr wrap="none" rtlCol="0">
            <a:spAutoFit/>
          </a:bodyPr>
          <a:lstStyle/>
          <a:p>
            <a:r>
              <a:rPr lang="ro-RO" sz="1600" dirty="0">
                <a:latin typeface="Arial" panose="020B0604020202020204" pitchFamily="34" charset="0"/>
                <a:cs typeface="Arial" panose="020B0604020202020204" pitchFamily="34" charset="0"/>
              </a:rPr>
              <a:t>m</a:t>
            </a:r>
            <a:r>
              <a:rPr lang="ro-RO" sz="1600" dirty="0" smtClean="0">
                <a:latin typeface="Arial" panose="020B0604020202020204" pitchFamily="34" charset="0"/>
                <a:cs typeface="Arial" panose="020B0604020202020204" pitchFamily="34" charset="0"/>
              </a:rPr>
              <a:t>ii lei</a:t>
            </a:r>
            <a:endParaRPr lang="ro-R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996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1" y="-457200"/>
            <a:ext cx="20844375" cy="50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o-RO"/>
          </a:p>
        </p:txBody>
      </p:sp>
      <p:pic>
        <p:nvPicPr>
          <p:cNvPr id="2" name="Imagin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326561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u 2"/>
          <p:cNvSpPr>
            <a:spLocks noGrp="1"/>
          </p:cNvSpPr>
          <p:nvPr>
            <p:ph type="title"/>
          </p:nvPr>
        </p:nvSpPr>
        <p:spPr>
          <a:xfrm>
            <a:off x="983802" y="146492"/>
            <a:ext cx="10226079" cy="359376"/>
          </a:xfrm>
          <a:noFill/>
        </p:spPr>
        <p:txBody>
          <a:bodyPr>
            <a:noAutofit/>
          </a:bodyPr>
          <a:lstStyle/>
          <a:p>
            <a:pPr algn="ctr"/>
            <a:r>
              <a:rPr lang="ro-RO" sz="2500" b="1" dirty="0" smtClean="0">
                <a:solidFill>
                  <a:schemeClr val="tx1"/>
                </a:solidFill>
                <a:latin typeface="Arial" panose="020B0604020202020204" pitchFamily="34" charset="0"/>
                <a:cs typeface="Arial" panose="020B0604020202020204" pitchFamily="34" charset="0"/>
              </a:rPr>
              <a:t>Cheltuielile </a:t>
            </a:r>
            <a:r>
              <a:rPr lang="ro-RO" sz="2500" b="1" dirty="0">
                <a:solidFill>
                  <a:schemeClr val="tx1"/>
                </a:solidFill>
                <a:latin typeface="Arial" panose="020B0604020202020204" pitchFamily="34" charset="0"/>
                <a:cs typeface="Arial" panose="020B0604020202020204" pitchFamily="34" charset="0"/>
              </a:rPr>
              <a:t>bugetului general consolidat al Sectorului 2 </a:t>
            </a:r>
            <a:r>
              <a:rPr lang="ro-RO" sz="2500" b="1" dirty="0" err="1">
                <a:solidFill>
                  <a:schemeClr val="tx1"/>
                </a:solidFill>
                <a:latin typeface="Arial" panose="020B0604020202020204" pitchFamily="34" charset="0"/>
                <a:cs typeface="Arial" panose="020B0604020202020204" pitchFamily="34" charset="0"/>
              </a:rPr>
              <a:t>Bucureşti</a:t>
            </a:r>
            <a:endParaRPr lang="ro-RO" sz="2500" b="1" dirty="0">
              <a:solidFill>
                <a:schemeClr val="tx1"/>
              </a:solidFill>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9863534" y="1156594"/>
            <a:ext cx="9313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90488" eaLnBrk="0" fontAlgn="base" hangingPunct="0">
              <a:spcBef>
                <a:spcPct val="0"/>
              </a:spcBef>
              <a:spcAft>
                <a:spcPct val="0"/>
              </a:spcAft>
            </a:pPr>
            <a:r>
              <a:rPr lang="fr-FR" altLang="ro-RO" sz="1600" b="1" dirty="0">
                <a:solidFill>
                  <a:schemeClr val="bg1"/>
                </a:solidFill>
                <a:latin typeface="Arial" panose="020B0604020202020204" pitchFamily="34" charset="0"/>
                <a:ea typeface="Times New Roman" panose="02020603050405020304" pitchFamily="18" charset="0"/>
                <a:cs typeface="Arial" panose="020B0604020202020204" pitchFamily="34" charset="0"/>
              </a:rPr>
              <a:t>mii lei</a:t>
            </a:r>
            <a:endParaRPr lang="ro-RO" altLang="ro-RO" sz="1600" dirty="0">
              <a:solidFill>
                <a:schemeClr val="bg1"/>
              </a:solidFill>
            </a:endParaRPr>
          </a:p>
          <a:p>
            <a:pPr indent="90488" eaLnBrk="0" fontAlgn="base" hangingPunct="0">
              <a:spcBef>
                <a:spcPct val="0"/>
              </a:spcBef>
              <a:spcAft>
                <a:spcPct val="0"/>
              </a:spcAft>
            </a:pPr>
            <a:endParaRPr lang="ro-RO" altLang="ro-RO" dirty="0">
              <a:solidFill>
                <a:schemeClr val="bg1"/>
              </a:solidFill>
              <a:latin typeface="Arial" panose="020B0604020202020204" pitchFamily="34" charset="0"/>
            </a:endParaRPr>
          </a:p>
        </p:txBody>
      </p:sp>
      <p:graphicFrame>
        <p:nvGraphicFramePr>
          <p:cNvPr id="6" name="Tabel 5"/>
          <p:cNvGraphicFramePr>
            <a:graphicFrameLocks noGrp="1"/>
          </p:cNvGraphicFramePr>
          <p:nvPr>
            <p:extLst>
              <p:ext uri="{D42A27DB-BD31-4B8C-83A1-F6EECF244321}">
                <p14:modId xmlns:p14="http://schemas.microsoft.com/office/powerpoint/2010/main" val="2673959278"/>
              </p:ext>
            </p:extLst>
          </p:nvPr>
        </p:nvGraphicFramePr>
        <p:xfrm>
          <a:off x="345987" y="948888"/>
          <a:ext cx="11501711" cy="5851447"/>
        </p:xfrm>
        <a:graphic>
          <a:graphicData uri="http://schemas.openxmlformats.org/drawingml/2006/table">
            <a:tbl>
              <a:tblPr firstRow="1" firstCol="1">
                <a:tableStyleId>{BC89EF96-8CEA-46FF-86C4-4CE0E7609802}</a:tableStyleId>
              </a:tblPr>
              <a:tblGrid>
                <a:gridCol w="9257234">
                  <a:extLst>
                    <a:ext uri="{9D8B030D-6E8A-4147-A177-3AD203B41FA5}">
                      <a16:colId xmlns:a16="http://schemas.microsoft.com/office/drawing/2014/main" xmlns="" val="20000"/>
                    </a:ext>
                  </a:extLst>
                </a:gridCol>
                <a:gridCol w="1217179">
                  <a:extLst>
                    <a:ext uri="{9D8B030D-6E8A-4147-A177-3AD203B41FA5}">
                      <a16:colId xmlns:a16="http://schemas.microsoft.com/office/drawing/2014/main" xmlns="" val="20001"/>
                    </a:ext>
                  </a:extLst>
                </a:gridCol>
                <a:gridCol w="1027298">
                  <a:extLst>
                    <a:ext uri="{9D8B030D-6E8A-4147-A177-3AD203B41FA5}">
                      <a16:colId xmlns:a16="http://schemas.microsoft.com/office/drawing/2014/main" xmlns="" val="20002"/>
                    </a:ext>
                  </a:extLst>
                </a:gridCol>
              </a:tblGrid>
              <a:tr h="310651">
                <a:tc>
                  <a:txBody>
                    <a:bodyPr/>
                    <a:lstStyle/>
                    <a:p>
                      <a:pPr algn="l" rtl="0" fontAlgn="ctr"/>
                      <a:r>
                        <a:rPr lang="ro-RO" sz="1200" b="1" i="0" u="none" strike="noStrike" dirty="0">
                          <a:solidFill>
                            <a:schemeClr val="bg1"/>
                          </a:solidFill>
                          <a:effectLst/>
                          <a:latin typeface="Arial" panose="020B0604020202020204" pitchFamily="34" charset="0"/>
                        </a:rPr>
                        <a:t>CHELTUIELI BUGET GENERAL </a:t>
                      </a:r>
                      <a:r>
                        <a:rPr lang="ro-RO" sz="1200" b="1" i="0" u="none" strike="noStrike" dirty="0" smtClean="0">
                          <a:solidFill>
                            <a:schemeClr val="bg1"/>
                          </a:solidFill>
                          <a:effectLst/>
                          <a:latin typeface="Arial" panose="020B0604020202020204" pitchFamily="34" charset="0"/>
                        </a:rPr>
                        <a:t>2023</a:t>
                      </a:r>
                      <a:endParaRPr lang="ro-RO" sz="12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tc>
                  <a:txBody>
                    <a:bodyPr/>
                    <a:lstStyle/>
                    <a:p>
                      <a:pPr algn="ctr" rtl="0" fontAlgn="ctr"/>
                      <a:r>
                        <a:rPr lang="ro-RO" sz="1200" b="1" i="0" u="none" strike="noStrike" dirty="0" smtClean="0">
                          <a:solidFill>
                            <a:schemeClr val="bg1"/>
                          </a:solidFill>
                          <a:effectLst/>
                          <a:latin typeface="Arial" panose="020B0604020202020204" pitchFamily="34" charset="0"/>
                        </a:rPr>
                        <a:t>2.234.924</a:t>
                      </a:r>
                      <a:endParaRPr lang="ro-RO" sz="1200" b="1" i="0" u="none" strike="noStrike" dirty="0">
                        <a:solidFill>
                          <a:schemeClr val="bg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rtl="0" fontAlgn="b"/>
                      <a:r>
                        <a:rPr lang="ro-RO" sz="1200" b="1" i="0" u="none" strike="noStrike" dirty="0">
                          <a:solidFill>
                            <a:schemeClr val="bg1"/>
                          </a:solidFill>
                          <a:effectLst/>
                          <a:latin typeface="Arial" panose="020B0604020202020204" pitchFamily="34" charset="0"/>
                        </a:rPr>
                        <a:t>100,00%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0"/>
                  </a:ext>
                </a:extLst>
              </a:tr>
              <a:tr h="259725">
                <a:tc>
                  <a:txBody>
                    <a:bodyPr/>
                    <a:lstStyle/>
                    <a:p>
                      <a:pPr algn="l" rtl="0" fontAlgn="ctr"/>
                      <a:r>
                        <a:rPr lang="ro-RO" sz="1200" b="1" i="0" u="none" strike="noStrike" baseline="0" dirty="0" smtClean="0">
                          <a:solidFill>
                            <a:schemeClr val="tx1"/>
                          </a:solidFill>
                          <a:effectLst/>
                          <a:latin typeface="Arial" panose="020B0604020202020204" pitchFamily="34" charset="0"/>
                        </a:rPr>
                        <a:t>  </a:t>
                      </a:r>
                      <a:r>
                        <a:rPr lang="ro-RO" sz="1200" b="1" i="0" u="none" strike="noStrike" dirty="0" smtClean="0">
                          <a:solidFill>
                            <a:schemeClr val="tx1"/>
                          </a:solidFill>
                          <a:effectLst/>
                          <a:latin typeface="Arial" panose="020B0604020202020204" pitchFamily="34" charset="0"/>
                        </a:rPr>
                        <a:t>SECŢIUNEA </a:t>
                      </a:r>
                      <a:r>
                        <a:rPr lang="ro-RO" sz="1200" b="1" i="0" u="none" strike="noStrike" dirty="0">
                          <a:solidFill>
                            <a:schemeClr val="tx1"/>
                          </a:solidFill>
                          <a:effectLst/>
                          <a:latin typeface="Arial" panose="020B0604020202020204" pitchFamily="34" charset="0"/>
                        </a:rPr>
                        <a:t>DE FUNCŢIONARE</a:t>
                      </a:r>
                      <a:r>
                        <a:rPr lang="ro-RO" sz="1200" b="0" i="0" u="none" strike="noStrike" dirty="0">
                          <a:solidFill>
                            <a:schemeClr val="tx1"/>
                          </a:solidFill>
                          <a:effectLst/>
                          <a:latin typeface="Arial" panose="020B0604020202020204" pitchFamily="34" charset="0"/>
                        </a:rPr>
                        <a:t>, din care:</a:t>
                      </a:r>
                      <a:endParaRPr lang="ro-RO" sz="12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1" i="0" u="none" strike="noStrike" dirty="0" smtClean="0">
                          <a:solidFill>
                            <a:schemeClr val="tx1"/>
                          </a:solidFill>
                          <a:effectLst/>
                          <a:latin typeface="Arial" panose="020B0604020202020204" pitchFamily="34" charset="0"/>
                        </a:rPr>
                        <a:t>1.198.061</a:t>
                      </a:r>
                      <a:endParaRPr lang="ro-RO" sz="12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1" i="0" u="none" strike="noStrike">
                          <a:solidFill>
                            <a:srgbClr val="000000"/>
                          </a:solidFill>
                          <a:effectLst/>
                          <a:latin typeface="Arial" panose="020B0604020202020204" pitchFamily="34" charset="0"/>
                        </a:rPr>
                        <a:t>53,61%</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1"/>
                  </a:ext>
                </a:extLst>
              </a:tr>
              <a:tr h="282863">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Cheltuieli de personal</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364.252</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16,30%</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2"/>
                  </a:ext>
                </a:extLst>
              </a:tr>
              <a:tr h="282863">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Bunuri și servicii</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562.630</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25,17%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3"/>
                  </a:ext>
                </a:extLst>
              </a:tr>
              <a:tr h="282863">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Dobânzi</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39.516</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1,77%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4"/>
                  </a:ext>
                </a:extLst>
              </a:tr>
              <a:tr h="289345">
                <a:tc>
                  <a:txBody>
                    <a:bodyPr/>
                    <a:lstStyle/>
                    <a:p>
                      <a:pPr algn="l" rtl="0" fontAlgn="ctr"/>
                      <a:r>
                        <a:rPr kumimoji="0" lang="ro-RO"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Fondul de rezervă</a:t>
                      </a:r>
                      <a:endParaRPr lang="ro-RO" sz="120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7.375</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0,33%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445306">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Transferuri între</a:t>
                      </a:r>
                      <a:r>
                        <a:rPr lang="ro-RO" sz="1200" b="0" i="0" u="none" strike="noStrike" baseline="0" dirty="0" smtClean="0">
                          <a:solidFill>
                            <a:schemeClr val="tx1"/>
                          </a:solidFill>
                          <a:effectLst/>
                          <a:latin typeface="Arial" panose="020B0604020202020204" pitchFamily="34" charset="0"/>
                        </a:rPr>
                        <a:t> </a:t>
                      </a:r>
                      <a:r>
                        <a:rPr lang="ro-RO" sz="1200" b="0" i="0" u="none" strike="noStrike" baseline="0" dirty="0" err="1" smtClean="0">
                          <a:solidFill>
                            <a:schemeClr val="tx1"/>
                          </a:solidFill>
                          <a:effectLst/>
                          <a:latin typeface="Arial" panose="020B0604020202020204" pitchFamily="34" charset="0"/>
                        </a:rPr>
                        <a:t>uități</a:t>
                      </a:r>
                      <a:r>
                        <a:rPr lang="ro-RO" sz="1200" b="0" i="0" u="none" strike="noStrike" baseline="0" dirty="0" smtClean="0">
                          <a:solidFill>
                            <a:schemeClr val="tx1"/>
                          </a:solidFill>
                          <a:effectLst/>
                          <a:latin typeface="Arial" panose="020B0604020202020204" pitchFamily="34" charset="0"/>
                        </a:rPr>
                        <a:t> ale administrației publice </a:t>
                      </a:r>
                      <a:r>
                        <a:rPr lang="ro-RO" sz="1150" b="0" i="1" u="none" strike="noStrike" dirty="0" smtClean="0">
                          <a:solidFill>
                            <a:schemeClr val="tx1"/>
                          </a:solidFill>
                          <a:effectLst/>
                          <a:latin typeface="Arial" panose="020B0604020202020204" pitchFamily="34" charset="0"/>
                          <a:cs typeface="Arial" panose="020B0604020202020204" pitchFamily="34" charset="0"/>
                        </a:rPr>
                        <a:t>(programe </a:t>
                      </a:r>
                      <a:r>
                        <a:rPr lang="ro-RO" sz="1150" b="0" i="1" u="none" strike="noStrike" dirty="0">
                          <a:solidFill>
                            <a:schemeClr val="tx1"/>
                          </a:solidFill>
                          <a:effectLst/>
                          <a:latin typeface="Arial" panose="020B0604020202020204" pitchFamily="34" charset="0"/>
                          <a:cs typeface="Arial" panose="020B0604020202020204" pitchFamily="34" charset="0"/>
                        </a:rPr>
                        <a:t>sociale derulate de PS2 zona Tei </a:t>
                      </a:r>
                      <a:r>
                        <a:rPr lang="ro-RO" sz="1150" b="0" i="1" u="none" strike="noStrike" dirty="0" err="1">
                          <a:solidFill>
                            <a:schemeClr val="tx1"/>
                          </a:solidFill>
                          <a:effectLst/>
                          <a:latin typeface="Arial" panose="020B0604020202020204" pitchFamily="34" charset="0"/>
                          <a:cs typeface="Arial" panose="020B0604020202020204" pitchFamily="34" charset="0"/>
                        </a:rPr>
                        <a:t>Toboc</a:t>
                      </a:r>
                      <a:r>
                        <a:rPr lang="ro-RO" sz="1150" b="0" i="1" u="none" strike="noStrike" dirty="0">
                          <a:solidFill>
                            <a:schemeClr val="tx1"/>
                          </a:solidFill>
                          <a:effectLst/>
                          <a:latin typeface="Arial" panose="020B0604020202020204" pitchFamily="34" charset="0"/>
                          <a:cs typeface="Arial" panose="020B0604020202020204" pitchFamily="34" charset="0"/>
                        </a:rPr>
                        <a:t> și zona </a:t>
                      </a:r>
                      <a:r>
                        <a:rPr lang="ro-RO" sz="1150" b="0" i="1" u="none" strike="noStrike" dirty="0" err="1" smtClean="0">
                          <a:solidFill>
                            <a:schemeClr val="tx1"/>
                          </a:solidFill>
                          <a:effectLst/>
                          <a:latin typeface="Arial" panose="020B0604020202020204" pitchFamily="34" charset="0"/>
                          <a:cs typeface="Arial" panose="020B0604020202020204" pitchFamily="34" charset="0"/>
                        </a:rPr>
                        <a:t>Baicului</a:t>
                      </a:r>
                      <a:r>
                        <a:rPr lang="en-US" sz="1150" b="0" i="1" u="none" strike="noStrike" dirty="0" smtClean="0">
                          <a:solidFill>
                            <a:schemeClr val="tx1"/>
                          </a:solidFill>
                          <a:effectLst/>
                          <a:latin typeface="Arial" panose="020B0604020202020204" pitchFamily="34" charset="0"/>
                          <a:cs typeface="Arial" panose="020B0604020202020204" pitchFamily="34" charset="0"/>
                        </a:rPr>
                        <a:t>,</a:t>
                      </a:r>
                      <a:r>
                        <a:rPr lang="ro-RO" sz="1150" b="0" i="1" u="none" strike="noStrike" dirty="0" smtClean="0">
                          <a:solidFill>
                            <a:schemeClr val="tx1"/>
                          </a:solidFill>
                          <a:effectLst/>
                          <a:latin typeface="Arial" panose="020B0604020202020204" pitchFamily="34" charset="0"/>
                          <a:cs typeface="Arial" panose="020B0604020202020204" pitchFamily="34" charset="0"/>
                        </a:rPr>
                        <a:t> </a:t>
                      </a:r>
                      <a:r>
                        <a:rPr lang="ro-RO" sz="1150" b="0" i="1" u="none" strike="noStrike" dirty="0">
                          <a:solidFill>
                            <a:schemeClr val="tx1"/>
                          </a:solidFill>
                          <a:effectLst/>
                          <a:latin typeface="Arial" panose="020B0604020202020204" pitchFamily="34" charset="0"/>
                          <a:cs typeface="Arial" panose="020B0604020202020204" pitchFamily="34" charset="0"/>
                        </a:rPr>
                        <a:t>contracte de parteneriat sau </a:t>
                      </a:r>
                      <a:r>
                        <a:rPr lang="ro-RO" sz="1150" b="0" i="1" u="none" strike="noStrike" dirty="0" smtClean="0">
                          <a:solidFill>
                            <a:schemeClr val="tx1"/>
                          </a:solidFill>
                          <a:effectLst/>
                          <a:latin typeface="Arial" panose="020B0604020202020204" pitchFamily="34" charset="0"/>
                          <a:cs typeface="Arial" panose="020B0604020202020204" pitchFamily="34" charset="0"/>
                        </a:rPr>
                        <a:t>asociere, Biblioteca Metropolitana)</a:t>
                      </a:r>
                      <a:endParaRPr lang="ro-RO" sz="11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2.952</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0,13%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5"/>
                  </a:ext>
                </a:extLst>
              </a:tr>
              <a:tr h="262859">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Alte transferuri </a:t>
                      </a:r>
                      <a:r>
                        <a:rPr lang="ro-RO" sz="1150" b="0" i="0" u="none" strike="noStrike" dirty="0" smtClean="0">
                          <a:solidFill>
                            <a:schemeClr val="tx1"/>
                          </a:solidFill>
                          <a:effectLst/>
                          <a:latin typeface="Arial" panose="020B0604020202020204" pitchFamily="34" charset="0"/>
                        </a:rPr>
                        <a:t>(</a:t>
                      </a:r>
                      <a:r>
                        <a:rPr lang="ro-RO" sz="1150" b="0" i="0" u="none" strike="noStrike" dirty="0" err="1" smtClean="0">
                          <a:solidFill>
                            <a:schemeClr val="tx1"/>
                          </a:solidFill>
                          <a:effectLst/>
                          <a:latin typeface="Arial" panose="020B0604020202020204" pitchFamily="34" charset="0"/>
                        </a:rPr>
                        <a:t>finanţarea</a:t>
                      </a:r>
                      <a:r>
                        <a:rPr lang="ro-RO" sz="1150" b="0" i="0" u="none" strike="noStrike" dirty="0" smtClean="0">
                          <a:solidFill>
                            <a:schemeClr val="tx1"/>
                          </a:solidFill>
                          <a:effectLst/>
                          <a:latin typeface="Arial" panose="020B0604020202020204" pitchFamily="34" charset="0"/>
                        </a:rPr>
                        <a:t> </a:t>
                      </a:r>
                      <a:r>
                        <a:rPr lang="ro-RO" sz="1150" b="0" i="0" u="none" strike="noStrike" dirty="0" err="1">
                          <a:solidFill>
                            <a:schemeClr val="tx1"/>
                          </a:solidFill>
                          <a:effectLst/>
                          <a:latin typeface="Arial" panose="020B0604020202020204" pitchFamily="34" charset="0"/>
                        </a:rPr>
                        <a:t>învăţământului</a:t>
                      </a:r>
                      <a:r>
                        <a:rPr lang="ro-RO" sz="1150" b="0" i="0" u="none" strike="noStrike" dirty="0">
                          <a:solidFill>
                            <a:schemeClr val="tx1"/>
                          </a:solidFill>
                          <a:effectLst/>
                          <a:latin typeface="Arial" panose="020B0604020202020204" pitchFamily="34" charset="0"/>
                        </a:rPr>
                        <a:t> particular sau confesional </a:t>
                      </a:r>
                      <a:r>
                        <a:rPr lang="ro-RO" sz="1150" b="0" i="0" u="none" strike="noStrike" dirty="0" smtClean="0">
                          <a:solidFill>
                            <a:schemeClr val="tx1"/>
                          </a:solidFill>
                          <a:effectLst/>
                          <a:latin typeface="Arial" panose="020B0604020202020204" pitchFamily="34" charset="0"/>
                        </a:rPr>
                        <a:t>acreditat,</a:t>
                      </a:r>
                      <a:r>
                        <a:rPr lang="ro-RO" sz="1150" b="0" i="0" u="none" strike="noStrike" baseline="0" dirty="0" smtClean="0">
                          <a:solidFill>
                            <a:schemeClr val="tx1"/>
                          </a:solidFill>
                          <a:effectLst/>
                          <a:latin typeface="Arial" panose="020B0604020202020204" pitchFamily="34" charset="0"/>
                        </a:rPr>
                        <a:t> stimulent pentru casarea autovehiculelor uzate</a:t>
                      </a:r>
                      <a:r>
                        <a:rPr lang="ro-RO" sz="1150" b="0" i="0" u="none" strike="noStrike" dirty="0" smtClean="0">
                          <a:solidFill>
                            <a:schemeClr val="tx1"/>
                          </a:solidFill>
                          <a:effectLst/>
                          <a:latin typeface="Arial" panose="020B0604020202020204" pitchFamily="34" charset="0"/>
                        </a:rPr>
                        <a:t>)</a:t>
                      </a:r>
                      <a:endParaRPr lang="ro-RO" sz="115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14.182</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0,63%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6"/>
                  </a:ext>
                </a:extLst>
              </a:tr>
              <a:tr h="291637">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Asistență socială</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92.265</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4,13%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7"/>
                  </a:ext>
                </a:extLst>
              </a:tr>
              <a:tr h="246888">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Alte cheltuieli </a:t>
                      </a:r>
                      <a:r>
                        <a:rPr lang="ro-RO" sz="1150" b="0" i="0" u="none" strike="noStrike" dirty="0" smtClean="0">
                          <a:solidFill>
                            <a:schemeClr val="tx1"/>
                          </a:solidFill>
                          <a:effectLst/>
                          <a:latin typeface="Arial" panose="020B0604020202020204" pitchFamily="34" charset="0"/>
                        </a:rPr>
                        <a:t>(despăgubiri </a:t>
                      </a:r>
                      <a:r>
                        <a:rPr lang="ro-RO" sz="1150" b="0" i="0" u="none" strike="noStrike" dirty="0">
                          <a:solidFill>
                            <a:schemeClr val="tx1"/>
                          </a:solidFill>
                          <a:effectLst/>
                          <a:latin typeface="Arial" panose="020B0604020202020204" pitchFamily="34" charset="0"/>
                        </a:rPr>
                        <a:t>civile, programe  </a:t>
                      </a:r>
                      <a:r>
                        <a:rPr lang="ro-RO" sz="1150" b="0" i="0" u="none" strike="noStrike" dirty="0" err="1">
                          <a:solidFill>
                            <a:schemeClr val="tx1"/>
                          </a:solidFill>
                          <a:effectLst/>
                          <a:latin typeface="Arial" panose="020B0604020202020204" pitchFamily="34" charset="0"/>
                        </a:rPr>
                        <a:t>educaţionale</a:t>
                      </a:r>
                      <a:r>
                        <a:rPr lang="ro-RO" sz="1150" b="0" i="0" u="none" strike="noStrike" dirty="0">
                          <a:solidFill>
                            <a:schemeClr val="tx1"/>
                          </a:solidFill>
                          <a:effectLst/>
                          <a:latin typeface="Arial" panose="020B0604020202020204" pitchFamily="34" charset="0"/>
                        </a:rPr>
                        <a:t> </a:t>
                      </a:r>
                      <a:r>
                        <a:rPr lang="ro-RO" sz="1150" b="0" i="0" u="none" strike="noStrike" dirty="0" err="1">
                          <a:solidFill>
                            <a:schemeClr val="tx1"/>
                          </a:solidFill>
                          <a:effectLst/>
                          <a:latin typeface="Arial" panose="020B0604020202020204" pitchFamily="34" charset="0"/>
                        </a:rPr>
                        <a:t>şi</a:t>
                      </a:r>
                      <a:r>
                        <a:rPr lang="ro-RO" sz="1150" b="0" i="0" u="none" strike="noStrike" dirty="0">
                          <a:solidFill>
                            <a:schemeClr val="tx1"/>
                          </a:solidFill>
                          <a:effectLst/>
                          <a:latin typeface="Arial" panose="020B0604020202020204" pitchFamily="34" charset="0"/>
                        </a:rPr>
                        <a:t> sportive, sume aferente persoanelor cu handicap neîncadrate etc.)</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12.407</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0,56%</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8"/>
                  </a:ext>
                </a:extLst>
              </a:tr>
              <a:tr h="261297">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Burse</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34.123</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1,53%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09"/>
                  </a:ext>
                </a:extLst>
              </a:tr>
              <a:tr h="255373">
                <a:tc>
                  <a:txBody>
                    <a:bodyPr/>
                    <a:lstStyle/>
                    <a:p>
                      <a:pPr algn="l" rtl="0" fontAlgn="ctr"/>
                      <a:r>
                        <a:rPr lang="ro-RO" sz="1200" b="0" i="0" u="none" strike="noStrike" dirty="0" smtClean="0">
                          <a:solidFill>
                            <a:schemeClr val="tx1"/>
                          </a:solidFill>
                          <a:effectLst/>
                          <a:latin typeface="Arial" panose="020B0604020202020204" pitchFamily="34" charset="0"/>
                        </a:rPr>
                        <a:t>     Programe pentru tineret </a:t>
                      </a:r>
                      <a:r>
                        <a:rPr lang="ro-RO" sz="1150" b="0" i="0" u="none" strike="noStrike" dirty="0" smtClean="0">
                          <a:solidFill>
                            <a:schemeClr val="tx1"/>
                          </a:solidFill>
                          <a:effectLst/>
                          <a:latin typeface="Arial" panose="020B0604020202020204" pitchFamily="34" charset="0"/>
                        </a:rPr>
                        <a:t>(vouchere sportive, premii sportive)</a:t>
                      </a:r>
                      <a:endParaRPr lang="ro-RO" sz="115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20.000</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0,89%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47135">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Susținerea cultelor</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563</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0,03%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10"/>
                  </a:ext>
                </a:extLst>
              </a:tr>
              <a:tr h="247135">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Rambursări de credite</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47.796</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2,14%</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11"/>
                  </a:ext>
                </a:extLst>
              </a:tr>
              <a:tr h="263611">
                <a:tc>
                  <a:txBody>
                    <a:bodyPr/>
                    <a:lstStyle/>
                    <a:p>
                      <a:pPr algn="l" rtl="0" fontAlgn="ctr"/>
                      <a:r>
                        <a:rPr lang="ro-RO" sz="1200" b="1" i="0" u="none" strike="noStrike" baseline="0" dirty="0" smtClean="0">
                          <a:solidFill>
                            <a:schemeClr val="tx1"/>
                          </a:solidFill>
                          <a:effectLst/>
                          <a:latin typeface="Arial" panose="020B0604020202020204" pitchFamily="34" charset="0"/>
                        </a:rPr>
                        <a:t>  </a:t>
                      </a:r>
                      <a:r>
                        <a:rPr lang="it-IT" sz="1200" b="1" i="0" u="none" strike="noStrike" dirty="0" smtClean="0">
                          <a:solidFill>
                            <a:schemeClr val="tx1"/>
                          </a:solidFill>
                          <a:effectLst/>
                          <a:latin typeface="Arial" panose="020B0604020202020204" pitchFamily="34" charset="0"/>
                        </a:rPr>
                        <a:t>SECŢIUNEA </a:t>
                      </a:r>
                      <a:r>
                        <a:rPr lang="it-IT" sz="1200" b="1" i="0" u="none" strike="noStrike" dirty="0">
                          <a:solidFill>
                            <a:schemeClr val="tx1"/>
                          </a:solidFill>
                          <a:effectLst/>
                          <a:latin typeface="Arial" panose="020B0604020202020204" pitchFamily="34" charset="0"/>
                        </a:rPr>
                        <a:t>DE DEZVOLTARE</a:t>
                      </a:r>
                      <a:r>
                        <a:rPr lang="it-IT" sz="1200" b="0" i="0" u="none" strike="noStrike" dirty="0">
                          <a:solidFill>
                            <a:schemeClr val="tx1"/>
                          </a:solidFill>
                          <a:effectLst/>
                          <a:latin typeface="Arial" panose="020B0604020202020204" pitchFamily="34" charset="0"/>
                        </a:rPr>
                        <a:t>, din care</a:t>
                      </a:r>
                      <a:r>
                        <a:rPr lang="it-IT" sz="1200" b="0" i="0" u="none" strike="noStrike" dirty="0" smtClean="0">
                          <a:solidFill>
                            <a:schemeClr val="tx1"/>
                          </a:solidFill>
                          <a:effectLst/>
                          <a:latin typeface="Arial" panose="020B0604020202020204" pitchFamily="34" charset="0"/>
                        </a:rPr>
                        <a:t>:</a:t>
                      </a:r>
                      <a:endParaRPr lang="ro-RO" sz="1200" b="0" i="0" u="none" strike="noStrike" dirty="0" smtClean="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1" i="0" u="none" strike="noStrike" dirty="0" smtClean="0">
                          <a:solidFill>
                            <a:schemeClr val="tx1"/>
                          </a:solidFill>
                          <a:effectLst/>
                          <a:latin typeface="Arial" panose="020B0604020202020204" pitchFamily="34" charset="0"/>
                        </a:rPr>
                        <a:t>1.036.863</a:t>
                      </a:r>
                      <a:endParaRPr lang="ro-RO" sz="12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1" i="0" u="none" strike="noStrike">
                          <a:solidFill>
                            <a:srgbClr val="000000"/>
                          </a:solidFill>
                          <a:effectLst/>
                          <a:latin typeface="Arial" panose="020B0604020202020204" pitchFamily="34" charset="0"/>
                        </a:rPr>
                        <a:t>46,39%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12"/>
                  </a:ext>
                </a:extLst>
              </a:tr>
              <a:tr h="237322">
                <a:tc>
                  <a:txBody>
                    <a:bodyPr/>
                    <a:lstStyle/>
                    <a:p>
                      <a:pPr algn="l" rtl="0" fontAlgn="ctr"/>
                      <a:r>
                        <a:rPr lang="ro-RO" sz="1200" b="1" i="0" u="none" strike="noStrike"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Transferuri</a:t>
                      </a:r>
                      <a:r>
                        <a:rPr lang="ro-RO" sz="1200" b="0" i="0" u="none" strike="noStrike" baseline="0" dirty="0" smtClean="0">
                          <a:solidFill>
                            <a:schemeClr val="tx1"/>
                          </a:solidFill>
                          <a:effectLst/>
                          <a:latin typeface="Arial" panose="020B0604020202020204" pitchFamily="34" charset="0"/>
                        </a:rPr>
                        <a:t> pentru Pasajul Doamna Ghica</a:t>
                      </a:r>
                      <a:endParaRPr lang="it-IT"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15.000</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0,67%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6361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ro-RO" sz="1200" b="0" i="0" u="none" strike="noStrike" dirty="0" smtClean="0">
                          <a:solidFill>
                            <a:schemeClr val="tx1"/>
                          </a:solidFill>
                          <a:effectLst/>
                          <a:latin typeface="Arial" panose="020B0604020202020204" pitchFamily="34" charset="0"/>
                        </a:rPr>
                        <a:t>     Alte transferuri</a:t>
                      </a:r>
                      <a:r>
                        <a:rPr lang="ro-RO" sz="1200" b="0" i="0" u="none" strike="noStrike" baseline="0" dirty="0" smtClean="0">
                          <a:solidFill>
                            <a:schemeClr val="tx1"/>
                          </a:solidFill>
                          <a:effectLst/>
                          <a:latin typeface="Arial" panose="020B0604020202020204" pitchFamily="34" charset="0"/>
                        </a:rPr>
                        <a:t> pentru ADI</a:t>
                      </a:r>
                      <a:endParaRPr lang="it-IT"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380</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0,02%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71848">
                <a:tc>
                  <a:txBody>
                    <a:bodyPr/>
                    <a:lstStyle/>
                    <a:p>
                      <a:pPr algn="l" rtl="0" fontAlgn="ctr"/>
                      <a:r>
                        <a:rPr lang="ro-RO" sz="1200" b="0" i="0" u="none" strike="noStrike" baseline="0" dirty="0" smtClean="0">
                          <a:solidFill>
                            <a:schemeClr val="tx1"/>
                          </a:solidFill>
                          <a:effectLst/>
                          <a:latin typeface="Arial" panose="020B0604020202020204" pitchFamily="34" charset="0"/>
                        </a:rPr>
                        <a:t>     Proiecte cu finanțare din fonduri externe nerambursabile</a:t>
                      </a:r>
                      <a:endParaRPr lang="it-IT"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222.732</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9,97%</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13"/>
                  </a:ext>
                </a:extLst>
              </a:tr>
              <a:tr h="282863">
                <a:tc>
                  <a:txBody>
                    <a:bodyPr/>
                    <a:lstStyle/>
                    <a:p>
                      <a:pPr algn="l" rtl="0" fontAlgn="ctr"/>
                      <a:r>
                        <a:rPr lang="ro-RO" sz="1200" b="0" i="0" u="none" strike="noStrike" dirty="0" smtClean="0">
                          <a:solidFill>
                            <a:schemeClr val="tx1"/>
                          </a:solidFill>
                          <a:effectLst/>
                          <a:latin typeface="Arial" panose="020B0604020202020204" pitchFamily="34" charset="0"/>
                        </a:rPr>
                        <a:t>     Proiecte</a:t>
                      </a:r>
                      <a:r>
                        <a:rPr lang="ro-RO" sz="1200" b="0" i="0" u="none" strike="noStrike" baseline="0" dirty="0" smtClean="0">
                          <a:solidFill>
                            <a:schemeClr val="tx1"/>
                          </a:solidFill>
                          <a:effectLst/>
                          <a:latin typeface="Arial" panose="020B0604020202020204" pitchFamily="34" charset="0"/>
                        </a:rPr>
                        <a:t> cu finanțare din PNRR </a:t>
                      </a:r>
                      <a:r>
                        <a:rPr lang="ro-RO" sz="1150" b="0" i="0" u="none" strike="noStrike" baseline="0" dirty="0" smtClean="0">
                          <a:solidFill>
                            <a:schemeClr val="tx1"/>
                          </a:solidFill>
                          <a:effectLst/>
                          <a:latin typeface="Arial" panose="020B0604020202020204" pitchFamily="34" charset="0"/>
                        </a:rPr>
                        <a:t>(reabilitare termica pentru 25 blocuri, construirea de locuințe </a:t>
                      </a:r>
                      <a:r>
                        <a:rPr lang="ro-RO" sz="1150" b="0" i="0" u="none" strike="noStrike" baseline="0" dirty="0" err="1" smtClean="0">
                          <a:solidFill>
                            <a:schemeClr val="tx1"/>
                          </a:solidFill>
                          <a:effectLst/>
                          <a:latin typeface="Arial" panose="020B0604020202020204" pitchFamily="34" charset="0"/>
                        </a:rPr>
                        <a:t>nZEB</a:t>
                      </a:r>
                      <a:r>
                        <a:rPr lang="ro-RO" sz="1150" b="0" i="0" u="none" strike="noStrike" baseline="0" dirty="0" smtClean="0">
                          <a:solidFill>
                            <a:schemeClr val="tx1"/>
                          </a:solidFill>
                          <a:effectLst/>
                          <a:latin typeface="Arial" panose="020B0604020202020204" pitchFamily="34" charset="0"/>
                        </a:rPr>
                        <a:t>, amplasarea de stații de reîncărcare pentru mașini electrice la blocurile reabilitate prin PNRR, amenajare piste de biciclete)</a:t>
                      </a:r>
                      <a:endParaRPr lang="ro-RO" sz="115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73.637</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3,29%</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r>
              <a:tr h="250791">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Alte cheltuieli de capital</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547.905</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a:solidFill>
                            <a:srgbClr val="000000"/>
                          </a:solidFill>
                          <a:effectLst/>
                          <a:latin typeface="Arial" panose="020B0604020202020204" pitchFamily="34" charset="0"/>
                        </a:rPr>
                        <a:t>24,52%</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14"/>
                  </a:ext>
                </a:extLst>
              </a:tr>
              <a:tr h="230659">
                <a:tc>
                  <a:txBody>
                    <a:bodyPr/>
                    <a:lstStyle/>
                    <a:p>
                      <a:pPr algn="l" rtl="0" fontAlgn="ctr"/>
                      <a:r>
                        <a:rPr lang="ro-RO" sz="1200" b="0" i="0" u="none" strike="noStrike" baseline="0" dirty="0" smtClean="0">
                          <a:solidFill>
                            <a:schemeClr val="tx1"/>
                          </a:solidFill>
                          <a:effectLst/>
                          <a:latin typeface="Arial" panose="020B0604020202020204" pitchFamily="34" charset="0"/>
                        </a:rPr>
                        <a:t>     </a:t>
                      </a:r>
                      <a:r>
                        <a:rPr lang="ro-RO" sz="1200" b="0" i="0" u="none" strike="noStrike" dirty="0" smtClean="0">
                          <a:solidFill>
                            <a:schemeClr val="tx1"/>
                          </a:solidFill>
                          <a:effectLst/>
                          <a:latin typeface="Arial" panose="020B0604020202020204" pitchFamily="34" charset="0"/>
                        </a:rPr>
                        <a:t>Reabilitare termică</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ctr"/>
                      <a:r>
                        <a:rPr lang="ro-RO" sz="1200" b="0" i="0" u="none" strike="noStrike" dirty="0" smtClean="0">
                          <a:solidFill>
                            <a:schemeClr val="tx1"/>
                          </a:solidFill>
                          <a:effectLst/>
                          <a:latin typeface="Arial" panose="020B0604020202020204" pitchFamily="34" charset="0"/>
                        </a:rPr>
                        <a:t>177.209</a:t>
                      </a:r>
                      <a:endParaRPr lang="ro-RO" sz="12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tc>
                  <a:txBody>
                    <a:bodyPr/>
                    <a:lstStyle/>
                    <a:p>
                      <a:pPr algn="ctr" rtl="0" fontAlgn="b"/>
                      <a:r>
                        <a:rPr lang="ro-RO" sz="1200" b="0" i="0" u="none" strike="noStrike" dirty="0">
                          <a:solidFill>
                            <a:srgbClr val="000000"/>
                          </a:solidFill>
                          <a:effectLst/>
                          <a:latin typeface="Arial" panose="020B0604020202020204" pitchFamily="34" charset="0"/>
                        </a:rPr>
                        <a:t>7,93%</a:t>
                      </a:r>
                    </a:p>
                  </a:txBody>
                  <a:tcPr marL="9525" marR="9525" marT="9525" marB="0" anchor="ctr">
                    <a:lnL w="12700" cap="flat" cmpd="sng" algn="ctr">
                      <a:solidFill>
                        <a:schemeClr val="bg2">
                          <a:lumMod val="25000"/>
                        </a:schemeClr>
                      </a:solidFill>
                      <a:prstDash val="solid"/>
                      <a:round/>
                      <a:headEnd type="none" w="med" len="med"/>
                      <a:tailEnd type="none" w="med" len="med"/>
                    </a:lnL>
                    <a:lnR w="12700" cap="flat" cmpd="sng" algn="ctr">
                      <a:solidFill>
                        <a:schemeClr val="bg2">
                          <a:lumMod val="25000"/>
                        </a:schemeClr>
                      </a:solidFill>
                      <a:prstDash val="solid"/>
                      <a:round/>
                      <a:headEnd type="none" w="med" len="med"/>
                      <a:tailEnd type="none" w="med" len="med"/>
                    </a:lnR>
                    <a:lnT w="12700" cap="flat" cmpd="sng" algn="ctr">
                      <a:solidFill>
                        <a:schemeClr val="bg2">
                          <a:lumMod val="25000"/>
                        </a:schemeClr>
                      </a:solidFill>
                      <a:prstDash val="solid"/>
                      <a:round/>
                      <a:headEnd type="none" w="med" len="med"/>
                      <a:tailEnd type="none" w="med" len="med"/>
                    </a:lnT>
                    <a:lnB w="1270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2" name="CasetăText 1"/>
          <p:cNvSpPr txBox="1"/>
          <p:nvPr/>
        </p:nvSpPr>
        <p:spPr>
          <a:xfrm>
            <a:off x="9863534" y="670508"/>
            <a:ext cx="611065" cy="292388"/>
          </a:xfrm>
          <a:prstGeom prst="rect">
            <a:avLst/>
          </a:prstGeom>
          <a:noFill/>
        </p:spPr>
        <p:txBody>
          <a:bodyPr wrap="none" rtlCol="0">
            <a:spAutoFit/>
          </a:bodyPr>
          <a:lstStyle/>
          <a:p>
            <a:r>
              <a:rPr lang="ro-RO" sz="1300" dirty="0">
                <a:latin typeface="Arial" panose="020B0604020202020204" pitchFamily="34" charset="0"/>
                <a:cs typeface="Arial" panose="020B0604020202020204" pitchFamily="34" charset="0"/>
              </a:rPr>
              <a:t>m</a:t>
            </a:r>
            <a:r>
              <a:rPr lang="ro-RO" sz="1300" dirty="0" smtClean="0">
                <a:latin typeface="Arial" panose="020B0604020202020204" pitchFamily="34" charset="0"/>
                <a:cs typeface="Arial" panose="020B0604020202020204" pitchFamily="34" charset="0"/>
              </a:rPr>
              <a:t>ii lei</a:t>
            </a:r>
            <a:endParaRPr lang="ro-RO"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36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sp>
        <p:nvSpPr>
          <p:cNvPr id="9" name="Rectangle 3"/>
          <p:cNvSpPr>
            <a:spLocks noChangeArrowheads="1"/>
          </p:cNvSpPr>
          <p:nvPr/>
        </p:nvSpPr>
        <p:spPr bwMode="auto">
          <a:xfrm>
            <a:off x="0" y="5848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o-RO"/>
          </a:p>
        </p:txBody>
      </p:sp>
      <p:pic>
        <p:nvPicPr>
          <p:cNvPr id="2" name="Imagine 1"/>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3297474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u 1"/>
          <p:cNvSpPr>
            <a:spLocks noGrp="1"/>
          </p:cNvSpPr>
          <p:nvPr>
            <p:ph type="title"/>
          </p:nvPr>
        </p:nvSpPr>
        <p:spPr>
          <a:xfrm>
            <a:off x="757989" y="131582"/>
            <a:ext cx="11149993" cy="1042264"/>
          </a:xfrm>
        </p:spPr>
        <p:txBody>
          <a:bodyPr>
            <a:normAutofit/>
          </a:bodyPr>
          <a:lstStyle/>
          <a:p>
            <a:pPr algn="ctr"/>
            <a:r>
              <a:rPr lang="ro-RO" sz="1800" b="1" dirty="0" smtClean="0">
                <a:solidFill>
                  <a:schemeClr val="tx1"/>
                </a:solidFill>
                <a:latin typeface="Arial" panose="020B0604020202020204" pitchFamily="34" charset="0"/>
                <a:cs typeface="Arial" panose="020B0604020202020204" pitchFamily="34" charset="0"/>
              </a:rPr>
              <a:t>PONDEREA CHELTUIELILOR SECȚIUN</a:t>
            </a:r>
            <a:r>
              <a:rPr lang="en-US" sz="1800" b="1" dirty="0" smtClean="0">
                <a:solidFill>
                  <a:schemeClr val="tx1"/>
                </a:solidFill>
                <a:latin typeface="Arial" panose="020B0604020202020204" pitchFamily="34" charset="0"/>
                <a:cs typeface="Arial" panose="020B0604020202020204" pitchFamily="34" charset="0"/>
              </a:rPr>
              <a:t>II</a:t>
            </a:r>
            <a:r>
              <a:rPr lang="ro-RO" sz="1800" b="1" dirty="0" smtClean="0">
                <a:solidFill>
                  <a:schemeClr val="tx1"/>
                </a:solidFill>
                <a:latin typeface="Arial" panose="020B0604020202020204" pitchFamily="34" charset="0"/>
                <a:cs typeface="Arial" panose="020B0604020202020204" pitchFamily="34" charset="0"/>
              </a:rPr>
              <a:t> DE FUNCȚIONARE ÎN BUGETUL GENERALE PE ANUL 2023</a:t>
            </a:r>
            <a:endParaRPr lang="ro-RO" sz="1800" b="1" dirty="0">
              <a:solidFill>
                <a:schemeClr val="tx1"/>
              </a:solidFill>
              <a:latin typeface="Arial" panose="020B0604020202020204" pitchFamily="34" charset="0"/>
              <a:cs typeface="Arial" panose="020B0604020202020204" pitchFamily="34" charset="0"/>
            </a:endParaRPr>
          </a:p>
        </p:txBody>
      </p:sp>
      <p:sp>
        <p:nvSpPr>
          <p:cNvPr id="10" name="CasetăText 1"/>
          <p:cNvSpPr txBox="1"/>
          <p:nvPr/>
        </p:nvSpPr>
        <p:spPr>
          <a:xfrm>
            <a:off x="0" y="521132"/>
            <a:ext cx="3007898" cy="7940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o-RO" sz="1400" b="1" dirty="0" smtClean="0">
                <a:solidFill>
                  <a:srgbClr val="F85276"/>
                </a:solidFill>
                <a:latin typeface="Arial" panose="020B0604020202020204" pitchFamily="34" charset="0"/>
                <a:cs typeface="Arial" panose="020B0604020202020204" pitchFamily="34" charset="0"/>
              </a:rPr>
              <a:t>Total general</a:t>
            </a:r>
            <a:r>
              <a:rPr lang="en-US" sz="1400" b="1" dirty="0" smtClean="0">
                <a:solidFill>
                  <a:srgbClr val="F85276"/>
                </a:solidFill>
                <a:latin typeface="Arial" panose="020B0604020202020204" pitchFamily="34" charset="0"/>
                <a:cs typeface="Arial" panose="020B0604020202020204" pitchFamily="34" charset="0"/>
              </a:rPr>
              <a:t>: </a:t>
            </a:r>
            <a:r>
              <a:rPr lang="ro-RO" sz="1400" b="1" dirty="0" smtClean="0">
                <a:solidFill>
                  <a:srgbClr val="F85276"/>
                </a:solidFill>
                <a:latin typeface="Arial" panose="020B0604020202020204" pitchFamily="34" charset="0"/>
                <a:cs typeface="Arial" panose="020B0604020202020204" pitchFamily="34" charset="0"/>
              </a:rPr>
              <a:t>2.234.924</a:t>
            </a:r>
            <a:r>
              <a:rPr lang="en-US" sz="1400" b="1" dirty="0" smtClean="0">
                <a:solidFill>
                  <a:srgbClr val="F85276"/>
                </a:solidFill>
                <a:latin typeface="Arial" panose="020B0604020202020204" pitchFamily="34" charset="0"/>
                <a:cs typeface="Arial" panose="020B0604020202020204" pitchFamily="34" charset="0"/>
              </a:rPr>
              <a:t> mii lei, </a:t>
            </a:r>
            <a:r>
              <a:rPr lang="en-US" sz="1400" dirty="0" smtClean="0">
                <a:solidFill>
                  <a:srgbClr val="F85276"/>
                </a:solidFill>
                <a:latin typeface="Arial" panose="020B0604020202020204" pitchFamily="34" charset="0"/>
                <a:cs typeface="Arial" panose="020B0604020202020204" pitchFamily="34" charset="0"/>
              </a:rPr>
              <a:t>din care</a:t>
            </a:r>
            <a:r>
              <a:rPr lang="ro-RO" sz="1400" dirty="0" smtClean="0">
                <a:solidFill>
                  <a:srgbClr val="F85276"/>
                </a:solidFill>
                <a:latin typeface="Arial" panose="020B0604020202020204" pitchFamily="34" charset="0"/>
                <a:cs typeface="Arial" panose="020B0604020202020204" pitchFamily="34" charset="0"/>
              </a:rPr>
              <a:t> SF: </a:t>
            </a:r>
          </a:p>
          <a:p>
            <a:pPr algn="ctr"/>
            <a:r>
              <a:rPr lang="ro-RO" sz="1400" dirty="0" smtClean="0">
                <a:solidFill>
                  <a:srgbClr val="F85276"/>
                </a:solidFill>
                <a:latin typeface="Arial" panose="020B0604020202020204" pitchFamily="34" charset="0"/>
                <a:cs typeface="Arial" panose="020B0604020202020204" pitchFamily="34" charset="0"/>
              </a:rPr>
              <a:t>1.198.061 mii lei </a:t>
            </a:r>
            <a:endParaRPr lang="ro-RO" sz="1400" dirty="0">
              <a:solidFill>
                <a:srgbClr val="F85276"/>
              </a:solidFill>
              <a:latin typeface="Arial" panose="020B0604020202020204" pitchFamily="34" charset="0"/>
              <a:cs typeface="Arial" panose="020B0604020202020204" pitchFamily="34" charset="0"/>
            </a:endParaRPr>
          </a:p>
        </p:txBody>
      </p:sp>
      <p:graphicFrame>
        <p:nvGraphicFramePr>
          <p:cNvPr id="6" name="Diagramă 5"/>
          <p:cNvGraphicFramePr>
            <a:graphicFrameLocks/>
          </p:cNvGraphicFramePr>
          <p:nvPr>
            <p:extLst>
              <p:ext uri="{D42A27DB-BD31-4B8C-83A1-F6EECF244321}">
                <p14:modId xmlns:p14="http://schemas.microsoft.com/office/powerpoint/2010/main" val="1903100188"/>
              </p:ext>
            </p:extLst>
          </p:nvPr>
        </p:nvGraphicFramePr>
        <p:xfrm>
          <a:off x="7724775" y="4076700"/>
          <a:ext cx="4467225" cy="2781300"/>
        </p:xfrm>
        <a:graphic>
          <a:graphicData uri="http://schemas.openxmlformats.org/drawingml/2006/chart">
            <c:chart xmlns:c="http://schemas.openxmlformats.org/drawingml/2006/chart" xmlns:r="http://schemas.openxmlformats.org/officeDocument/2006/relationships" r:id="rId2"/>
          </a:graphicData>
        </a:graphic>
      </p:graphicFrame>
      <p:pic>
        <p:nvPicPr>
          <p:cNvPr id="3" name="Imagine 2"/>
          <p:cNvPicPr>
            <a:picLocks noChangeAspect="1"/>
          </p:cNvPicPr>
          <p:nvPr/>
        </p:nvPicPr>
        <p:blipFill>
          <a:blip r:embed="rId3"/>
          <a:stretch>
            <a:fillRect/>
          </a:stretch>
        </p:blipFill>
        <p:spPr>
          <a:xfrm>
            <a:off x="0" y="521132"/>
            <a:ext cx="12192000" cy="6339840"/>
          </a:xfrm>
          <a:prstGeom prst="rect">
            <a:avLst/>
          </a:prstGeom>
        </p:spPr>
      </p:pic>
    </p:spTree>
    <p:extLst>
      <p:ext uri="{BB962C8B-B14F-4D97-AF65-F5344CB8AC3E}">
        <p14:creationId xmlns:p14="http://schemas.microsoft.com/office/powerpoint/2010/main" val="3767538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Adier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dier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iere">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TM03457444[[fn=Bază]]</Template>
  <TotalTime>6209</TotalTime>
  <Words>1730</Words>
  <PresentationFormat>Ecran lat</PresentationFormat>
  <Paragraphs>315</Paragraphs>
  <Slides>29</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29</vt:i4>
      </vt:variant>
    </vt:vector>
  </HeadingPairs>
  <TitlesOfParts>
    <vt:vector size="36" baseType="lpstr">
      <vt:lpstr>Arial</vt:lpstr>
      <vt:lpstr>Calibri</vt:lpstr>
      <vt:lpstr>Century Gothic</vt:lpstr>
      <vt:lpstr>Times New Roman</vt:lpstr>
      <vt:lpstr>Wingdings</vt:lpstr>
      <vt:lpstr>Wingdings 3</vt:lpstr>
      <vt:lpstr>Adiere</vt:lpstr>
      <vt:lpstr>RAPORT  la proiectul  bugetului  general al Sectorului 2 al Municipiului Bucureşti pe anul 2023</vt:lpstr>
      <vt:lpstr>Cadrul legal</vt:lpstr>
      <vt:lpstr>Structura bugetului</vt:lpstr>
      <vt:lpstr>Bugetul general consolidat al Sectorului 2</vt:lpstr>
      <vt:lpstr>Bugetul general consolidat al Sectorului 2 pe anul 2023,  pe surse de finanţare</vt:lpstr>
      <vt:lpstr>Prezentare PowerPoint</vt:lpstr>
      <vt:lpstr>Cheltuielile bugetului general consolidat al Sectorului 2 Bucureşti</vt:lpstr>
      <vt:lpstr>Prezentare PowerPoint</vt:lpstr>
      <vt:lpstr>PONDEREA CHELTUIELILOR SECȚIUNII DE FUNCȚIONARE ÎN BUGETUL GENERALE PE ANUL 2023</vt:lpstr>
      <vt:lpstr>PONDEREA CHELTUIELILOR SECȚIUNII DE DEZVOLTARE ÎN BUGETUL GENERAL PE ANUL 2023  </vt:lpstr>
      <vt:lpstr>Veniturile bugetului local al Sectorului 2</vt:lpstr>
      <vt:lpstr>Prezentare PowerPoint</vt:lpstr>
      <vt:lpstr>Veniturile bugetului local al Sectorului 2 pe anul 2023</vt:lpstr>
      <vt:lpstr>Prezentare PowerPoint</vt:lpstr>
      <vt:lpstr>Cheltuielile bugetului local al Sectorului 2</vt:lpstr>
      <vt:lpstr>Cheltuielile bugetului local al Sectorului 2</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VĂ MULȚUMIM!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2022-01-19T14:28:24Z</cp:lastPrinted>
  <dcterms:created xsi:type="dcterms:W3CDTF">2016-02-12T08:38:58Z</dcterms:created>
  <dcterms:modified xsi:type="dcterms:W3CDTF">2023-01-12T12:18:36Z</dcterms:modified>
</cp:coreProperties>
</file>