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6189" r:id="rId1"/>
  </p:sldMasterIdLst>
  <p:notesMasterIdLst>
    <p:notesMasterId r:id="rId32"/>
  </p:notesMasterIdLst>
  <p:sldIdLst>
    <p:sldId id="256" r:id="rId2"/>
    <p:sldId id="257" r:id="rId3"/>
    <p:sldId id="259" r:id="rId4"/>
    <p:sldId id="262" r:id="rId5"/>
    <p:sldId id="264" r:id="rId6"/>
    <p:sldId id="278" r:id="rId7"/>
    <p:sldId id="265" r:id="rId8"/>
    <p:sldId id="277" r:id="rId9"/>
    <p:sldId id="310" r:id="rId10"/>
    <p:sldId id="308" r:id="rId11"/>
    <p:sldId id="267" r:id="rId12"/>
    <p:sldId id="301" r:id="rId13"/>
    <p:sldId id="270" r:id="rId14"/>
    <p:sldId id="312" r:id="rId15"/>
    <p:sldId id="272" r:id="rId16"/>
    <p:sldId id="271" r:id="rId17"/>
    <p:sldId id="273" r:id="rId18"/>
    <p:sldId id="285" r:id="rId19"/>
    <p:sldId id="306" r:id="rId20"/>
    <p:sldId id="289" r:id="rId21"/>
    <p:sldId id="311" r:id="rId22"/>
    <p:sldId id="286" r:id="rId23"/>
    <p:sldId id="287" r:id="rId24"/>
    <p:sldId id="307" r:id="rId25"/>
    <p:sldId id="288" r:id="rId26"/>
    <p:sldId id="296" r:id="rId27"/>
    <p:sldId id="302" r:id="rId28"/>
    <p:sldId id="315" r:id="rId29"/>
    <p:sldId id="300" r:id="rId30"/>
    <p:sldId id="304"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99FF"/>
    <a:srgbClr val="F85276"/>
    <a:srgbClr val="E78A61"/>
    <a:srgbClr val="2A1A00"/>
    <a:srgbClr val="F3F5EB"/>
    <a:srgbClr val="FAFBFA"/>
    <a:srgbClr val="EAEEE6"/>
    <a:srgbClr val="FFCCF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 luminos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il tematic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il luminos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21" d="100"/>
          <a:sy n="121" d="100"/>
        </p:scale>
        <p:origin x="-108"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local</a:t>
          </a:r>
          <a:endParaRPr lang="en-US"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creditelor externe</a:t>
          </a:r>
          <a:endParaRPr lang="en-US"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DE93DC2A-137F-4041-8B99-E81BD086DB3A}">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dirty="0">
            <a:latin typeface="Arial" panose="020B0604020202020204" pitchFamily="34" charset="0"/>
            <a:cs typeface="Arial" panose="020B0604020202020204" pitchFamily="34" charset="0"/>
          </a:endParaRPr>
        </a:p>
      </dgm:t>
    </dgm:pt>
    <dgm:pt modelId="{3A14212E-E130-4253-94D5-1227160FB212}" type="parTrans" cxnId="{42129A8B-E74E-420E-A4E2-AC0A6560B3D1}">
      <dgm:prSet/>
      <dgm:spPr/>
      <dgm:t>
        <a:bodyPr/>
        <a:lstStyle/>
        <a:p>
          <a:endParaRPr lang="en-US"/>
        </a:p>
      </dgm:t>
    </dgm:pt>
    <dgm:pt modelId="{5AE4B234-64B9-4600-A13E-B53503D666AC}" type="sibTrans" cxnId="{42129A8B-E74E-420E-A4E2-AC0A6560B3D1}">
      <dgm:prSet/>
      <dgm:spPr/>
      <dgm:t>
        <a:bodyPr/>
        <a:lstStyle/>
        <a:p>
          <a:endParaRPr lang="en-US"/>
        </a:p>
      </dgm:t>
    </dgm:pt>
    <dgm:pt modelId="{A63C7952-5A93-4899-BA2D-9C907D29CB04}">
      <dgm:prSet/>
      <dgm:spPr/>
      <dgm:t>
        <a:bodyPr/>
        <a:lstStyle/>
        <a:p>
          <a:r>
            <a:rPr lang="ro-RO" dirty="0" smtClean="0">
              <a:latin typeface="Arial" panose="020B0604020202020204" pitchFamily="34" charset="0"/>
              <a:cs typeface="Arial" panose="020B0604020202020204" pitchFamily="34" charset="0"/>
            </a:rPr>
            <a:t>Bugetul creditelor interne</a:t>
          </a:r>
          <a:endParaRPr lang="en-US" dirty="0">
            <a:latin typeface="Arial" panose="020B0604020202020204" pitchFamily="34" charset="0"/>
            <a:cs typeface="Arial" panose="020B0604020202020204" pitchFamily="34" charset="0"/>
          </a:endParaRPr>
        </a:p>
      </dgm:t>
    </dgm:pt>
    <dgm:pt modelId="{48BB561C-4021-49C8-9693-AE167EF62587}" type="parTrans" cxnId="{159A1F81-2E36-4D4C-AF49-B8EA48BAC04B}">
      <dgm:prSet/>
      <dgm:spPr/>
      <dgm:t>
        <a:bodyPr/>
        <a:lstStyle/>
        <a:p>
          <a:endParaRPr lang="ro-RO"/>
        </a:p>
      </dgm:t>
    </dgm:pt>
    <dgm:pt modelId="{3A5BCE93-C57D-4037-83C9-F76584BEF212}" type="sibTrans" cxnId="{159A1F81-2E36-4D4C-AF49-B8EA48BAC04B}">
      <dgm:prSet/>
      <dgm:spPr/>
      <dgm:t>
        <a:bodyPr/>
        <a:lstStyle/>
        <a:p>
          <a:endParaRPr lang="ro-RO"/>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4">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4">
        <dgm:presLayoutVars>
          <dgm:chMax val="0"/>
          <dgm:bulletEnabled val="1"/>
        </dgm:presLayoutVars>
      </dgm:prSet>
      <dgm:spPr/>
      <dgm:t>
        <a:bodyPr/>
        <a:lstStyle/>
        <a:p>
          <a:endParaRPr lang="en-US"/>
        </a:p>
      </dgm:t>
    </dgm:pt>
    <dgm:pt modelId="{400B8187-82E9-4125-864C-0F9B9FE5EC34}" type="pres">
      <dgm:prSet presAssocID="{1B8EF908-FBCB-407B-B60F-48340AACE1DC}" presName="spacer" presStyleCnt="0"/>
      <dgm:spPr/>
      <dgm:t>
        <a:bodyPr/>
        <a:lstStyle/>
        <a:p>
          <a:endParaRPr lang="ro-RO"/>
        </a:p>
      </dgm:t>
    </dgm:pt>
    <dgm:pt modelId="{EB85157C-4853-4F95-B37F-6513070DE627}" type="pres">
      <dgm:prSet presAssocID="{A63C7952-5A93-4899-BA2D-9C907D29CB04}" presName="parentText" presStyleLbl="node1" presStyleIdx="2" presStyleCnt="4">
        <dgm:presLayoutVars>
          <dgm:chMax val="0"/>
          <dgm:bulletEnabled val="1"/>
        </dgm:presLayoutVars>
      </dgm:prSet>
      <dgm:spPr/>
      <dgm:t>
        <a:bodyPr/>
        <a:lstStyle/>
        <a:p>
          <a:endParaRPr lang="ro-RO"/>
        </a:p>
      </dgm:t>
    </dgm:pt>
    <dgm:pt modelId="{1370D10E-AE10-478B-96E8-E4C110C09CB3}" type="pres">
      <dgm:prSet presAssocID="{3A5BCE93-C57D-4037-83C9-F76584BEF212}" presName="spacer" presStyleCnt="0"/>
      <dgm:spPr/>
    </dgm:pt>
    <dgm:pt modelId="{BE56998C-FFDA-43C0-9603-C5BBA5ABD9B6}" type="pres">
      <dgm:prSet presAssocID="{DE93DC2A-137F-4041-8B99-E81BD086DB3A}" presName="parentText" presStyleLbl="node1" presStyleIdx="3" presStyleCnt="4">
        <dgm:presLayoutVars>
          <dgm:chMax val="0"/>
          <dgm:bulletEnabled val="1"/>
        </dgm:presLayoutVars>
      </dgm:prSet>
      <dgm:spPr/>
      <dgm:t>
        <a:bodyPr/>
        <a:lstStyle/>
        <a:p>
          <a:endParaRPr lang="en-US"/>
        </a:p>
      </dgm:t>
    </dgm:pt>
  </dgm:ptLst>
  <dgm:cxnLst>
    <dgm:cxn modelId="{6C2DCD1C-3CB9-4F8A-9089-33AEB97D73E3}" type="presOf" srcId="{A63C7952-5A93-4899-BA2D-9C907D29CB04}" destId="{EB85157C-4853-4F95-B37F-6513070DE627}" srcOrd="0" destOrd="0" presId="urn:microsoft.com/office/officeart/2005/8/layout/vList2"/>
    <dgm:cxn modelId="{075D7E52-E219-404E-ABB7-D5398490C046}" srcId="{0053D55B-214C-4A45-886C-58FBD9FFC352}" destId="{EE06BA21-1A01-4C86-AD0D-011A511DCFE2}" srcOrd="0" destOrd="0" parTransId="{3ADC65E3-DD5E-4886-9B57-56DED2307A8B}" sibTransId="{87F80F7A-F5AF-4D53-8485-2AB19A7C7D6A}"/>
    <dgm:cxn modelId="{42129A8B-E74E-420E-A4E2-AC0A6560B3D1}" srcId="{0053D55B-214C-4A45-886C-58FBD9FFC352}" destId="{DE93DC2A-137F-4041-8B99-E81BD086DB3A}" srcOrd="3" destOrd="0" parTransId="{3A14212E-E130-4253-94D5-1227160FB212}" sibTransId="{5AE4B234-64B9-4600-A13E-B53503D666AC}"/>
    <dgm:cxn modelId="{DC2E66A7-1DFB-42F8-BAF6-5915CF8E9CFE}" type="presOf" srcId="{EE06BA21-1A01-4C86-AD0D-011A511DCFE2}" destId="{0718687E-7256-4580-B9B7-DF4FAD716BB6}" srcOrd="0" destOrd="0" presId="urn:microsoft.com/office/officeart/2005/8/layout/vList2"/>
    <dgm:cxn modelId="{82BC37CD-8EC7-4962-A3C4-2CE852FE8A26}" type="presOf" srcId="{DE93DC2A-137F-4041-8B99-E81BD086DB3A}" destId="{BE56998C-FFDA-43C0-9603-C5BBA5ABD9B6}" srcOrd="0" destOrd="0" presId="urn:microsoft.com/office/officeart/2005/8/layout/vList2"/>
    <dgm:cxn modelId="{CECC386A-9448-4AB6-977A-4908BA02559E}" type="presOf" srcId="{0053D55B-214C-4A45-886C-58FBD9FFC352}" destId="{BFE4DD3E-BD57-49FE-AB28-7E8FD0736253}" srcOrd="0" destOrd="0" presId="urn:microsoft.com/office/officeart/2005/8/layout/vList2"/>
    <dgm:cxn modelId="{640994B7-1DAC-42B3-9E84-67A2BEAF494F}" type="presOf" srcId="{636AAD97-DD75-4FE8-BED0-793D2C582977}" destId="{2BCDE097-61E8-42B8-990F-4E5D306055A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159A1F81-2E36-4D4C-AF49-B8EA48BAC04B}" srcId="{0053D55B-214C-4A45-886C-58FBD9FFC352}" destId="{A63C7952-5A93-4899-BA2D-9C907D29CB04}" srcOrd="2" destOrd="0" parTransId="{48BB561C-4021-49C8-9693-AE167EF62587}" sibTransId="{3A5BCE93-C57D-4037-83C9-F76584BEF212}"/>
    <dgm:cxn modelId="{68E23F19-1AC5-4B27-A1D1-B249A49CD35D}" type="presParOf" srcId="{BFE4DD3E-BD57-49FE-AB28-7E8FD0736253}" destId="{0718687E-7256-4580-B9B7-DF4FAD716BB6}" srcOrd="0" destOrd="0" presId="urn:microsoft.com/office/officeart/2005/8/layout/vList2"/>
    <dgm:cxn modelId="{4E294A85-4828-481D-821E-7287C4FC213B}" type="presParOf" srcId="{BFE4DD3E-BD57-49FE-AB28-7E8FD0736253}" destId="{BF63CA55-AB19-4462-B319-1129F4634F10}" srcOrd="1" destOrd="0" presId="urn:microsoft.com/office/officeart/2005/8/layout/vList2"/>
    <dgm:cxn modelId="{A2055527-A452-4A5B-991E-883686B1D59A}" type="presParOf" srcId="{BFE4DD3E-BD57-49FE-AB28-7E8FD0736253}" destId="{2BCDE097-61E8-42B8-990F-4E5D306055A6}" srcOrd="2" destOrd="0" presId="urn:microsoft.com/office/officeart/2005/8/layout/vList2"/>
    <dgm:cxn modelId="{84300FDA-F330-4EA0-BA4F-0BA045D3384B}" type="presParOf" srcId="{BFE4DD3E-BD57-49FE-AB28-7E8FD0736253}" destId="{400B8187-82E9-4125-864C-0F9B9FE5EC34}" srcOrd="3" destOrd="0" presId="urn:microsoft.com/office/officeart/2005/8/layout/vList2"/>
    <dgm:cxn modelId="{146AD437-86E9-4DF3-9E52-6535FB70AE38}" type="presParOf" srcId="{BFE4DD3E-BD57-49FE-AB28-7E8FD0736253}" destId="{EB85157C-4853-4F95-B37F-6513070DE627}" srcOrd="4" destOrd="0" presId="urn:microsoft.com/office/officeart/2005/8/layout/vList2"/>
    <dgm:cxn modelId="{63E633DC-E10E-47EF-ADCD-C65151E1E70C}" type="presParOf" srcId="{BFE4DD3E-BD57-49FE-AB28-7E8FD0736253}" destId="{1370D10E-AE10-478B-96E8-E4C110C09CB3}" srcOrd="5" destOrd="0" presId="urn:microsoft.com/office/officeart/2005/8/layout/vList2"/>
    <dgm:cxn modelId="{CC4E13AF-2192-462A-9CC3-2F9E8908D2BA}" type="presParOf" srcId="{BFE4DD3E-BD57-49FE-AB28-7E8FD0736253}" destId="{BE56998C-FFDA-43C0-9603-C5BBA5ABD9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custT="1"/>
      <dgm:spPr/>
      <dgm:t>
        <a:bodyPr/>
        <a:lstStyle/>
        <a:p>
          <a:r>
            <a:rPr lang="ro-RO" sz="1600" dirty="0" smtClean="0">
              <a:latin typeface="Arial" panose="020B0604020202020204" pitchFamily="34" charset="0"/>
              <a:cs typeface="Arial" panose="020B0604020202020204" pitchFamily="34" charset="0"/>
            </a:rPr>
            <a:t>Secțiunea de funcționare</a:t>
          </a:r>
          <a:endParaRPr lang="en-US" sz="1600"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custT="1"/>
      <dgm:spPr/>
      <dgm:t>
        <a:bodyPr/>
        <a:lstStyle/>
        <a:p>
          <a:r>
            <a:rPr lang="ro-RO" sz="1600" dirty="0" smtClean="0">
              <a:latin typeface="Arial" panose="020B0604020202020204" pitchFamily="34" charset="0"/>
              <a:cs typeface="Arial" panose="020B0604020202020204" pitchFamily="34" charset="0"/>
            </a:rPr>
            <a:t>Secțiunea de dezvoltare</a:t>
          </a:r>
          <a:endParaRPr lang="en-US" sz="1600"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2">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2">
        <dgm:presLayoutVars>
          <dgm:chMax val="0"/>
          <dgm:bulletEnabled val="1"/>
        </dgm:presLayoutVars>
      </dgm:prSet>
      <dgm:spPr/>
      <dgm:t>
        <a:bodyPr/>
        <a:lstStyle/>
        <a:p>
          <a:endParaRPr lang="en-US"/>
        </a:p>
      </dgm:t>
    </dgm:pt>
  </dgm:ptLst>
  <dgm:cxnLst>
    <dgm:cxn modelId="{075D7E52-E219-404E-ABB7-D5398490C046}" srcId="{0053D55B-214C-4A45-886C-58FBD9FFC352}" destId="{EE06BA21-1A01-4C86-AD0D-011A511DCFE2}" srcOrd="0" destOrd="0" parTransId="{3ADC65E3-DD5E-4886-9B57-56DED2307A8B}" sibTransId="{87F80F7A-F5AF-4D53-8485-2AB19A7C7D6A}"/>
    <dgm:cxn modelId="{DA232538-D231-4F5E-A4A0-A2FB78B9EC14}" type="presOf" srcId="{0053D55B-214C-4A45-886C-58FBD9FFC352}" destId="{BFE4DD3E-BD57-49FE-AB28-7E8FD0736253}" srcOrd="0" destOrd="0" presId="urn:microsoft.com/office/officeart/2005/8/layout/vList2"/>
    <dgm:cxn modelId="{8073369E-E55C-487C-9E7E-2E522F67E662}" type="presOf" srcId="{636AAD97-DD75-4FE8-BED0-793D2C582977}" destId="{2BCDE097-61E8-42B8-990F-4E5D306055A6}" srcOrd="0" destOrd="0" presId="urn:microsoft.com/office/officeart/2005/8/layout/vList2"/>
    <dgm:cxn modelId="{DC08DE8C-B7BD-4867-A145-A7170956E720}" type="presOf" srcId="{EE06BA21-1A01-4C86-AD0D-011A511DCFE2}" destId="{0718687E-7256-4580-B9B7-DF4FAD716BB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7FFD92DA-5C67-4C99-8550-82B717D59214}" type="presParOf" srcId="{BFE4DD3E-BD57-49FE-AB28-7E8FD0736253}" destId="{0718687E-7256-4580-B9B7-DF4FAD716BB6}" srcOrd="0" destOrd="0" presId="urn:microsoft.com/office/officeart/2005/8/layout/vList2"/>
    <dgm:cxn modelId="{66C3634D-FE35-4AC4-B9B0-014605C8D364}" type="presParOf" srcId="{BFE4DD3E-BD57-49FE-AB28-7E8FD0736253}" destId="{BF63CA55-AB19-4462-B319-1129F4634F10}" srcOrd="1" destOrd="0" presId="urn:microsoft.com/office/officeart/2005/8/layout/vList2"/>
    <dgm:cxn modelId="{83BAFAE4-5F78-473B-ACFE-5AAA3CDCD3E1}" type="presParOf" srcId="{BFE4DD3E-BD57-49FE-AB28-7E8FD0736253}" destId="{2BCDE097-61E8-42B8-990F-4E5D306055A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470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local</a:t>
          </a:r>
          <a:endParaRPr lang="en-US" sz="1200" kern="1200" dirty="0">
            <a:latin typeface="Arial" panose="020B0604020202020204" pitchFamily="34" charset="0"/>
            <a:cs typeface="Arial" panose="020B0604020202020204" pitchFamily="34" charset="0"/>
          </a:endParaRPr>
        </a:p>
      </dsp:txBody>
      <dsp:txXfrm>
        <a:off x="22275" y="26980"/>
        <a:ext cx="6442582" cy="411750"/>
      </dsp:txXfrm>
    </dsp:sp>
    <dsp:sp modelId="{2BCDE097-61E8-42B8-990F-4E5D306055A6}">
      <dsp:nvSpPr>
        <dsp:cNvPr id="0" name=""/>
        <dsp:cNvSpPr/>
      </dsp:nvSpPr>
      <dsp:spPr>
        <a:xfrm>
          <a:off x="0" y="49556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creditelor externe</a:t>
          </a:r>
          <a:endParaRPr lang="en-US" sz="1200" kern="1200" dirty="0">
            <a:latin typeface="Arial" panose="020B0604020202020204" pitchFamily="34" charset="0"/>
            <a:cs typeface="Arial" panose="020B0604020202020204" pitchFamily="34" charset="0"/>
          </a:endParaRPr>
        </a:p>
      </dsp:txBody>
      <dsp:txXfrm>
        <a:off x="22275" y="517840"/>
        <a:ext cx="6442582" cy="411750"/>
      </dsp:txXfrm>
    </dsp:sp>
    <dsp:sp modelId="{EB85157C-4853-4F95-B37F-6513070DE627}">
      <dsp:nvSpPr>
        <dsp:cNvPr id="0" name=""/>
        <dsp:cNvSpPr/>
      </dsp:nvSpPr>
      <dsp:spPr>
        <a:xfrm>
          <a:off x="0" y="98642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Bugetul creditelor interne</a:t>
          </a:r>
          <a:endParaRPr lang="en-US" sz="1200" kern="1200" dirty="0">
            <a:latin typeface="Arial" panose="020B0604020202020204" pitchFamily="34" charset="0"/>
            <a:cs typeface="Arial" panose="020B0604020202020204" pitchFamily="34" charset="0"/>
          </a:endParaRPr>
        </a:p>
      </dsp:txBody>
      <dsp:txXfrm>
        <a:off x="22275" y="1008700"/>
        <a:ext cx="6442582" cy="411750"/>
      </dsp:txXfrm>
    </dsp:sp>
    <dsp:sp modelId="{BE56998C-FFDA-43C0-9603-C5BBA5ABD9B6}">
      <dsp:nvSpPr>
        <dsp:cNvPr id="0" name=""/>
        <dsp:cNvSpPr/>
      </dsp:nvSpPr>
      <dsp:spPr>
        <a:xfrm>
          <a:off x="0" y="147728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sz="1200" kern="1200" dirty="0">
            <a:latin typeface="Arial" panose="020B0604020202020204" pitchFamily="34" charset="0"/>
            <a:cs typeface="Arial" panose="020B0604020202020204" pitchFamily="34" charset="0"/>
          </a:endParaRPr>
        </a:p>
      </dsp:txBody>
      <dsp:txXfrm>
        <a:off x="22275" y="1499560"/>
        <a:ext cx="6442582" cy="41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166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funcționare</a:t>
          </a:r>
          <a:endParaRPr lang="en-US" sz="1600" kern="1200" dirty="0">
            <a:latin typeface="Arial" panose="020B0604020202020204" pitchFamily="34" charset="0"/>
            <a:cs typeface="Arial" panose="020B0604020202020204" pitchFamily="34" charset="0"/>
          </a:endParaRPr>
        </a:p>
      </dsp:txBody>
      <dsp:txXfrm>
        <a:off x="24674" y="41347"/>
        <a:ext cx="6312224" cy="456092"/>
      </dsp:txXfrm>
    </dsp:sp>
    <dsp:sp modelId="{2BCDE097-61E8-42B8-990F-4E5D306055A6}">
      <dsp:nvSpPr>
        <dsp:cNvPr id="0" name=""/>
        <dsp:cNvSpPr/>
      </dsp:nvSpPr>
      <dsp:spPr>
        <a:xfrm>
          <a:off x="0" y="5998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dezvoltare</a:t>
          </a:r>
          <a:endParaRPr lang="en-US" sz="1600" kern="1200" dirty="0">
            <a:latin typeface="Arial" panose="020B0604020202020204" pitchFamily="34" charset="0"/>
            <a:cs typeface="Arial" panose="020B0604020202020204" pitchFamily="34" charset="0"/>
          </a:endParaRPr>
        </a:p>
      </dsp:txBody>
      <dsp:txXfrm>
        <a:off x="24674" y="624547"/>
        <a:ext cx="6312224" cy="45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639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970159" y="0"/>
            <a:ext cx="3038604" cy="466390"/>
          </a:xfrm>
          <a:prstGeom prst="rect">
            <a:avLst/>
          </a:prstGeom>
        </p:spPr>
        <p:txBody>
          <a:bodyPr vert="horz" lIns="91440" tIns="45720" rIns="91440" bIns="45720" rtlCol="0"/>
          <a:lstStyle>
            <a:lvl1pPr algn="r">
              <a:defRPr sz="1200"/>
            </a:lvl1pPr>
          </a:lstStyle>
          <a:p>
            <a:fld id="{48596768-77A3-4B66-88B0-F4E7D68D3468}" type="datetimeFigureOut">
              <a:rPr lang="ro-RO" smtClean="0"/>
              <a:t>30.01.2024</a:t>
            </a:fld>
            <a:endParaRPr lang="ro-R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700714" y="4474053"/>
            <a:ext cx="5608975" cy="36608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1" y="8830010"/>
            <a:ext cx="3038604" cy="46639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970159" y="8830010"/>
            <a:ext cx="3038604" cy="466390"/>
          </a:xfrm>
          <a:prstGeom prst="rect">
            <a:avLst/>
          </a:prstGeom>
        </p:spPr>
        <p:txBody>
          <a:bodyPr vert="horz" lIns="91440" tIns="45720" rIns="91440" bIns="45720" rtlCol="0" anchor="b"/>
          <a:lstStyle>
            <a:lvl1pPr algn="r">
              <a:defRPr sz="1200"/>
            </a:lvl1pPr>
          </a:lstStyle>
          <a:p>
            <a:fld id="{6A3B001A-6D45-4B3F-8D8C-2A3347A679B2}" type="slidenum">
              <a:rPr lang="ro-RO" smtClean="0"/>
              <a:t>‹#›</a:t>
            </a:fld>
            <a:endParaRPr lang="ro-RO"/>
          </a:p>
        </p:txBody>
      </p:sp>
    </p:spTree>
    <p:extLst>
      <p:ext uri="{BB962C8B-B14F-4D97-AF65-F5344CB8AC3E}">
        <p14:creationId xmlns:p14="http://schemas.microsoft.com/office/powerpoint/2010/main" val="293780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o-RO" smtClean="0"/>
              <a:t>Clic pentru editare stil titlu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ro-RO"/>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3A59CA8-AA50-4D4C-8A95-E3B418B0E9B3}" type="slidenum">
              <a:rPr lang="ro-RO" smtClean="0"/>
              <a:pPr/>
              <a:t>‹#›</a:t>
            </a:fld>
            <a:endParaRPr lang="ro-RO"/>
          </a:p>
        </p:txBody>
      </p:sp>
    </p:spTree>
    <p:extLst>
      <p:ext uri="{BB962C8B-B14F-4D97-AF65-F5344CB8AC3E}">
        <p14:creationId xmlns:p14="http://schemas.microsoft.com/office/powerpoint/2010/main" val="218378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6" name="Footer Placeholder 5"/>
          <p:cNvSpPr>
            <a:spLocks noGrp="1"/>
          </p:cNvSpPr>
          <p:nvPr>
            <p:ph type="ftr" sz="quarter" idx="11"/>
          </p:nvPr>
        </p:nvSpPr>
        <p:spPr/>
        <p:txBody>
          <a:bodyPr/>
          <a:lstStyle/>
          <a:p>
            <a:endParaRPr lang="ro-R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64392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u și legendă">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o-RO" smtClean="0"/>
              <a:t>Clic pentru editare stil titlu</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24803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cu legendă">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o-RO" smtClean="0"/>
              <a:t>Clic pentru editare stil titlu</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38213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de vizită">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9833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o-RO" smtClean="0"/>
              <a:t>Clic pentru editare stil titlu</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84080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o-RO" smtClean="0"/>
              <a:t>Clic pentru editare stil titlu</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63915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nchor="t" anchorCtr="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85525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o-RO" smtClean="0"/>
              <a:t>Clic pentru editare stil titlu</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79318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9375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5" name="Footer Placeholder 4"/>
          <p:cNvSpPr>
            <a:spLocks noGrp="1"/>
          </p:cNvSpPr>
          <p:nvPr>
            <p:ph type="ftr" sz="quarter" idx="11"/>
          </p:nvPr>
        </p:nvSpPr>
        <p:spPr/>
        <p:txBody>
          <a:bodyPr/>
          <a:lstStyle/>
          <a:p>
            <a:endParaRPr lang="ro-RO"/>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24040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4238801439"/>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002179013"/>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98236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3" name="Footer Placeholder 2"/>
          <p:cNvSpPr>
            <a:spLocks noGrp="1"/>
          </p:cNvSpPr>
          <p:nvPr>
            <p:ph type="ftr" sz="quarter" idx="11"/>
          </p:nvPr>
        </p:nvSpPr>
        <p:spPr/>
        <p:txBody>
          <a:bodyPr/>
          <a:lstStyle/>
          <a:p>
            <a:endParaRPr lang="ro-RO"/>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01619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o-RO" smtClean="0"/>
              <a:t>Clic pentru editare stil titlu</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6" name="Footer Placeholder 5"/>
          <p:cNvSpPr>
            <a:spLocks noGrp="1"/>
          </p:cNvSpPr>
          <p:nvPr>
            <p:ph type="ftr" sz="quarter" idx="11"/>
          </p:nvPr>
        </p:nvSpPr>
        <p:spPr/>
        <p:txBody>
          <a:bodyPr/>
          <a:lstStyle/>
          <a:p>
            <a:endParaRPr lang="ro-RO"/>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590335797"/>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30.01.2024</a:t>
            </a:fld>
            <a:endParaRPr lang="ro-RO"/>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3528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o-RO" smtClean="0"/>
              <a:t>Clic pentru editare stil titlu</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0973803-5AFF-4680-BDA0-29D5698D0C1F}" type="datetimeFigureOut">
              <a:rPr lang="ro-RO" smtClean="0"/>
              <a:pPr/>
              <a:t>30.01.2024</a:t>
            </a:fld>
            <a:endParaRPr lang="ro-RO"/>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ro-RO"/>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3A59CA8-AA50-4D4C-8A95-E3B418B0E9B3}" type="slidenum">
              <a:rPr lang="ro-RO" smtClean="0"/>
              <a:pPr/>
              <a:t>‹#›</a:t>
            </a:fld>
            <a:endParaRPr lang="ro-RO"/>
          </a:p>
        </p:txBody>
      </p:sp>
    </p:spTree>
    <p:extLst>
      <p:ext uri="{BB962C8B-B14F-4D97-AF65-F5344CB8AC3E}">
        <p14:creationId xmlns:p14="http://schemas.microsoft.com/office/powerpoint/2010/main" val="1146064420"/>
      </p:ext>
    </p:extLst>
  </p:cSld>
  <p:clrMap bg1="lt1" tx1="dk1" bg2="lt2" tx2="dk2" accent1="accent1" accent2="accent2" accent3="accent3" accent4="accent4" accent5="accent5" accent6="accent6" hlink="hlink" folHlink="folHlink"/>
  <p:sldLayoutIdLst>
    <p:sldLayoutId id="2147486190" r:id="rId1"/>
    <p:sldLayoutId id="2147486191" r:id="rId2"/>
    <p:sldLayoutId id="2147486192" r:id="rId3"/>
    <p:sldLayoutId id="2147486193" r:id="rId4"/>
    <p:sldLayoutId id="2147486194" r:id="rId5"/>
    <p:sldLayoutId id="2147486195" r:id="rId6"/>
    <p:sldLayoutId id="2147486196" r:id="rId7"/>
    <p:sldLayoutId id="2147486197" r:id="rId8"/>
    <p:sldLayoutId id="2147486198" r:id="rId9"/>
    <p:sldLayoutId id="2147486199" r:id="rId10"/>
    <p:sldLayoutId id="2147486200" r:id="rId11"/>
    <p:sldLayoutId id="2147486201" r:id="rId12"/>
    <p:sldLayoutId id="2147486202" r:id="rId13"/>
    <p:sldLayoutId id="2147486203" r:id="rId14"/>
    <p:sldLayoutId id="2147486204" r:id="rId15"/>
    <p:sldLayoutId id="2147486205" r:id="rId16"/>
    <p:sldLayoutId id="214748620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35"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7"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2" name="Rectangle 41">
            <a:extLst>
              <a:ext uri="{FF2B5EF4-FFF2-40B4-BE49-F238E27FC236}">
                <a16:creationId xmlns="" xmlns:a16="http://schemas.microsoft.com/office/drawing/2014/main" id="{6CA4EC59-B8A3-489A-9FB4-AA0699200E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u 1"/>
          <p:cNvSpPr>
            <a:spLocks noGrp="1"/>
          </p:cNvSpPr>
          <p:nvPr>
            <p:ph type="ctrTitle"/>
          </p:nvPr>
        </p:nvSpPr>
        <p:spPr>
          <a:xfrm>
            <a:off x="3784600" y="2141014"/>
            <a:ext cx="8256588" cy="2705306"/>
          </a:xfrm>
        </p:spPr>
        <p:txBody>
          <a:bodyPr vert="horz" lIns="91440" tIns="45720" rIns="91440" bIns="45720" rtlCol="0" anchor="ctr">
            <a:normAutofit/>
          </a:bodyPr>
          <a:lstStyle/>
          <a:p>
            <a:pPr algn="ctr">
              <a:lnSpc>
                <a:spcPct val="90000"/>
              </a:lnSpc>
            </a:pPr>
            <a:r>
              <a:rPr lang="en-US" sz="3600" b="1" spc="50" dirty="0">
                <a:latin typeface="Arial" panose="020B0604020202020204" pitchFamily="34" charset="0"/>
                <a:cs typeface="Arial" panose="020B0604020202020204" pitchFamily="34" charset="0"/>
              </a:rPr>
              <a:t>RAPORT</a:t>
            </a:r>
            <a:br>
              <a:rPr lang="en-US" sz="3600" b="1" spc="50"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t>
            </a:r>
            <a:r>
              <a:rPr lang="en-US" sz="3600" b="1" spc="50" dirty="0">
                <a:latin typeface="Arial" panose="020B0604020202020204" pitchFamily="34" charset="0"/>
                <a:cs typeface="Arial" panose="020B0604020202020204" pitchFamily="34" charset="0"/>
              </a:rPr>
              <a:t>la </a:t>
            </a:r>
            <a:r>
              <a:rPr lang="en-US" sz="3600" b="1" spc="50" dirty="0" err="1">
                <a:latin typeface="Arial" panose="020B0604020202020204" pitchFamily="34" charset="0"/>
                <a:cs typeface="Arial" panose="020B0604020202020204" pitchFamily="34" charset="0"/>
              </a:rPr>
              <a:t>proiectul</a:t>
            </a:r>
            <a:r>
              <a:rPr lang="en-US" sz="3600" b="1" spc="50" dirty="0">
                <a:latin typeface="Arial" panose="020B0604020202020204" pitchFamily="34" charset="0"/>
                <a:cs typeface="Arial" panose="020B0604020202020204" pitchFamily="34" charset="0"/>
              </a:rPr>
              <a:t>  </a:t>
            </a:r>
            <a:r>
              <a:rPr lang="en-US" sz="3600" b="1" spc="50" dirty="0" err="1">
                <a:latin typeface="Arial" panose="020B0604020202020204" pitchFamily="34" charset="0"/>
                <a:cs typeface="Arial" panose="020B0604020202020204" pitchFamily="34" charset="0"/>
              </a:rPr>
              <a:t>bugetului</a:t>
            </a:r>
            <a:r>
              <a:rPr lang="en-US" sz="3600" b="1" spc="50" dirty="0">
                <a:latin typeface="Arial" panose="020B0604020202020204" pitchFamily="34" charset="0"/>
                <a:cs typeface="Arial" panose="020B0604020202020204" pitchFamily="34" charset="0"/>
              </a:rPr>
              <a:t>  general al </a:t>
            </a:r>
            <a:r>
              <a:rPr lang="en-US" sz="3600" b="1" spc="50" dirty="0" err="1">
                <a:latin typeface="Arial" panose="020B0604020202020204" pitchFamily="34" charset="0"/>
                <a:cs typeface="Arial" panose="020B0604020202020204" pitchFamily="34" charset="0"/>
              </a:rPr>
              <a:t>Sectorului</a:t>
            </a:r>
            <a:r>
              <a:rPr lang="en-US" sz="3600" b="1" spc="50" dirty="0">
                <a:latin typeface="Arial" panose="020B0604020202020204" pitchFamily="34" charset="0"/>
                <a:cs typeface="Arial" panose="020B0604020202020204" pitchFamily="34" charset="0"/>
              </a:rPr>
              <a:t> 2 al </a:t>
            </a:r>
            <a:r>
              <a:rPr lang="en-US" sz="3600" b="1" spc="50" dirty="0" err="1">
                <a:latin typeface="Arial" panose="020B0604020202020204" pitchFamily="34" charset="0"/>
                <a:cs typeface="Arial" panose="020B0604020202020204" pitchFamily="34" charset="0"/>
              </a:rPr>
              <a:t>Municipiului</a:t>
            </a:r>
            <a:r>
              <a:rPr lang="en-US" sz="3600" b="1" spc="50" dirty="0">
                <a:latin typeface="Arial" panose="020B0604020202020204" pitchFamily="34" charset="0"/>
                <a:cs typeface="Arial" panose="020B0604020202020204" pitchFamily="34" charset="0"/>
              </a:rPr>
              <a:t> </a:t>
            </a:r>
            <a:r>
              <a:rPr lang="en-US" sz="3600" b="1" spc="50" dirty="0" err="1">
                <a:latin typeface="Arial" panose="020B0604020202020204" pitchFamily="34" charset="0"/>
                <a:cs typeface="Arial" panose="020B0604020202020204" pitchFamily="34" charset="0"/>
              </a:rPr>
              <a:t>Bucureşti</a:t>
            </a:r>
            <a:r>
              <a:rPr lang="en-US" sz="3600" b="1" spc="50" dirty="0">
                <a:latin typeface="Arial" panose="020B0604020202020204" pitchFamily="34" charset="0"/>
                <a:cs typeface="Arial" panose="020B0604020202020204" pitchFamily="34" charset="0"/>
              </a:rPr>
              <a:t> pe </a:t>
            </a:r>
            <a:r>
              <a:rPr lang="en-US" sz="3600" b="1" spc="50" dirty="0" err="1">
                <a:latin typeface="Arial" panose="020B0604020202020204" pitchFamily="34" charset="0"/>
                <a:cs typeface="Arial" panose="020B0604020202020204" pitchFamily="34" charset="0"/>
              </a:rPr>
              <a:t>anul</a:t>
            </a:r>
            <a:r>
              <a:rPr lang="en-US" sz="3600" b="1" spc="50" dirty="0">
                <a:latin typeface="Arial" panose="020B0604020202020204" pitchFamily="34" charset="0"/>
                <a:cs typeface="Arial" panose="020B0604020202020204" pitchFamily="34" charset="0"/>
              </a:rPr>
              <a:t> </a:t>
            </a:r>
            <a:r>
              <a:rPr lang="en-US" sz="3600" b="1" spc="50" dirty="0" smtClean="0">
                <a:latin typeface="Arial" panose="020B0604020202020204" pitchFamily="34" charset="0"/>
                <a:cs typeface="Arial" panose="020B0604020202020204" pitchFamily="34" charset="0"/>
              </a:rPr>
              <a:t>202</a:t>
            </a:r>
            <a:r>
              <a:rPr lang="ro-RO" sz="3600" b="1" spc="50" dirty="0">
                <a:latin typeface="Arial" panose="020B0604020202020204" pitchFamily="34" charset="0"/>
                <a:cs typeface="Arial" panose="020B0604020202020204" pitchFamily="34" charset="0"/>
              </a:rPr>
              <a:t>4</a:t>
            </a:r>
            <a:endParaRPr lang="en-US" sz="3600" b="1" spc="50"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970867" y="2048933"/>
            <a:ext cx="7532156" cy="3742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b="1" dirty="0">
              <a:solidFill>
                <a:schemeClr val="bg1"/>
              </a:solidFill>
            </a:endParaRPr>
          </a:p>
        </p:txBody>
      </p:sp>
      <p:pic>
        <p:nvPicPr>
          <p:cNvPr id="7" name="Picture 6" descr="Graphical user interface, text&#10;&#10;Description automatically generated">
            <a:extLst>
              <a:ext uri="{FF2B5EF4-FFF2-40B4-BE49-F238E27FC236}">
                <a16:creationId xmlns="" xmlns:a16="http://schemas.microsoft.com/office/drawing/2014/main" id="{DFA3DF58-6B15-403A-B6EE-91332DC449D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8887075" y="5791200"/>
            <a:ext cx="3238500" cy="952500"/>
          </a:xfrm>
          <a:prstGeom prst="rect">
            <a:avLst/>
          </a:prstGeom>
        </p:spPr>
      </p:pic>
    </p:spTree>
    <p:extLst>
      <p:ext uri="{BB962C8B-B14F-4D97-AF65-F5344CB8AC3E}">
        <p14:creationId xmlns:p14="http://schemas.microsoft.com/office/powerpoint/2010/main" val="136194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848729" y="269488"/>
            <a:ext cx="10866938" cy="562459"/>
          </a:xfrm>
        </p:spPr>
        <p:txBody>
          <a:bodyPr>
            <a:normAutofit fontScale="90000"/>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a:t>
            </a:r>
            <a:r>
              <a:rPr lang="en-US" sz="1800" b="1" dirty="0" smtClean="0">
                <a:solidFill>
                  <a:schemeClr val="tx1"/>
                </a:solidFill>
                <a:latin typeface="Arial" panose="020B0604020202020204" pitchFamily="34" charset="0"/>
                <a:cs typeface="Arial" panose="020B0604020202020204" pitchFamily="34" charset="0"/>
              </a:rPr>
              <a:t>SEC</a:t>
            </a:r>
            <a:r>
              <a:rPr lang="ro-RO" sz="1800" b="1" dirty="0" smtClean="0">
                <a:solidFill>
                  <a:schemeClr val="tx1"/>
                </a:solidFill>
                <a:latin typeface="Arial" panose="020B0604020202020204" pitchFamily="34" charset="0"/>
                <a:cs typeface="Arial" panose="020B0604020202020204" pitchFamily="34" charset="0"/>
              </a:rPr>
              <a:t>ȚIUNII DE DEZVOLTARE ÎN BUGETUL GENERAL PE ANUL 2024</a:t>
            </a:r>
            <a:br>
              <a:rPr lang="ro-RO" sz="1800" b="1" dirty="0" smtClean="0">
                <a:solidFill>
                  <a:schemeClr val="tx1"/>
                </a:solidFill>
                <a:latin typeface="Arial" panose="020B0604020202020204" pitchFamily="34" charset="0"/>
                <a:cs typeface="Arial" panose="020B0604020202020204" pitchFamily="34" charset="0"/>
              </a:rPr>
            </a:br>
            <a:r>
              <a:rPr lang="ro-RO" sz="1800" b="1" dirty="0">
                <a:solidFill>
                  <a:schemeClr val="tx1"/>
                </a:solidFill>
                <a:latin typeface="Arial" panose="020B0604020202020204" pitchFamily="34" charset="0"/>
                <a:cs typeface="Arial" panose="020B0604020202020204" pitchFamily="34" charset="0"/>
              </a:rPr>
              <a:t/>
            </a:r>
            <a:br>
              <a:rPr lang="ro-RO" sz="1800" b="1" dirty="0">
                <a:solidFill>
                  <a:schemeClr val="tx1"/>
                </a:solidFill>
                <a:latin typeface="Arial" panose="020B0604020202020204" pitchFamily="34" charset="0"/>
                <a:cs typeface="Arial" panose="020B0604020202020204" pitchFamily="34" charset="0"/>
              </a:rPr>
            </a:br>
            <a:endParaRPr lang="ro-RO" sz="1800" b="1" dirty="0">
              <a:solidFill>
                <a:schemeClr val="tx1"/>
              </a:solidFill>
              <a:latin typeface="Arial" panose="020B0604020202020204" pitchFamily="34" charset="0"/>
              <a:cs typeface="Arial" panose="020B0604020202020204" pitchFamily="34" charset="0"/>
            </a:endParaRPr>
          </a:p>
        </p:txBody>
      </p:sp>
      <p:pic>
        <p:nvPicPr>
          <p:cNvPr id="3" name="Imagine 2"/>
          <p:cNvPicPr>
            <a:picLocks noChangeAspect="1"/>
          </p:cNvPicPr>
          <p:nvPr/>
        </p:nvPicPr>
        <p:blipFill>
          <a:blip r:embed="rId2"/>
          <a:stretch>
            <a:fillRect/>
          </a:stretch>
        </p:blipFill>
        <p:spPr>
          <a:xfrm>
            <a:off x="0" y="548640"/>
            <a:ext cx="12192000" cy="6309360"/>
          </a:xfrm>
          <a:prstGeom prst="rect">
            <a:avLst/>
          </a:prstGeom>
        </p:spPr>
      </p:pic>
    </p:spTree>
    <p:extLst>
      <p:ext uri="{BB962C8B-B14F-4D97-AF65-F5344CB8AC3E}">
        <p14:creationId xmlns:p14="http://schemas.microsoft.com/office/powerpoint/2010/main" val="3339874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834861" y="2862557"/>
            <a:ext cx="9705109" cy="2308324"/>
          </a:xfrm>
          <a:prstGeom prst="rect">
            <a:avLst/>
          </a:prstGeom>
          <a:noFill/>
        </p:spPr>
        <p:txBody>
          <a:bodyPr wrap="square" rtlCol="0">
            <a:spAutoFit/>
          </a:bodyPr>
          <a:lstStyle/>
          <a:p>
            <a:pPr algn="just">
              <a:tabLst>
                <a:tab pos="457200" algn="l"/>
              </a:tabLst>
            </a:pPr>
            <a:r>
              <a:rPr lang="en-US" dirty="0">
                <a:latin typeface="Arial" panose="020B0604020202020204" pitchFamily="34" charset="0"/>
              </a:rPr>
              <a:t>	</a:t>
            </a:r>
            <a:r>
              <a:rPr lang="ro-RO" sz="2400" dirty="0">
                <a:latin typeface="Arial" panose="020B0604020202020204" pitchFamily="34" charset="0"/>
                <a:cs typeface="Arial" panose="020B0604020202020204" pitchFamily="34" charset="0"/>
              </a:rPr>
              <a:t>Veniturile care urmează a se încasa la nivelul Sectorului 2, 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au fost estimate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fundamentate pe baza constatării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evaluării materiei impozabile declarată în prezent, evaluarea serviciilor prestate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 veniturilor </a:t>
            </a:r>
            <a:r>
              <a:rPr lang="ro-RO" sz="2400" dirty="0" err="1">
                <a:latin typeface="Arial" panose="020B0604020202020204" pitchFamily="34" charset="0"/>
                <a:cs typeface="Arial" panose="020B0604020202020204" pitchFamily="34" charset="0"/>
              </a:rPr>
              <a:t>obţinute</a:t>
            </a:r>
            <a:r>
              <a:rPr lang="ro-RO" sz="2400" dirty="0">
                <a:latin typeface="Arial" panose="020B0604020202020204" pitchFamily="34" charset="0"/>
                <a:cs typeface="Arial" panose="020B0604020202020204" pitchFamily="34" charset="0"/>
              </a:rPr>
              <a:t> din acestea, precum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alte elemente specifice, conform </a:t>
            </a:r>
            <a:r>
              <a:rPr lang="ro-RO" sz="2400" dirty="0" err="1">
                <a:latin typeface="Arial" panose="020B0604020202020204" pitchFamily="34" charset="0"/>
                <a:cs typeface="Arial" panose="020B0604020202020204" pitchFamily="34" charset="0"/>
              </a:rPr>
              <a:t>legislaţiei</a:t>
            </a:r>
            <a:r>
              <a:rPr lang="ro-RO" sz="2400" dirty="0">
                <a:latin typeface="Arial" panose="020B0604020202020204" pitchFamily="34" charset="0"/>
                <a:cs typeface="Arial" panose="020B0604020202020204" pitchFamily="34" charset="0"/>
              </a:rPr>
              <a:t> în vigoare, având în vedere prevederile:</a:t>
            </a:r>
          </a:p>
          <a:p>
            <a:pPr algn="just" defTabSz="457200"/>
            <a:r>
              <a:rPr lang="en-US" sz="2400" dirty="0">
                <a:cs typeface="Arial" panose="020B0604020202020204" pitchFamily="34" charset="0"/>
              </a:rPr>
              <a:t>	</a:t>
            </a:r>
            <a:endParaRPr lang="ro-RO" sz="2400" dirty="0">
              <a:cs typeface="Arial" panose="020B0604020202020204" pitchFamily="34" charset="0"/>
            </a:endParaRPr>
          </a:p>
        </p:txBody>
      </p:sp>
      <p:sp>
        <p:nvSpPr>
          <p:cNvPr id="3" name="Titlu 2"/>
          <p:cNvSpPr>
            <a:spLocks noGrp="1"/>
          </p:cNvSpPr>
          <p:nvPr>
            <p:ph type="title"/>
          </p:nvPr>
        </p:nvSpPr>
        <p:spPr>
          <a:xfrm>
            <a:off x="858320" y="913635"/>
            <a:ext cx="10350179" cy="872067"/>
          </a:xfrm>
        </p:spPr>
        <p:txBody>
          <a:bodyPr>
            <a:noAutofit/>
          </a:bodyPr>
          <a:lstStyle/>
          <a:p>
            <a:pPr algn="ctr"/>
            <a:r>
              <a:rPr lang="it-IT" sz="3500" b="1" dirty="0">
                <a:solidFill>
                  <a:schemeClr val="bg1"/>
                </a:solidFill>
                <a:latin typeface="Arial" panose="020B0604020202020204" pitchFamily="34" charset="0"/>
                <a:cs typeface="Arial" panose="020B0604020202020204" pitchFamily="34" charset="0"/>
              </a:rPr>
              <a:t>Veniturile bugetului local al Sectorului 2</a:t>
            </a:r>
            <a:endParaRPr lang="ro-RO"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36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2">
            <a:extLst>
              <a:ext uri="{FF2B5EF4-FFF2-40B4-BE49-F238E27FC236}">
                <a16:creationId xmlns="" xmlns:a16="http://schemas.microsoft.com/office/drawing/2014/main" id="{56047A48-89E5-4086-A276-DD5309B6C6A8}"/>
              </a:ext>
            </a:extLst>
          </p:cNvPr>
          <p:cNvSpPr txBox="1">
            <a:spLocks/>
          </p:cNvSpPr>
          <p:nvPr/>
        </p:nvSpPr>
        <p:spPr>
          <a:xfrm>
            <a:off x="750251" y="469940"/>
            <a:ext cx="10350179" cy="87206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500" b="1" dirty="0">
                <a:solidFill>
                  <a:schemeClr val="bg1"/>
                </a:solidFill>
                <a:latin typeface="Arial" panose="020B0604020202020204" pitchFamily="34" charset="0"/>
                <a:cs typeface="Arial" panose="020B0604020202020204" pitchFamily="34" charset="0"/>
              </a:rPr>
              <a:t>Veniturile bugetului local al Sectorului 2</a:t>
            </a:r>
            <a:endParaRPr lang="ro-RO" sz="35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1C45E4B3-5870-4084-BA7B-69115D20A986}"/>
              </a:ext>
            </a:extLst>
          </p:cNvPr>
          <p:cNvSpPr txBox="1"/>
          <p:nvPr/>
        </p:nvSpPr>
        <p:spPr>
          <a:xfrm>
            <a:off x="514350" y="2294507"/>
            <a:ext cx="11249025" cy="4446923"/>
          </a:xfrm>
          <a:prstGeom prst="rect">
            <a:avLst/>
          </a:prstGeom>
          <a:noFill/>
        </p:spPr>
        <p:txBody>
          <a:bodyPr wrap="square" tIns="46800">
            <a:spAutoFit/>
          </a:bodyPr>
          <a:lstStyle/>
          <a:p>
            <a:pPr marL="285750" indent="-285750" algn="just" defTabSz="457200">
              <a:lnSpc>
                <a:spcPct val="115000"/>
              </a:lnSpc>
              <a:buFont typeface="Arial" panose="020B0604020202020204" pitchFamily="34" charset="0"/>
              <a:buChar char="•"/>
            </a:pPr>
            <a:r>
              <a:rPr lang="ro-RO" sz="1800" dirty="0" smtClean="0">
                <a:latin typeface="Arial" panose="020B0604020202020204" pitchFamily="34" charset="0"/>
                <a:cs typeface="Arial" panose="020B0604020202020204" pitchFamily="34" charset="0"/>
              </a:rPr>
              <a:t>Legii </a:t>
            </a:r>
            <a:r>
              <a:rPr lang="ro-RO" sz="1800" dirty="0">
                <a:latin typeface="Arial" panose="020B0604020202020204" pitchFamily="34" charset="0"/>
                <a:cs typeface="Arial" panose="020B0604020202020204" pitchFamily="34" charset="0"/>
              </a:rPr>
              <a:t>nr. 227/2015 privind Codul fiscal, cu modificările și completările ulterioare</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marL="285750" indent="-285750" algn="just" defTabSz="457200">
              <a:lnSpc>
                <a:spcPct val="115000"/>
              </a:lnSpc>
              <a:buFont typeface="Arial" panose="020B0604020202020204" pitchFamily="34" charset="0"/>
              <a:buChar char="•"/>
            </a:pPr>
            <a:r>
              <a:rPr lang="ro-RO" sz="1800" dirty="0" smtClean="0">
                <a:latin typeface="Arial" panose="020B0604020202020204" pitchFamily="34" charset="0"/>
                <a:cs typeface="Arial" panose="020B0604020202020204" pitchFamily="34" charset="0"/>
              </a:rPr>
              <a:t>Legii </a:t>
            </a:r>
            <a:r>
              <a:rPr lang="ro-RO" sz="1800" dirty="0">
                <a:latin typeface="Arial" panose="020B0604020202020204" pitchFamily="34" charset="0"/>
                <a:cs typeface="Arial" panose="020B0604020202020204" pitchFamily="34" charset="0"/>
              </a:rPr>
              <a:t>finanţelor publice locale nr. 273/2006, cu modificările şi completările ulterioare</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800" dirty="0" smtClean="0">
                <a:latin typeface="Arial" panose="020B0604020202020204" pitchFamily="34" charset="0"/>
                <a:cs typeface="Arial" panose="020B0604020202020204" pitchFamily="34" charset="0"/>
              </a:rPr>
              <a:t>Legii </a:t>
            </a:r>
            <a:r>
              <a:rPr lang="ro-RO" sz="1800" dirty="0">
                <a:latin typeface="Arial" panose="020B0604020202020204" pitchFamily="34" charset="0"/>
                <a:cs typeface="Arial" panose="020B0604020202020204" pitchFamily="34" charset="0"/>
              </a:rPr>
              <a:t>bugetului de stat pe anul </a:t>
            </a:r>
            <a:r>
              <a:rPr lang="ro-RO" sz="1800"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ro-RO" sz="1800" dirty="0" smtClean="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nr. </a:t>
            </a:r>
            <a:r>
              <a:rPr lang="en-US" dirty="0">
                <a:latin typeface="Arial" panose="020B0604020202020204" pitchFamily="34" charset="0"/>
                <a:cs typeface="Arial" panose="020B0604020202020204" pitchFamily="34" charset="0"/>
              </a:rPr>
              <a:t>421/2023</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800" dirty="0" smtClean="0">
                <a:latin typeface="Arial" panose="020B0604020202020204" pitchFamily="34" charset="0"/>
                <a:cs typeface="Arial" panose="020B0604020202020204" pitchFamily="34" charset="0"/>
              </a:rPr>
              <a:t>Hotărârii </a:t>
            </a:r>
            <a:r>
              <a:rPr lang="ro-RO" sz="1800" dirty="0">
                <a:latin typeface="Arial" panose="020B0604020202020204" pitchFamily="34" charset="0"/>
                <a:cs typeface="Arial" panose="020B0604020202020204" pitchFamily="34" charset="0"/>
              </a:rPr>
              <a:t>Consiliului General al Municipiului București nr. </a:t>
            </a:r>
            <a:r>
              <a:rPr lang="ro-RO" dirty="0" smtClean="0">
                <a:latin typeface="Arial" panose="020B0604020202020204" pitchFamily="34" charset="0"/>
                <a:cs typeface="Arial" panose="020B0604020202020204" pitchFamily="34" charset="0"/>
              </a:rPr>
              <a:t>108</a:t>
            </a:r>
            <a:r>
              <a:rPr lang="en-US" dirty="0" smtClean="0">
                <a:latin typeface="Arial" panose="020B0604020202020204" pitchFamily="34" charset="0"/>
                <a:cs typeface="Arial" panose="020B0604020202020204" pitchFamily="34" charset="0"/>
              </a:rPr>
              <a:t>/2</a:t>
            </a:r>
            <a:r>
              <a:rPr lang="ro-RO"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.04.202</a:t>
            </a:r>
            <a:r>
              <a:rPr lang="ro-RO" dirty="0" smtClean="0">
                <a:latin typeface="Arial" panose="020B0604020202020204" pitchFamily="34" charset="0"/>
                <a:cs typeface="Arial" panose="020B0604020202020204" pitchFamily="34" charset="0"/>
              </a:rPr>
              <a:t>3 </a:t>
            </a:r>
            <a:r>
              <a:rPr lang="ro-RO" sz="1800" dirty="0" smtClean="0">
                <a:latin typeface="Arial" panose="020B0604020202020204" pitchFamily="34" charset="0"/>
                <a:cs typeface="Arial" panose="020B0604020202020204" pitchFamily="34" charset="0"/>
              </a:rPr>
              <a:t>privind </a:t>
            </a:r>
            <a:r>
              <a:rPr lang="ro-RO" sz="1800" dirty="0">
                <a:latin typeface="Arial" panose="020B0604020202020204" pitchFamily="34" charset="0"/>
                <a:cs typeface="Arial" panose="020B0604020202020204" pitchFamily="34" charset="0"/>
              </a:rPr>
              <a:t>stabilirea nivelurilor impozitelor și taxelor locale în municipiul București, începând cu anul </a:t>
            </a:r>
            <a:r>
              <a:rPr lang="en-US" dirty="0" smtClean="0">
                <a:latin typeface="Arial" panose="020B0604020202020204" pitchFamily="34" charset="0"/>
                <a:cs typeface="Arial" panose="020B0604020202020204" pitchFamily="34" charset="0"/>
              </a:rPr>
              <a:t>202</a:t>
            </a:r>
            <a:r>
              <a:rPr lang="ro-RO" dirty="0" smtClean="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endParaRPr lang="ro-RO" dirty="0" smtClean="0">
              <a:latin typeface="Arial" panose="020B0604020202020204" pitchFamily="34" charset="0"/>
              <a:cs typeface="Arial" panose="020B0604020202020204" pitchFamily="34" charset="0"/>
            </a:endParaRPr>
          </a:p>
          <a:p>
            <a:pPr algn="just">
              <a:lnSpc>
                <a:spcPct val="115000"/>
              </a:lnSpc>
            </a:pPr>
            <a:endParaRPr lang="ro-RO" sz="5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dirty="0" smtClean="0">
                <a:latin typeface="Arial" panose="020B0604020202020204" pitchFamily="34" charset="0"/>
                <a:cs typeface="Arial" panose="020B0604020202020204" pitchFamily="34" charset="0"/>
              </a:rPr>
              <a:t>Ordonanța de Urgență a Guvernului nr. 115/2023 din 14 decembrie 2023 privind unele măsuri fiscal-bugetare în domeniul cheltuielilor publice, pentru consolidare fiscală, combaterea evaziunii fiscale, pentru modificarea </a:t>
            </a:r>
            <a:r>
              <a:rPr lang="ro-RO" dirty="0" err="1" smtClean="0">
                <a:latin typeface="Arial" panose="020B0604020202020204" pitchFamily="34" charset="0"/>
                <a:cs typeface="Arial" panose="020B0604020202020204" pitchFamily="34" charset="0"/>
              </a:rPr>
              <a:t>şi</a:t>
            </a:r>
            <a:r>
              <a:rPr lang="ro-RO" dirty="0" smtClean="0">
                <a:latin typeface="Arial" panose="020B0604020202020204" pitchFamily="34" charset="0"/>
                <a:cs typeface="Arial" panose="020B0604020202020204" pitchFamily="34" charset="0"/>
              </a:rPr>
              <a:t> completarea unor acte normative, precum </a:t>
            </a:r>
            <a:r>
              <a:rPr lang="ro-RO" dirty="0" err="1" smtClean="0">
                <a:latin typeface="Arial" panose="020B0604020202020204" pitchFamily="34" charset="0"/>
                <a:cs typeface="Arial" panose="020B0604020202020204" pitchFamily="34" charset="0"/>
              </a:rPr>
              <a:t>şi</a:t>
            </a:r>
            <a:r>
              <a:rPr lang="ro-RO" dirty="0" smtClean="0">
                <a:latin typeface="Arial" panose="020B0604020202020204" pitchFamily="34" charset="0"/>
                <a:cs typeface="Arial" panose="020B0604020202020204" pitchFamily="34" charset="0"/>
              </a:rPr>
              <a:t> pentru prorogarea unor termene;</a:t>
            </a:r>
          </a:p>
          <a:p>
            <a:pPr algn="just">
              <a:lnSpc>
                <a:spcPct val="115000"/>
              </a:lnSpc>
            </a:pPr>
            <a:endParaRPr lang="ro-RO" sz="500" dirty="0" smtClean="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dirty="0" smtClean="0">
                <a:latin typeface="Arial" panose="020B0604020202020204" pitchFamily="34" charset="0"/>
                <a:cs typeface="Arial" panose="020B0604020202020204" pitchFamily="34" charset="0"/>
              </a:rPr>
              <a:t>Ordonanța de Urgență a Guvernului  nr. 127/2023 din 28 decembrie 2023 pentru modificarea </a:t>
            </a:r>
            <a:r>
              <a:rPr lang="ro-RO" dirty="0" err="1" smtClean="0">
                <a:latin typeface="Arial" panose="020B0604020202020204" pitchFamily="34" charset="0"/>
                <a:cs typeface="Arial" panose="020B0604020202020204" pitchFamily="34" charset="0"/>
              </a:rPr>
              <a:t>şi</a:t>
            </a:r>
            <a:r>
              <a:rPr lang="ro-RO" dirty="0" smtClean="0">
                <a:latin typeface="Arial" panose="020B0604020202020204" pitchFamily="34" charset="0"/>
                <a:cs typeface="Arial" panose="020B0604020202020204" pitchFamily="34" charset="0"/>
              </a:rPr>
              <a:t> completarea unor acte normative, prorogarea unor termene, precum </a:t>
            </a:r>
            <a:r>
              <a:rPr lang="ro-RO" dirty="0" err="1" smtClean="0">
                <a:latin typeface="Arial" panose="020B0604020202020204" pitchFamily="34" charset="0"/>
                <a:cs typeface="Arial" panose="020B0604020202020204" pitchFamily="34" charset="0"/>
              </a:rPr>
              <a:t>şi</a:t>
            </a:r>
            <a:r>
              <a:rPr lang="ro-RO" dirty="0" smtClean="0">
                <a:latin typeface="Arial" panose="020B0604020202020204" pitchFamily="34" charset="0"/>
                <a:cs typeface="Arial" panose="020B0604020202020204" pitchFamily="34" charset="0"/>
              </a:rPr>
              <a:t> unele măsuri bugetare;</a:t>
            </a:r>
          </a:p>
          <a:p>
            <a:pPr algn="just" defTabSz="457200">
              <a:lnSpc>
                <a:spcPct val="115000"/>
              </a:lnSpc>
            </a:pPr>
            <a:endParaRPr lang="ro-RO" sz="500" dirty="0">
              <a:latin typeface="Arial" panose="020B0604020202020204" pitchFamily="34" charset="0"/>
              <a:cs typeface="Arial" panose="020B0604020202020204" pitchFamily="34" charset="0"/>
            </a:endParaRPr>
          </a:p>
          <a:p>
            <a:pPr marL="285750" indent="-285750" algn="just">
              <a:lnSpc>
                <a:spcPct val="115000"/>
              </a:lnSpc>
              <a:buFont typeface="Arial" panose="020B0604020202020204" pitchFamily="34" charset="0"/>
              <a:buChar char="•"/>
            </a:pPr>
            <a:r>
              <a:rPr lang="ro-RO" sz="1800" dirty="0" smtClean="0">
                <a:latin typeface="Arial" panose="020B0604020202020204" pitchFamily="34" charset="0"/>
                <a:cs typeface="Arial" panose="020B0604020202020204" pitchFamily="34" charset="0"/>
              </a:rPr>
              <a:t>Deciziilor </a:t>
            </a:r>
            <a:r>
              <a:rPr lang="ro-RO" sz="1800" dirty="0">
                <a:latin typeface="Arial" panose="020B0604020202020204" pitchFamily="34" charset="0"/>
                <a:cs typeface="Arial" panose="020B0604020202020204" pitchFamily="34" charset="0"/>
              </a:rPr>
              <a:t>directorului general al Direcției Generale Regionale a Finanțelor Publice a Municipiului București nr. </a:t>
            </a:r>
            <a:r>
              <a:rPr lang="ro-RO" dirty="0" smtClean="0">
                <a:latin typeface="Arial" panose="020B0604020202020204" pitchFamily="34" charset="0"/>
                <a:cs typeface="Arial" panose="020B0604020202020204" pitchFamily="34" charset="0"/>
              </a:rPr>
              <a:t>4955/19.12.2023</a:t>
            </a:r>
            <a:r>
              <a:rPr lang="ro-RO"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5078/29.12.2023, </a:t>
            </a:r>
            <a:r>
              <a:rPr lang="en-US" dirty="0" smtClean="0">
                <a:latin typeface="Arial" panose="020B0604020202020204" pitchFamily="34" charset="0"/>
                <a:cs typeface="Arial" panose="020B0604020202020204" pitchFamily="34" charset="0"/>
              </a:rPr>
              <a:t>4</a:t>
            </a:r>
            <a:r>
              <a:rPr lang="ro-RO" dirty="0" smtClean="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/08.01.2024</a:t>
            </a:r>
            <a:r>
              <a:rPr lang="ro-RO"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și </a:t>
            </a:r>
            <a:r>
              <a:rPr lang="en-US" dirty="0" smtClean="0">
                <a:latin typeface="Arial" panose="020B0604020202020204" pitchFamily="34" charset="0"/>
                <a:cs typeface="Arial" panose="020B0604020202020204" pitchFamily="34" charset="0"/>
              </a:rPr>
              <a:t>4</a:t>
            </a:r>
            <a:r>
              <a:rPr lang="ro-RO" dirty="0" smtClean="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/08.01.2024.</a:t>
            </a:r>
            <a:endParaRPr lang="ro-R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205346" y="292007"/>
            <a:ext cx="10197084" cy="989539"/>
          </a:xfrm>
        </p:spPr>
        <p:txBody>
          <a:bodyPr>
            <a:noAutofit/>
          </a:bodyPr>
          <a:lstStyle/>
          <a:p>
            <a:pPr algn="ctr"/>
            <a:r>
              <a:rPr lang="it-IT" sz="3400" b="1" dirty="0">
                <a:solidFill>
                  <a:schemeClr val="tx1"/>
                </a:solidFill>
                <a:latin typeface="Arial" panose="020B0604020202020204" pitchFamily="34" charset="0"/>
                <a:cs typeface="Arial" panose="020B0604020202020204" pitchFamily="34" charset="0"/>
              </a:rPr>
              <a:t>Veniturile bugetului local</a:t>
            </a:r>
            <a:r>
              <a:rPr lang="ro-RO" sz="3400" b="1" dirty="0">
                <a:solidFill>
                  <a:schemeClr val="tx1"/>
                </a:solidFill>
                <a:latin typeface="Arial" panose="020B0604020202020204" pitchFamily="34" charset="0"/>
                <a:cs typeface="Arial" panose="020B0604020202020204" pitchFamily="34" charset="0"/>
              </a:rPr>
              <a:t> </a:t>
            </a:r>
            <a:r>
              <a:rPr lang="it-IT" sz="3400" b="1" dirty="0">
                <a:solidFill>
                  <a:schemeClr val="tx1"/>
                </a:solidFill>
                <a:latin typeface="Arial" panose="020B0604020202020204" pitchFamily="34" charset="0"/>
                <a:cs typeface="Arial" panose="020B0604020202020204" pitchFamily="34" charset="0"/>
              </a:rPr>
              <a:t>al Sectorului 2</a:t>
            </a:r>
            <a:r>
              <a:rPr lang="ro-RO" sz="3400" b="1" dirty="0">
                <a:solidFill>
                  <a:schemeClr val="tx1"/>
                </a:solidFill>
                <a:latin typeface="Arial" panose="020B0604020202020204" pitchFamily="34" charset="0"/>
                <a:cs typeface="Arial" panose="020B0604020202020204" pitchFamily="34" charset="0"/>
              </a:rPr>
              <a:t> pe anul 20</a:t>
            </a:r>
            <a:r>
              <a:rPr lang="en-US" sz="3400" b="1" dirty="0" smtClean="0">
                <a:solidFill>
                  <a:schemeClr val="tx1"/>
                </a:solidFill>
                <a:latin typeface="Arial" panose="020B0604020202020204" pitchFamily="34" charset="0"/>
                <a:cs typeface="Arial" panose="020B0604020202020204" pitchFamily="34" charset="0"/>
              </a:rPr>
              <a:t>2</a:t>
            </a:r>
            <a:r>
              <a:rPr lang="ro-RO" sz="3400" b="1" dirty="0">
                <a:solidFill>
                  <a:schemeClr val="tx1"/>
                </a:solidFill>
                <a:latin typeface="Arial" panose="020B0604020202020204" pitchFamily="34" charset="0"/>
                <a:cs typeface="Arial" panose="020B0604020202020204" pitchFamily="34" charset="0"/>
              </a:rPr>
              <a:t>4</a:t>
            </a:r>
          </a:p>
        </p:txBody>
      </p:sp>
      <p:graphicFrame>
        <p:nvGraphicFramePr>
          <p:cNvPr id="4" name="Tabel 3"/>
          <p:cNvGraphicFramePr>
            <a:graphicFrameLocks noGrp="1"/>
          </p:cNvGraphicFramePr>
          <p:nvPr>
            <p:extLst>
              <p:ext uri="{D42A27DB-BD31-4B8C-83A1-F6EECF244321}">
                <p14:modId xmlns:p14="http://schemas.microsoft.com/office/powerpoint/2010/main" val="765680656"/>
              </p:ext>
            </p:extLst>
          </p:nvPr>
        </p:nvGraphicFramePr>
        <p:xfrm>
          <a:off x="396632" y="1444337"/>
          <a:ext cx="11326091" cy="4623261"/>
        </p:xfrm>
        <a:graphic>
          <a:graphicData uri="http://schemas.openxmlformats.org/drawingml/2006/table">
            <a:tbl>
              <a:tblPr firstRow="1" firstCol="1">
                <a:tableStyleId>{616DA210-FB5B-4158-B5E0-FEB733F419BA}</a:tableStyleId>
              </a:tblPr>
              <a:tblGrid>
                <a:gridCol w="7823681">
                  <a:extLst>
                    <a:ext uri="{9D8B030D-6E8A-4147-A177-3AD203B41FA5}">
                      <a16:colId xmlns="" xmlns:a16="http://schemas.microsoft.com/office/drawing/2014/main" val="20000"/>
                    </a:ext>
                  </a:extLst>
                </a:gridCol>
                <a:gridCol w="2085638">
                  <a:extLst>
                    <a:ext uri="{9D8B030D-6E8A-4147-A177-3AD203B41FA5}">
                      <a16:colId xmlns="" xmlns:a16="http://schemas.microsoft.com/office/drawing/2014/main" val="20001"/>
                    </a:ext>
                  </a:extLst>
                </a:gridCol>
                <a:gridCol w="1416772">
                  <a:extLst>
                    <a:ext uri="{9D8B030D-6E8A-4147-A177-3AD203B41FA5}">
                      <a16:colId xmlns="" xmlns:a16="http://schemas.microsoft.com/office/drawing/2014/main" val="20002"/>
                    </a:ext>
                  </a:extLst>
                </a:gridCol>
              </a:tblGrid>
              <a:tr h="485948">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 </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mii lei</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0"/>
                  </a:ext>
                </a:extLst>
              </a:tr>
              <a:tr h="485948">
                <a:tc>
                  <a:txBody>
                    <a:bodyPr/>
                    <a:lstStyle/>
                    <a:p>
                      <a:pPr algn="l" fontAlgn="b"/>
                      <a:r>
                        <a:rPr lang="ro-RO" sz="2500" b="1" u="none" strike="noStrike" dirty="0">
                          <a:solidFill>
                            <a:schemeClr val="bg1"/>
                          </a:solidFill>
                          <a:effectLst/>
                          <a:latin typeface="Arial" panose="020B0604020202020204" pitchFamily="34" charset="0"/>
                          <a:cs typeface="Arial" panose="020B0604020202020204" pitchFamily="34" charset="0"/>
                        </a:rPr>
                        <a:t>TOTAL VENITURI </a:t>
                      </a:r>
                      <a:r>
                        <a:rPr lang="ro-RO" sz="2500" b="1" u="none" strike="noStrike" dirty="0" smtClean="0">
                          <a:solidFill>
                            <a:schemeClr val="bg1"/>
                          </a:solidFill>
                          <a:effectLst/>
                          <a:latin typeface="Arial" panose="020B0604020202020204" pitchFamily="34" charset="0"/>
                          <a:cs typeface="Arial" panose="020B0604020202020204" pitchFamily="34" charset="0"/>
                        </a:rPr>
                        <a:t>2024, </a:t>
                      </a:r>
                      <a:r>
                        <a:rPr lang="ro-RO" sz="2500" b="1" u="none" strike="noStrike" dirty="0">
                          <a:solidFill>
                            <a:schemeClr val="bg1"/>
                          </a:solidFill>
                          <a:effectLst/>
                          <a:latin typeface="Arial" panose="020B0604020202020204" pitchFamily="34" charset="0"/>
                          <a:cs typeface="Arial" panose="020B0604020202020204" pitchFamily="34" charset="0"/>
                        </a:rPr>
                        <a:t>din care:</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1.997.062</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100,00 </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1"/>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C</a:t>
                      </a:r>
                      <a:r>
                        <a:rPr lang="en-US" sz="2500" b="0" u="none" strike="noStrike" dirty="0" err="1">
                          <a:solidFill>
                            <a:schemeClr val="tx1"/>
                          </a:solidFill>
                          <a:effectLst/>
                          <a:latin typeface="Arial" panose="020B0604020202020204" pitchFamily="34" charset="0"/>
                          <a:cs typeface="Arial" panose="020B0604020202020204" pitchFamily="34" charset="0"/>
                        </a:rPr>
                        <a:t>ote</a:t>
                      </a:r>
                      <a:r>
                        <a:rPr lang="en-US"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a:solidFill>
                            <a:schemeClr val="tx1"/>
                          </a:solidFill>
                          <a:effectLst/>
                          <a:latin typeface="Arial" panose="020B0604020202020204" pitchFamily="34" charset="0"/>
                          <a:cs typeface="Arial" panose="020B0604020202020204" pitchFamily="34" charset="0"/>
                        </a:rPr>
                        <a:t>și</a:t>
                      </a:r>
                      <a:r>
                        <a:rPr lang="ro-RO" sz="2500" b="0" u="none" strike="noStrike" dirty="0">
                          <a:solidFill>
                            <a:schemeClr val="tx1"/>
                          </a:solidFill>
                          <a:effectLst/>
                          <a:latin typeface="Arial" panose="020B0604020202020204" pitchFamily="34" charset="0"/>
                          <a:cs typeface="Arial" panose="020B0604020202020204" pitchFamily="34" charset="0"/>
                        </a:rPr>
                        <a:t> sume defalcate din impozitul pe venit</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902.976</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45,22%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450619">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V</a:t>
                      </a:r>
                      <a:r>
                        <a:rPr lang="it-IT" sz="2500" b="0" u="none" strike="noStrike" dirty="0">
                          <a:solidFill>
                            <a:schemeClr val="tx1"/>
                          </a:solidFill>
                          <a:effectLst/>
                          <a:latin typeface="Arial" panose="020B0604020202020204" pitchFamily="34" charset="0"/>
                          <a:cs typeface="Arial" panose="020B0604020202020204" pitchFamily="34" charset="0"/>
                        </a:rPr>
                        <a:t>enituri proprii</a:t>
                      </a:r>
                      <a:r>
                        <a:rPr lang="ro-RO" sz="2500" b="0" u="none" strike="noStrike" dirty="0">
                          <a:solidFill>
                            <a:schemeClr val="tx1"/>
                          </a:solidFill>
                          <a:effectLst/>
                          <a:latin typeface="Arial" panose="020B0604020202020204" pitchFamily="34" charset="0"/>
                          <a:cs typeface="Arial" panose="020B0604020202020204" pitchFamily="34" charset="0"/>
                        </a:rPr>
                        <a:t>,</a:t>
                      </a:r>
                      <a:r>
                        <a:rPr lang="it-IT" sz="2500" b="0" u="none" strike="noStrike" dirty="0">
                          <a:solidFill>
                            <a:schemeClr val="tx1"/>
                          </a:solidFill>
                          <a:effectLst/>
                          <a:latin typeface="Arial" panose="020B0604020202020204" pitchFamily="34" charset="0"/>
                          <a:cs typeface="Arial" panose="020B0604020202020204" pitchFamily="34" charset="0"/>
                        </a:rPr>
                        <a:t> provenite din impozite și taxe locale </a:t>
                      </a:r>
                      <a:endParaRPr lang="it-IT"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387.422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19,40%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defalcate din TVA</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311.700</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15,61%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485948">
                <a:tc>
                  <a:txBody>
                    <a:bodyPr/>
                    <a:lstStyle/>
                    <a:p>
                      <a:pPr algn="l" fontAlgn="b"/>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fr-FR" sz="2500" b="0" u="none" strike="noStrike" dirty="0" err="1" smtClean="0">
                          <a:solidFill>
                            <a:schemeClr val="tx1"/>
                          </a:solidFill>
                          <a:effectLst/>
                          <a:latin typeface="Arial" panose="020B0604020202020204" pitchFamily="34" charset="0"/>
                          <a:cs typeface="Arial" panose="020B0604020202020204" pitchFamily="34" charset="0"/>
                        </a:rPr>
                        <a:t>Subvenții</a:t>
                      </a:r>
                      <a:r>
                        <a:rPr lang="fr-FR" sz="2500" b="0" u="none" strike="noStrike" dirty="0" smtClean="0">
                          <a:solidFill>
                            <a:schemeClr val="tx1"/>
                          </a:solidFill>
                          <a:effectLst/>
                          <a:latin typeface="Arial" panose="020B0604020202020204" pitchFamily="34" charset="0"/>
                          <a:cs typeface="Arial" panose="020B0604020202020204" pitchFamily="34" charset="0"/>
                        </a:rPr>
                        <a:t> </a:t>
                      </a:r>
                      <a:r>
                        <a:rPr lang="fr-FR" sz="2500" b="0" u="none" strike="noStrike" dirty="0">
                          <a:solidFill>
                            <a:schemeClr val="tx1"/>
                          </a:solidFill>
                          <a:effectLst/>
                          <a:latin typeface="Arial" panose="020B0604020202020204" pitchFamily="34" charset="0"/>
                          <a:cs typeface="Arial" panose="020B0604020202020204" pitchFamily="34" charset="0"/>
                        </a:rPr>
                        <a:t>de la </a:t>
                      </a:r>
                      <a:r>
                        <a:rPr lang="fr-FR" sz="2500" b="0" u="none" strike="noStrike" dirty="0" err="1">
                          <a:solidFill>
                            <a:schemeClr val="tx1"/>
                          </a:solidFill>
                          <a:effectLst/>
                          <a:latin typeface="Arial" panose="020B0604020202020204" pitchFamily="34" charset="0"/>
                          <a:cs typeface="Arial" panose="020B0604020202020204" pitchFamily="34" charset="0"/>
                        </a:rPr>
                        <a:t>bugetul</a:t>
                      </a:r>
                      <a:r>
                        <a:rPr lang="fr-FR" sz="2500" b="0" u="none" strike="noStrike" dirty="0">
                          <a:solidFill>
                            <a:schemeClr val="tx1"/>
                          </a:solidFill>
                          <a:effectLst/>
                          <a:latin typeface="Arial" panose="020B0604020202020204" pitchFamily="34" charset="0"/>
                          <a:cs typeface="Arial" panose="020B0604020202020204" pitchFamily="34" charset="0"/>
                        </a:rPr>
                        <a:t> de stat</a:t>
                      </a:r>
                      <a:endParaRPr lang="fr-FR"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212.986</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10,66%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492146">
                <a:tc>
                  <a:txBody>
                    <a:bodyPr/>
                    <a:lstStyle/>
                    <a:p>
                      <a:pPr algn="l" fontAlgn="b"/>
                      <a:r>
                        <a:rPr lang="ro-RO" sz="2500" b="0" i="0" u="none" strike="noStrike" dirty="0" smtClean="0">
                          <a:solidFill>
                            <a:schemeClr val="tx1"/>
                          </a:solidFill>
                          <a:effectLst/>
                          <a:latin typeface="Arial" panose="020B0604020202020204" pitchFamily="34" charset="0"/>
                          <a:cs typeface="Arial" panose="020B0604020202020204" pitchFamily="34" charset="0"/>
                        </a:rPr>
                        <a:t>  </a:t>
                      </a:r>
                      <a:r>
                        <a:rPr lang="en-US" sz="2500" b="0" i="0" u="none" strike="noStrike" dirty="0" err="1" smtClean="0">
                          <a:solidFill>
                            <a:schemeClr val="tx1"/>
                          </a:solidFill>
                          <a:effectLst/>
                          <a:latin typeface="Arial" panose="020B0604020202020204" pitchFamily="34" charset="0"/>
                          <a:cs typeface="Arial" panose="020B0604020202020204" pitchFamily="34" charset="0"/>
                        </a:rPr>
                        <a:t>Subven</a:t>
                      </a:r>
                      <a:r>
                        <a:rPr lang="ro-RO" sz="2500" b="0" i="0" u="none" strike="noStrike" dirty="0" smtClean="0">
                          <a:solidFill>
                            <a:schemeClr val="tx1"/>
                          </a:solidFill>
                          <a:effectLst/>
                          <a:latin typeface="Arial" panose="020B0604020202020204" pitchFamily="34" charset="0"/>
                          <a:cs typeface="Arial" panose="020B0604020202020204" pitchFamily="34" charset="0"/>
                        </a:rPr>
                        <a:t>ții</a:t>
                      </a:r>
                      <a:r>
                        <a:rPr lang="ro-RO" sz="2500" b="0" i="0" u="none" strike="noStrike" baseline="0" dirty="0" smtClean="0">
                          <a:solidFill>
                            <a:schemeClr val="tx1"/>
                          </a:solidFill>
                          <a:effectLst/>
                          <a:latin typeface="Arial" panose="020B0604020202020204" pitchFamily="34" charset="0"/>
                          <a:cs typeface="Arial" panose="020B0604020202020204" pitchFamily="34" charset="0"/>
                        </a:rPr>
                        <a:t> de la alte </a:t>
                      </a:r>
                      <a:r>
                        <a:rPr lang="ro-RO" sz="2500" b="0" i="0" u="none" strike="noStrike" baseline="0" dirty="0" err="1" smtClean="0">
                          <a:solidFill>
                            <a:schemeClr val="tx1"/>
                          </a:solidFill>
                          <a:effectLst/>
                          <a:latin typeface="Arial" panose="020B0604020202020204" pitchFamily="34" charset="0"/>
                          <a:cs typeface="Arial" panose="020B0604020202020204" pitchFamily="34" charset="0"/>
                        </a:rPr>
                        <a:t>administratii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7.942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0,40%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76480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primite de la UE/alți donatori  în contul plăților efectuate și </a:t>
                      </a:r>
                      <a:r>
                        <a:rPr lang="ro-RO" sz="2500" b="0" u="none" strike="noStrike" dirty="0" err="1">
                          <a:solidFill>
                            <a:schemeClr val="tx1"/>
                          </a:solidFill>
                          <a:effectLst/>
                          <a:latin typeface="Arial" panose="020B0604020202020204" pitchFamily="34" charset="0"/>
                          <a:cs typeface="Arial" panose="020B0604020202020204" pitchFamily="34" charset="0"/>
                        </a:rPr>
                        <a:t>prefinanțări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156.042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7,81%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Alte </a:t>
                      </a:r>
                      <a:r>
                        <a:rPr lang="ro-RO" sz="2500" b="0" u="none" strike="noStrike" dirty="0">
                          <a:solidFill>
                            <a:schemeClr val="tx1"/>
                          </a:solidFill>
                          <a:effectLst/>
                          <a:latin typeface="Arial" panose="020B0604020202020204" pitchFamily="34" charset="0"/>
                          <a:cs typeface="Arial" panose="020B0604020202020204" pitchFamily="34" charset="0"/>
                        </a:rPr>
                        <a:t>venituri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17.994</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a:solidFill>
                            <a:srgbClr val="000000"/>
                          </a:solidFill>
                          <a:effectLst/>
                          <a:latin typeface="Arial" panose="020B0604020202020204" pitchFamily="34" charset="0"/>
                        </a:rPr>
                        <a:t>0,90%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09736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ine 2"/>
          <p:cNvPicPr>
            <a:picLocks noChangeAspect="1"/>
          </p:cNvPicPr>
          <p:nvPr/>
        </p:nvPicPr>
        <p:blipFill>
          <a:blip r:embed="rId2"/>
          <a:stretch>
            <a:fillRect/>
          </a:stretch>
        </p:blipFill>
        <p:spPr>
          <a:xfrm>
            <a:off x="-78259" y="0"/>
            <a:ext cx="12192000" cy="6857999"/>
          </a:xfrm>
          <a:prstGeom prst="rect">
            <a:avLst/>
          </a:prstGeom>
        </p:spPr>
      </p:pic>
    </p:spTree>
    <p:extLst>
      <p:ext uri="{BB962C8B-B14F-4D97-AF65-F5344CB8AC3E}">
        <p14:creationId xmlns:p14="http://schemas.microsoft.com/office/powerpoint/2010/main" val="322525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542926" y="2274987"/>
            <a:ext cx="11249024" cy="5001369"/>
          </a:xfrm>
          <a:prstGeom prst="rect">
            <a:avLst/>
          </a:prstGeom>
          <a:noFill/>
        </p:spPr>
        <p:txBody>
          <a:bodyPr wrap="square" rtlCol="0">
            <a:spAutoFit/>
          </a:bodyPr>
          <a:lstStyle/>
          <a:p>
            <a:pPr algn="just" defTabSz="461963"/>
            <a:r>
              <a:rPr lang="en-US" sz="1700" dirty="0" err="1">
                <a:latin typeface="Arial" panose="020B0604020202020204" pitchFamily="34" charset="0"/>
                <a:cs typeface="Arial" panose="020B0604020202020204" pitchFamily="34" charset="0"/>
              </a:rPr>
              <a:t>Fundamentarea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dimensionarea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şi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repartizarea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cheltuielilor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bugetelor</a:t>
            </a:r>
            <a:r>
              <a:rPr lang="en-US" sz="1700" dirty="0">
                <a:latin typeface="Arial" panose="020B0604020202020204" pitchFamily="34" charset="0"/>
                <a:cs typeface="Arial" panose="020B0604020202020204" pitchFamily="34" charset="0"/>
              </a:rPr>
              <a:t> locale pe </a:t>
            </a:r>
            <a:r>
              <a:rPr lang="en-US" sz="1700" dirty="0" err="1">
                <a:latin typeface="Arial" panose="020B0604020202020204" pitchFamily="34" charset="0"/>
                <a:cs typeface="Arial" panose="020B0604020202020204" pitchFamily="34" charset="0"/>
              </a:rPr>
              <a:t>ordonatori</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credite</a:t>
            </a:r>
            <a:r>
              <a:rPr lang="en-US" sz="1700" dirty="0">
                <a:latin typeface="Arial" panose="020B0604020202020204" pitchFamily="34" charset="0"/>
                <a:cs typeface="Arial" panose="020B0604020202020204" pitchFamily="34" charset="0"/>
              </a:rPr>
              <a:t>, pe </a:t>
            </a:r>
            <a:r>
              <a:rPr lang="en-US" sz="1700" dirty="0" err="1">
                <a:latin typeface="Arial" panose="020B0604020202020204" pitchFamily="34" charset="0"/>
                <a:cs typeface="Arial" panose="020B0604020202020204" pitchFamily="34" charset="0"/>
              </a:rPr>
              <a:t>destinaţii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respectiv</a:t>
            </a:r>
            <a:r>
              <a:rPr lang="en-US" sz="1700" dirty="0">
                <a:latin typeface="Arial" panose="020B0604020202020204" pitchFamily="34" charset="0"/>
                <a:cs typeface="Arial" panose="020B0604020202020204" pitchFamily="34" charset="0"/>
              </a:rPr>
              <a:t> pe </a:t>
            </a:r>
            <a:r>
              <a:rPr lang="en-US" sz="1700" dirty="0" err="1">
                <a:latin typeface="Arial" panose="020B0604020202020204" pitchFamily="34" charset="0"/>
                <a:cs typeface="Arial" panose="020B0604020202020204" pitchFamily="34" charset="0"/>
              </a:rPr>
              <a:t>acţiuni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activităţi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programe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proiecte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obiective</a:t>
            </a:r>
            <a:r>
              <a:rPr lang="en-US" sz="1700" dirty="0">
                <a:latin typeface="Arial" panose="020B0604020202020204" pitchFamily="34" charset="0"/>
                <a:cs typeface="Arial" panose="020B0604020202020204" pitchFamily="34" charset="0"/>
              </a:rPr>
              <a:t>, </a:t>
            </a:r>
            <a:r>
              <a:rPr lang="ro-RO" sz="1700" dirty="0">
                <a:latin typeface="Arial" panose="020B0604020202020204" pitchFamily="34" charset="0"/>
                <a:cs typeface="Arial" panose="020B0604020202020204" pitchFamily="34" charset="0"/>
              </a:rPr>
              <a:t>s-a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efectu</a:t>
            </a:r>
            <a:r>
              <a:rPr lang="ro-RO" sz="1700" dirty="0">
                <a:latin typeface="Arial" panose="020B0604020202020204" pitchFamily="34" charset="0"/>
                <a:cs typeface="Arial" panose="020B0604020202020204" pitchFamily="34" charset="0"/>
              </a:rPr>
              <a:t>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concordanţă</a:t>
            </a:r>
            <a:r>
              <a:rPr lang="en-US" sz="1700" dirty="0">
                <a:latin typeface="Arial" panose="020B0604020202020204" pitchFamily="34" charset="0"/>
                <a:cs typeface="Arial" panose="020B0604020202020204" pitchFamily="34" charset="0"/>
              </a:rPr>
              <a:t> cu </a:t>
            </a:r>
            <a:r>
              <a:rPr lang="en-US" sz="1700" dirty="0" err="1">
                <a:latin typeface="Arial" panose="020B0604020202020204" pitchFamily="34" charset="0"/>
                <a:cs typeface="Arial" panose="020B0604020202020204" pitchFamily="34" charset="0"/>
              </a:rPr>
              <a:t>atribuţiile</a:t>
            </a:r>
            <a:r>
              <a:rPr lang="en-US" sz="1700" dirty="0">
                <a:latin typeface="Arial" panose="020B0604020202020204" pitchFamily="34" charset="0"/>
                <a:cs typeface="Arial" panose="020B0604020202020204" pitchFamily="34" charset="0"/>
              </a:rPr>
              <a:t> c</a:t>
            </a:r>
            <a:r>
              <a:rPr lang="ro-RO" sz="1700" dirty="0">
                <a:latin typeface="Arial" panose="020B0604020202020204" pitchFamily="34" charset="0"/>
                <a:cs typeface="Arial" panose="020B0604020202020204" pitchFamily="34" charset="0"/>
              </a:rPr>
              <a:t>are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revin</a:t>
            </a:r>
            <a:r>
              <a:rPr lang="en-US" sz="1700" dirty="0">
                <a:latin typeface="Arial" panose="020B0604020202020204" pitchFamily="34" charset="0"/>
                <a:cs typeface="Arial" panose="020B0604020202020204" pitchFamily="34" charset="0"/>
              </a:rPr>
              <a:t> </a:t>
            </a:r>
            <a:r>
              <a:rPr lang="ro-RO" sz="1700" dirty="0">
                <a:latin typeface="Arial" panose="020B0604020202020204" pitchFamily="34" charset="0"/>
                <a:cs typeface="Arial" panose="020B0604020202020204" pitchFamily="34" charset="0"/>
              </a:rPr>
              <a:t>acestora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vederea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funcţionării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şi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interesul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colectivităţi</a:t>
            </a:r>
            <a:r>
              <a:rPr lang="ro-RO" sz="1700" dirty="0">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locale.</a:t>
            </a:r>
          </a:p>
          <a:p>
            <a:pPr algn="just" defTabSz="461963"/>
            <a:endParaRPr lang="ro-RO" sz="500" dirty="0">
              <a:latin typeface="Arial" panose="020B0604020202020204" pitchFamily="34" charset="0"/>
              <a:cs typeface="Arial" panose="020B0604020202020204" pitchFamily="34" charset="0"/>
            </a:endParaRPr>
          </a:p>
          <a:p>
            <a:pPr algn="just" defTabSz="461963"/>
            <a:r>
              <a:rPr lang="en-US" sz="1700" dirty="0" err="1">
                <a:latin typeface="Arial" panose="020B0604020202020204" pitchFamily="34" charset="0"/>
                <a:cs typeface="Arial" panose="020B0604020202020204" pitchFamily="34" charset="0"/>
              </a:rPr>
              <a:t>Fundamentarea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cheltuielilor</a:t>
            </a:r>
            <a:r>
              <a:rPr lang="en-US" sz="1700" dirty="0">
                <a:latin typeface="Arial" panose="020B0604020202020204" pitchFamily="34" charset="0"/>
                <a:cs typeface="Arial" panose="020B0604020202020204" pitchFamily="34" charset="0"/>
              </a:rPr>
              <a:t> s</a:t>
            </a:r>
            <a:r>
              <a:rPr lang="ro-RO" sz="1700" dirty="0">
                <a:latin typeface="Arial" panose="020B0604020202020204" pitchFamily="34" charset="0"/>
                <a:cs typeface="Arial" panose="020B0604020202020204" pitchFamily="34" charset="0"/>
              </a:rPr>
              <a: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efectu</a:t>
            </a:r>
            <a:r>
              <a:rPr lang="ro-RO" sz="1700" dirty="0">
                <a:latin typeface="Arial" panose="020B0604020202020204" pitchFamily="34" charset="0"/>
                <a:cs typeface="Arial" panose="020B0604020202020204" pitchFamily="34" charset="0"/>
              </a:rPr>
              <a:t>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strictă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corelare</a:t>
            </a:r>
            <a:r>
              <a:rPr lang="en-US" sz="1700" dirty="0">
                <a:latin typeface="Arial" panose="020B0604020202020204" pitchFamily="34" charset="0"/>
                <a:cs typeface="Arial" panose="020B0604020202020204" pitchFamily="34" charset="0"/>
              </a:rPr>
              <a:t> cu </a:t>
            </a:r>
            <a:r>
              <a:rPr lang="en-US" sz="1700" dirty="0" err="1">
                <a:latin typeface="Arial" panose="020B0604020202020204" pitchFamily="34" charset="0"/>
                <a:cs typeface="Arial" panose="020B0604020202020204" pitchFamily="34" charset="0"/>
              </a:rPr>
              <a:t>posibilităţile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reale</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încasare</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veniturilor</a:t>
            </a:r>
            <a:r>
              <a:rPr lang="en-US" sz="1700" dirty="0">
                <a:latin typeface="Arial" panose="020B0604020202020204" pitchFamily="34" charset="0"/>
                <a:cs typeface="Arial" panose="020B0604020202020204" pitchFamily="34" charset="0"/>
              </a:rPr>
              <a:t>, estimate a se </a:t>
            </a:r>
            <a:r>
              <a:rPr lang="en-US" sz="1700" dirty="0" err="1">
                <a:latin typeface="Arial" panose="020B0604020202020204" pitchFamily="34" charset="0"/>
                <a:cs typeface="Arial" panose="020B0604020202020204" pitchFamily="34" charset="0"/>
              </a:rPr>
              <a:t>realiza</a:t>
            </a:r>
            <a:r>
              <a:rPr lang="ro-RO" sz="1700" dirty="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a:p>
            <a:pPr algn="just" defTabSz="461963"/>
            <a:endParaRPr lang="ro-RO" sz="500" dirty="0">
              <a:solidFill>
                <a:srgbClr val="FF0000"/>
              </a:solidFill>
              <a:latin typeface="Arial" panose="020B0604020202020204" pitchFamily="34" charset="0"/>
              <a:cs typeface="Arial" panose="020B0604020202020204" pitchFamily="34" charset="0"/>
            </a:endParaRPr>
          </a:p>
          <a:p>
            <a:pPr algn="just" defTabSz="461963"/>
            <a:r>
              <a:rPr lang="ro-RO" sz="1700" dirty="0">
                <a:latin typeface="Arial" panose="020B0604020202020204" pitchFamily="34" charset="0"/>
                <a:cs typeface="Arial" panose="020B0604020202020204" pitchFamily="34" charset="0"/>
              </a:rPr>
              <a:t>Din totalul cheltuielilor bugetului local pentru anul </a:t>
            </a:r>
            <a:r>
              <a:rPr lang="ro-RO" sz="1700" dirty="0" smtClean="0">
                <a:latin typeface="Arial" panose="020B0604020202020204" pitchFamily="34" charset="0"/>
                <a:cs typeface="Arial" panose="020B0604020202020204" pitchFamily="34" charset="0"/>
              </a:rPr>
              <a:t>202</a:t>
            </a:r>
            <a:r>
              <a:rPr lang="ro-RO" sz="1700" dirty="0">
                <a:latin typeface="Arial" panose="020B0604020202020204" pitchFamily="34" charset="0"/>
                <a:cs typeface="Arial" panose="020B0604020202020204" pitchFamily="34" charset="0"/>
              </a:rPr>
              <a:t>4, </a:t>
            </a:r>
            <a:r>
              <a:rPr lang="ro-RO" sz="1700" dirty="0" smtClean="0">
                <a:latin typeface="Arial" panose="020B0604020202020204" pitchFamily="34" charset="0"/>
                <a:cs typeface="Arial" panose="020B0604020202020204" pitchFamily="34" charset="0"/>
              </a:rPr>
              <a:t>55,64% reprezintă </a:t>
            </a:r>
            <a:r>
              <a:rPr lang="ro-RO" sz="1700" dirty="0">
                <a:latin typeface="Arial" panose="020B0604020202020204" pitchFamily="34" charset="0"/>
                <a:cs typeface="Arial" panose="020B0604020202020204" pitchFamily="34" charset="0"/>
              </a:rPr>
              <a:t>cheltuielile </a:t>
            </a:r>
            <a:r>
              <a:rPr lang="ro-RO" sz="1700" dirty="0" err="1">
                <a:latin typeface="Arial" panose="020B0604020202020204" pitchFamily="34" charset="0"/>
                <a:cs typeface="Arial" panose="020B0604020202020204" pitchFamily="34" charset="0"/>
              </a:rPr>
              <a:t>secţiunii</a:t>
            </a:r>
            <a:r>
              <a:rPr lang="ro-RO" sz="1700" dirty="0">
                <a:latin typeface="Arial" panose="020B0604020202020204" pitchFamily="34" charset="0"/>
                <a:cs typeface="Arial" panose="020B0604020202020204" pitchFamily="34" charset="0"/>
              </a:rPr>
              <a:t> de </a:t>
            </a:r>
            <a:r>
              <a:rPr lang="ro-RO" sz="1700" dirty="0" err="1">
                <a:latin typeface="Arial" panose="020B0604020202020204" pitchFamily="34" charset="0"/>
                <a:cs typeface="Arial" panose="020B0604020202020204" pitchFamily="34" charset="0"/>
              </a:rPr>
              <a:t>funcţionare</a:t>
            </a:r>
            <a:r>
              <a:rPr lang="ro-RO" sz="1700" dirty="0">
                <a:latin typeface="Arial" panose="020B0604020202020204" pitchFamily="34" charset="0"/>
                <a:cs typeface="Arial" panose="020B0604020202020204" pitchFamily="34" charset="0"/>
              </a:rPr>
              <a:t>, iar </a:t>
            </a:r>
            <a:r>
              <a:rPr lang="ro-RO" sz="1700" dirty="0" smtClean="0">
                <a:latin typeface="Arial" panose="020B0604020202020204" pitchFamily="34" charset="0"/>
                <a:cs typeface="Arial" panose="020B0604020202020204" pitchFamily="34" charset="0"/>
              </a:rPr>
              <a:t>44,36% </a:t>
            </a:r>
            <a:r>
              <a:rPr lang="ro-RO" sz="1700" dirty="0">
                <a:latin typeface="Arial" panose="020B0604020202020204" pitchFamily="34" charset="0"/>
                <a:cs typeface="Arial" panose="020B0604020202020204" pitchFamily="34" charset="0"/>
              </a:rPr>
              <a:t>sunt cheltuielile secţiunii de dezvoltare.</a:t>
            </a:r>
            <a:endParaRPr lang="en-GB" sz="1700" dirty="0">
              <a:latin typeface="Arial" panose="020B0604020202020204" pitchFamily="34" charset="0"/>
              <a:cs typeface="Arial" panose="020B0604020202020204" pitchFamily="34" charset="0"/>
            </a:endParaRPr>
          </a:p>
          <a:p>
            <a:pPr algn="just" defTabSz="461963"/>
            <a:endParaRPr lang="en-GB" sz="500" dirty="0">
              <a:solidFill>
                <a:srgbClr val="FF0000"/>
              </a:solidFill>
              <a:latin typeface="Arial" panose="020B0604020202020204" pitchFamily="34" charset="0"/>
              <a:cs typeface="Arial" panose="020B0604020202020204" pitchFamily="34" charset="0"/>
            </a:endParaRPr>
          </a:p>
          <a:p>
            <a:pPr algn="just" defTabSz="461963"/>
            <a:r>
              <a:rPr lang="fr-FR" sz="1700" dirty="0">
                <a:solidFill>
                  <a:srgbClr val="FF0000"/>
                </a:solidFill>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În</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cadrul</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secţiunii</a:t>
            </a:r>
            <a:r>
              <a:rPr lang="fr-FR" sz="1700" dirty="0">
                <a:latin typeface="Arial" panose="020B0604020202020204" pitchFamily="34" charset="0"/>
                <a:cs typeface="Arial" panose="020B0604020202020204" pitchFamily="34" charset="0"/>
              </a:rPr>
              <a:t> de </a:t>
            </a:r>
            <a:r>
              <a:rPr lang="fr-FR" sz="1700" dirty="0" err="1">
                <a:latin typeface="Arial" panose="020B0604020202020204" pitchFamily="34" charset="0"/>
                <a:cs typeface="Arial" panose="020B0604020202020204" pitchFamily="34" charset="0"/>
              </a:rPr>
              <a:t>dezvoltare</a:t>
            </a:r>
            <a:r>
              <a:rPr lang="fr-FR" sz="1700" dirty="0">
                <a:latin typeface="Arial" panose="020B0604020202020204" pitchFamily="34" charset="0"/>
                <a:cs typeface="Arial" panose="020B0604020202020204" pitchFamily="34" charset="0"/>
              </a:rPr>
              <a:t>, </a:t>
            </a:r>
            <a:r>
              <a:rPr lang="ro-RO" sz="1700" dirty="0" smtClean="0">
                <a:latin typeface="Arial" panose="020B0604020202020204" pitchFamily="34" charset="0"/>
                <a:cs typeface="Arial" panose="020B0604020202020204" pitchFamily="34" charset="0"/>
              </a:rPr>
              <a:t>avem următoarele cheltuieli cu impact major aspra investițiilor: </a:t>
            </a:r>
          </a:p>
          <a:p>
            <a:pPr algn="just" defTabSz="461963"/>
            <a:endParaRPr lang="ro-RO" sz="1000" dirty="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fr-FR" sz="1700" dirty="0" err="1" smtClean="0">
                <a:latin typeface="Arial" panose="020B0604020202020204" pitchFamily="34" charset="0"/>
                <a:cs typeface="Arial" panose="020B0604020202020204" pitchFamily="34" charset="0"/>
              </a:rPr>
              <a:t>cheltuieli</a:t>
            </a:r>
            <a:r>
              <a:rPr lang="ro-RO" sz="1700" dirty="0" smtClean="0">
                <a:latin typeface="Arial" panose="020B0604020202020204" pitchFamily="34" charset="0"/>
                <a:cs typeface="Arial" panose="020B0604020202020204" pitchFamily="34" charset="0"/>
              </a:rPr>
              <a:t>le</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de capital </a:t>
            </a:r>
            <a:r>
              <a:rPr lang="ro-RO" sz="1700" dirty="0" smtClean="0">
                <a:latin typeface="Arial" panose="020B0604020202020204" pitchFamily="34" charset="0"/>
                <a:cs typeface="Arial" panose="020B0604020202020204" pitchFamily="34" charset="0"/>
              </a:rPr>
              <a:t>în sumă de 507.952</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mii </a:t>
            </a:r>
            <a:r>
              <a:rPr lang="fr-FR" sz="1700" dirty="0" smtClean="0">
                <a:latin typeface="Arial" panose="020B0604020202020204" pitchFamily="34" charset="0"/>
                <a:cs typeface="Arial" panose="020B0604020202020204" pitchFamily="34" charset="0"/>
              </a:rPr>
              <a:t>lei</a:t>
            </a:r>
            <a:r>
              <a:rPr lang="ro-RO" sz="1700" dirty="0">
                <a:latin typeface="Arial" panose="020B0604020202020204" pitchFamily="34" charset="0"/>
                <a:cs typeface="Arial" panose="020B0604020202020204" pitchFamily="34" charset="0"/>
              </a:rPr>
              <a:t> </a:t>
            </a:r>
            <a:r>
              <a:rPr lang="ro-RO" sz="1700" dirty="0" smtClean="0">
                <a:latin typeface="Arial" panose="020B0604020202020204" pitchFamily="34" charset="0"/>
                <a:cs typeface="Arial" panose="020B0604020202020204" pitchFamily="34" charset="0"/>
              </a:rPr>
              <a:t>sunt </a:t>
            </a:r>
            <a:r>
              <a:rPr lang="fr-FR" sz="1700" dirty="0" err="1" smtClean="0">
                <a:latin typeface="Arial" panose="020B0604020202020204" pitchFamily="34" charset="0"/>
                <a:cs typeface="Arial" panose="020B0604020202020204" pitchFamily="34" charset="0"/>
              </a:rPr>
              <a:t>aloc</a:t>
            </a:r>
            <a:r>
              <a:rPr lang="ro-RO" sz="1700" dirty="0" err="1" smtClean="0">
                <a:latin typeface="Arial" panose="020B0604020202020204" pitchFamily="34" charset="0"/>
                <a:cs typeface="Arial" panose="020B0604020202020204" pitchFamily="34" charset="0"/>
              </a:rPr>
              <a:t>ate</a:t>
            </a:r>
            <a:r>
              <a:rPr lang="ro-RO" sz="1700" dirty="0" smtClean="0">
                <a:latin typeface="Arial" panose="020B0604020202020204" pitchFamily="34" charset="0"/>
                <a:cs typeface="Arial" panose="020B0604020202020204" pitchFamily="34" charset="0"/>
              </a:rPr>
              <a:t> pentru: investițiile în domeniul </a:t>
            </a:r>
            <a:r>
              <a:rPr lang="ro-RO" sz="1700" dirty="0" err="1" smtClean="0">
                <a:latin typeface="Arial" panose="020B0604020202020204" pitchFamily="34" charset="0"/>
                <a:cs typeface="Arial" panose="020B0604020202020204" pitchFamily="34" charset="0"/>
              </a:rPr>
              <a:t>învățământulul</a:t>
            </a:r>
            <a:r>
              <a:rPr lang="ro-RO" sz="1700" dirty="0" smtClean="0">
                <a:latin typeface="Arial" panose="020B0604020202020204" pitchFamily="34" charset="0"/>
                <a:cs typeface="Arial" panose="020B0604020202020204" pitchFamily="34" charset="0"/>
              </a:rPr>
              <a:t> 309.712</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mii </a:t>
            </a:r>
            <a:r>
              <a:rPr lang="fr-FR" sz="1700" dirty="0" smtClean="0">
                <a:latin typeface="Arial" panose="020B0604020202020204" pitchFamily="34" charset="0"/>
                <a:cs typeface="Arial" panose="020B0604020202020204" pitchFamily="34" charset="0"/>
              </a:rPr>
              <a:t>lei, </a:t>
            </a:r>
            <a:r>
              <a:rPr lang="fr-FR" sz="1700" dirty="0" err="1" smtClean="0">
                <a:latin typeface="Arial" panose="020B0604020202020204" pitchFamily="34" charset="0"/>
                <a:cs typeface="Arial" panose="020B0604020202020204" pitchFamily="34" charset="0"/>
              </a:rPr>
              <a:t>programul</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de </a:t>
            </a:r>
            <a:r>
              <a:rPr lang="fr-FR" sz="1700" dirty="0" err="1">
                <a:latin typeface="Arial" panose="020B0604020202020204" pitchFamily="34" charset="0"/>
                <a:cs typeface="Arial" panose="020B0604020202020204" pitchFamily="34" charset="0"/>
              </a:rPr>
              <a:t>creştere</a:t>
            </a:r>
            <a:r>
              <a:rPr lang="fr-FR" sz="1700" dirty="0">
                <a:latin typeface="Arial" panose="020B0604020202020204" pitchFamily="34" charset="0"/>
                <a:cs typeface="Arial" panose="020B0604020202020204" pitchFamily="34" charset="0"/>
              </a:rPr>
              <a:t> a </a:t>
            </a:r>
            <a:r>
              <a:rPr lang="fr-FR" sz="1700" dirty="0" err="1">
                <a:latin typeface="Arial" panose="020B0604020202020204" pitchFamily="34" charset="0"/>
                <a:cs typeface="Arial" panose="020B0604020202020204" pitchFamily="34" charset="0"/>
              </a:rPr>
              <a:t>performanţei</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energetice</a:t>
            </a:r>
            <a:r>
              <a:rPr lang="fr-FR" sz="1700" dirty="0">
                <a:latin typeface="Arial" panose="020B0604020202020204" pitchFamily="34" charset="0"/>
                <a:cs typeface="Arial" panose="020B0604020202020204" pitchFamily="34" charset="0"/>
              </a:rPr>
              <a:t> a </a:t>
            </a:r>
            <a:r>
              <a:rPr lang="fr-FR" sz="1700" dirty="0" err="1">
                <a:latin typeface="Arial" panose="020B0604020202020204" pitchFamily="34" charset="0"/>
                <a:cs typeface="Arial" panose="020B0604020202020204" pitchFamily="34" charset="0"/>
              </a:rPr>
              <a:t>blocurilor</a:t>
            </a:r>
            <a:r>
              <a:rPr lang="fr-FR" sz="1700" dirty="0">
                <a:latin typeface="Arial" panose="020B0604020202020204" pitchFamily="34" charset="0"/>
                <a:cs typeface="Arial" panose="020B0604020202020204" pitchFamily="34" charset="0"/>
              </a:rPr>
              <a:t> de </a:t>
            </a:r>
            <a:r>
              <a:rPr lang="fr-FR" sz="1700" dirty="0" err="1" smtClean="0">
                <a:latin typeface="Arial" panose="020B0604020202020204" pitchFamily="34" charset="0"/>
                <a:cs typeface="Arial" panose="020B0604020202020204" pitchFamily="34" charset="0"/>
              </a:rPr>
              <a:t>locuit</a:t>
            </a:r>
            <a:r>
              <a:rPr lang="ro-RO" sz="1700" dirty="0">
                <a:latin typeface="Arial" panose="020B0604020202020204" pitchFamily="34" charset="0"/>
                <a:cs typeface="Arial" panose="020B0604020202020204" pitchFamily="34" charset="0"/>
              </a:rPr>
              <a:t> </a:t>
            </a:r>
            <a:r>
              <a:rPr lang="ro-RO" sz="1700" dirty="0" smtClean="0">
                <a:latin typeface="Arial" panose="020B0604020202020204" pitchFamily="34" charset="0"/>
                <a:cs typeface="Arial" panose="020B0604020202020204" pitchFamily="34" charset="0"/>
              </a:rPr>
              <a:t>120.916 </a:t>
            </a:r>
            <a:r>
              <a:rPr lang="ro-RO" sz="1700" dirty="0">
                <a:latin typeface="Arial" panose="020B0604020202020204" pitchFamily="34" charset="0"/>
                <a:cs typeface="Arial" panose="020B0604020202020204" pitchFamily="34" charset="0"/>
              </a:rPr>
              <a:t>mii </a:t>
            </a:r>
            <a:r>
              <a:rPr lang="ro-RO" sz="1700" dirty="0" smtClean="0">
                <a:latin typeface="Arial" panose="020B0604020202020204" pitchFamily="34" charset="0"/>
                <a:cs typeface="Arial" panose="020B0604020202020204" pitchFamily="34" charset="0"/>
              </a:rPr>
              <a:t>lei</a:t>
            </a:r>
            <a:r>
              <a:rPr lang="ro-RO" sz="1700" dirty="0">
                <a:latin typeface="Arial" panose="020B0604020202020204" pitchFamily="34" charset="0"/>
                <a:cs typeface="Arial" panose="020B0604020202020204" pitchFamily="34" charset="0"/>
              </a:rPr>
              <a:t>,</a:t>
            </a:r>
            <a:r>
              <a:rPr lang="fr-FR" sz="1700" dirty="0" smtClean="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iar</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restul</a:t>
            </a:r>
            <a:r>
              <a:rPr lang="fr-FR" sz="1700" dirty="0">
                <a:latin typeface="Arial" panose="020B0604020202020204" pitchFamily="34" charset="0"/>
                <a:cs typeface="Arial" panose="020B0604020202020204" pitchFamily="34" charset="0"/>
              </a:rPr>
              <a:t> de </a:t>
            </a:r>
            <a:r>
              <a:rPr lang="ro-RO" sz="1700" dirty="0" smtClean="0">
                <a:latin typeface="Arial" panose="020B0604020202020204" pitchFamily="34" charset="0"/>
                <a:cs typeface="Arial" panose="020B0604020202020204" pitchFamily="34" charset="0"/>
              </a:rPr>
              <a:t>77.324</a:t>
            </a:r>
            <a:r>
              <a:rPr lang="it-IT" sz="1700" dirty="0" smtClean="0">
                <a:latin typeface="Arial" panose="020B0604020202020204" pitchFamily="34" charset="0"/>
                <a:cs typeface="Arial" panose="020B0604020202020204" pitchFamily="34" charset="0"/>
              </a:rPr>
              <a:t> </a:t>
            </a:r>
            <a:r>
              <a:rPr lang="it-IT" sz="1700" dirty="0">
                <a:latin typeface="Arial" panose="020B0604020202020204" pitchFamily="34" charset="0"/>
                <a:cs typeface="Arial" panose="020B0604020202020204" pitchFamily="34" charset="0"/>
              </a:rPr>
              <a:t>mii lei pentru alte cheltuieli de </a:t>
            </a:r>
            <a:r>
              <a:rPr lang="it-IT" sz="1700" dirty="0" smtClean="0">
                <a:latin typeface="Arial" panose="020B0604020202020204" pitchFamily="34" charset="0"/>
                <a:cs typeface="Arial" panose="020B0604020202020204" pitchFamily="34" charset="0"/>
              </a:rPr>
              <a:t>capital</a:t>
            </a:r>
            <a:r>
              <a:rPr lang="ro-RO" sz="1700" dirty="0" smtClean="0">
                <a:latin typeface="Arial" panose="020B0604020202020204" pitchFamily="34" charset="0"/>
                <a:cs typeface="Arial" panose="020B0604020202020204" pitchFamily="34" charset="0"/>
              </a:rPr>
              <a:t>;</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700" dirty="0" smtClean="0">
                <a:latin typeface="Arial" panose="020B0604020202020204" pitchFamily="34" charset="0"/>
                <a:cs typeface="Arial" panose="020B0604020202020204" pitchFamily="34" charset="0"/>
              </a:rPr>
              <a:t>cheltuieli pentru proiectele finanțate din FEN în sumă de 38.610 mii lei;</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700" dirty="0" smtClean="0">
                <a:latin typeface="Arial" panose="020B0604020202020204" pitchFamily="34" charset="0"/>
                <a:cs typeface="Arial" panose="020B0604020202020204" pitchFamily="34" charset="0"/>
              </a:rPr>
              <a:t>cheltuieli pentru proiectele finanțate din PNRR în sumă de 218.172 mii lei, din care 90.937 mii lei sunt pentru programul de creștere a performanței energetice a blocurilor de locuit.</a:t>
            </a:r>
            <a:endParaRPr lang="en-US" sz="1700" dirty="0">
              <a:latin typeface="Arial" panose="020B0604020202020204" pitchFamily="34" charset="0"/>
              <a:cs typeface="Arial" panose="020B0604020202020204" pitchFamily="34" charset="0"/>
            </a:endParaRPr>
          </a:p>
          <a:p>
            <a:pPr algn="just" defTabSz="461963"/>
            <a:r>
              <a:rPr lang="en-US" sz="2400" dirty="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Titlu 2"/>
          <p:cNvSpPr>
            <a:spLocks noGrp="1"/>
          </p:cNvSpPr>
          <p:nvPr>
            <p:ph type="title"/>
          </p:nvPr>
        </p:nvSpPr>
        <p:spPr>
          <a:xfrm>
            <a:off x="1099007" y="955073"/>
            <a:ext cx="10359064" cy="872067"/>
          </a:xfrm>
          <a:noFill/>
        </p:spPr>
        <p:txBody>
          <a:bodyPr>
            <a:noAutofit/>
          </a:bodyPr>
          <a:lstStyle/>
          <a:p>
            <a:pPr algn="ctr"/>
            <a:r>
              <a:rPr lang="ro-RO" sz="3800" b="1" dirty="0">
                <a:solidFill>
                  <a:schemeClr val="bg1"/>
                </a:solidFill>
                <a:latin typeface="Arial" panose="020B0604020202020204" pitchFamily="34" charset="0"/>
                <a:cs typeface="Arial" panose="020B0604020202020204" pitchFamily="34" charset="0"/>
              </a:rPr>
              <a:t>Cheltuielile</a:t>
            </a:r>
            <a:r>
              <a:rPr lang="it-IT" sz="3800" b="1" dirty="0">
                <a:solidFill>
                  <a:schemeClr val="bg1"/>
                </a:solidFill>
                <a:latin typeface="Arial" panose="020B0604020202020204" pitchFamily="34" charset="0"/>
                <a:cs typeface="Arial" panose="020B0604020202020204" pitchFamily="34" charset="0"/>
              </a:rPr>
              <a:t> bugetului local al Sectorului 2</a:t>
            </a:r>
            <a:endParaRPr lang="ro-RO" sz="3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80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141268" y="89966"/>
            <a:ext cx="12192000" cy="865999"/>
          </a:xfrm>
          <a:noFill/>
        </p:spPr>
        <p:txBody>
          <a:bodyPr>
            <a:noAutofit/>
          </a:bodyPr>
          <a:lstStyle/>
          <a:p>
            <a:r>
              <a:rPr lang="it-IT" sz="3600" b="1" dirty="0">
                <a:solidFill>
                  <a:schemeClr val="tx1"/>
                </a:solidFill>
                <a:latin typeface="Arial" panose="020B0604020202020204" pitchFamily="34" charset="0"/>
                <a:cs typeface="Arial" panose="020B0604020202020204" pitchFamily="34" charset="0"/>
              </a:rPr>
              <a:t>Cheltuielile bugetului local al</a:t>
            </a:r>
            <a:r>
              <a:rPr lang="ro-RO" sz="3600" b="1" dirty="0">
                <a:solidFill>
                  <a:schemeClr val="tx1"/>
                </a:solidFill>
                <a:latin typeface="Arial" panose="020B0604020202020204" pitchFamily="34" charset="0"/>
                <a:cs typeface="Arial" panose="020B0604020202020204" pitchFamily="34" charset="0"/>
              </a:rPr>
              <a:t> </a:t>
            </a:r>
            <a:r>
              <a:rPr lang="it-IT" sz="3600" b="1" dirty="0">
                <a:solidFill>
                  <a:schemeClr val="tx1"/>
                </a:solidFill>
                <a:latin typeface="Arial" panose="020B0604020202020204" pitchFamily="34" charset="0"/>
                <a:cs typeface="Arial" panose="020B0604020202020204" pitchFamily="34" charset="0"/>
              </a:rPr>
              <a:t>Sectorului </a:t>
            </a:r>
            <a:r>
              <a:rPr lang="ro-RO" sz="3600" b="1" dirty="0">
                <a:solidFill>
                  <a:schemeClr val="tx1"/>
                </a:solidFill>
                <a:latin typeface="Arial" panose="020B0604020202020204" pitchFamily="34" charset="0"/>
                <a:cs typeface="Arial" panose="020B0604020202020204" pitchFamily="34" charset="0"/>
              </a:rPr>
              <a:t>2</a:t>
            </a:r>
            <a:endParaRPr lang="ro-RO" sz="1800" b="1" dirty="0">
              <a:solidFill>
                <a:schemeClr val="tx1"/>
              </a:solidFill>
              <a:latin typeface="Arial" panose="020B0604020202020204" pitchFamily="34" charset="0"/>
              <a:cs typeface="Arial" panose="020B0604020202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1006381555"/>
              </p:ext>
            </p:extLst>
          </p:nvPr>
        </p:nvGraphicFramePr>
        <p:xfrm>
          <a:off x="424830" y="822615"/>
          <a:ext cx="11560218" cy="5612773"/>
        </p:xfrm>
        <a:graphic>
          <a:graphicData uri="http://schemas.openxmlformats.org/drawingml/2006/table">
            <a:tbl>
              <a:tblPr firstRow="1" firstCol="1">
                <a:tableStyleId>{BC89EF96-8CEA-46FF-86C4-4CE0E7609802}</a:tableStyleId>
              </a:tblPr>
              <a:tblGrid>
                <a:gridCol w="9519363">
                  <a:extLst>
                    <a:ext uri="{9D8B030D-6E8A-4147-A177-3AD203B41FA5}">
                      <a16:colId xmlns="" xmlns:a16="http://schemas.microsoft.com/office/drawing/2014/main" val="20000"/>
                    </a:ext>
                  </a:extLst>
                </a:gridCol>
                <a:gridCol w="2040855">
                  <a:extLst>
                    <a:ext uri="{9D8B030D-6E8A-4147-A177-3AD203B41FA5}">
                      <a16:colId xmlns="" xmlns:a16="http://schemas.microsoft.com/office/drawing/2014/main" val="20001"/>
                    </a:ext>
                  </a:extLst>
                </a:gridCol>
              </a:tblGrid>
              <a:tr h="369719">
                <a:tc>
                  <a:txBody>
                    <a:bodyPr/>
                    <a:lstStyle/>
                    <a:p>
                      <a:pPr marL="0" marR="0">
                        <a:spcBef>
                          <a:spcPts val="0"/>
                        </a:spcBef>
                        <a:spcAft>
                          <a:spcPts val="0"/>
                        </a:spcAft>
                      </a:pPr>
                      <a:r>
                        <a:rPr lang="ro-RO" sz="1400" dirty="0">
                          <a:solidFill>
                            <a:schemeClr val="bg1"/>
                          </a:solidFill>
                          <a:effectLst/>
                          <a:latin typeface="Arial" panose="020B0604020202020204" pitchFamily="34" charset="0"/>
                          <a:cs typeface="Arial" panose="020B0604020202020204" pitchFamily="34" charset="0"/>
                        </a:rPr>
                        <a:t>	 </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marL="0" marR="0" algn="ctr">
                        <a:spcBef>
                          <a:spcPts val="0"/>
                        </a:spcBef>
                        <a:spcAft>
                          <a:spcPts val="0"/>
                        </a:spcAft>
                      </a:pPr>
                      <a:r>
                        <a:rPr lang="ro-RO" sz="1400" dirty="0">
                          <a:solidFill>
                            <a:schemeClr val="tx1"/>
                          </a:solidFill>
                          <a:effectLst/>
                          <a:latin typeface="Arial" panose="020B0604020202020204" pitchFamily="34" charset="0"/>
                          <a:cs typeface="Arial" panose="020B0604020202020204" pitchFamily="34" charset="0"/>
                        </a:rPr>
                        <a:t>mii lei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12616">
                <a:tc>
                  <a:txBody>
                    <a:bodyPr/>
                    <a:lstStyle/>
                    <a:p>
                      <a:pPr algn="l"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 </a:t>
                      </a:r>
                      <a:r>
                        <a:rPr lang="en-US" sz="1400" b="1" i="0" u="none" strike="noStrike" dirty="0" smtClean="0">
                          <a:solidFill>
                            <a:schemeClr val="bg1"/>
                          </a:solidFill>
                          <a:effectLst/>
                          <a:latin typeface="Arial" panose="020B0604020202020204" pitchFamily="34" charset="0"/>
                          <a:cs typeface="Arial" panose="020B0604020202020204" pitchFamily="34" charset="0"/>
                        </a:rPr>
                        <a:t>TOTAL </a:t>
                      </a:r>
                      <a:r>
                        <a:rPr lang="en-US" sz="1400" b="1" i="0" u="none" strike="noStrike" dirty="0">
                          <a:solidFill>
                            <a:schemeClr val="bg1"/>
                          </a:solidFill>
                          <a:effectLst/>
                          <a:latin typeface="Arial" panose="020B0604020202020204" pitchFamily="34" charset="0"/>
                          <a:cs typeface="Arial" panose="020B0604020202020204" pitchFamily="34" charset="0"/>
                        </a:rPr>
                        <a:t>CHELTUIELI BUGET LOCAL </a:t>
                      </a:r>
                      <a:r>
                        <a:rPr lang="en-US" sz="1400" b="1" i="0" u="none" strike="noStrike" dirty="0" smtClean="0">
                          <a:solidFill>
                            <a:schemeClr val="bg1"/>
                          </a:solidFill>
                          <a:effectLst/>
                          <a:latin typeface="Arial" panose="020B0604020202020204" pitchFamily="34" charset="0"/>
                          <a:cs typeface="Arial" panose="020B0604020202020204" pitchFamily="34" charset="0"/>
                        </a:rPr>
                        <a:t>202</a:t>
                      </a:r>
                      <a:r>
                        <a:rPr lang="ro-RO" sz="1400" b="1" i="0" u="none" strike="noStrike" dirty="0" smtClean="0">
                          <a:solidFill>
                            <a:schemeClr val="bg1"/>
                          </a:solidFill>
                          <a:effectLst/>
                          <a:latin typeface="Arial" panose="020B0604020202020204" pitchFamily="34" charset="0"/>
                          <a:cs typeface="Arial" panose="020B0604020202020204" pitchFamily="34" charset="0"/>
                        </a:rPr>
                        <a:t>4</a:t>
                      </a:r>
                      <a:r>
                        <a:rPr lang="en-US" sz="1400" b="1" i="0" u="none" strike="noStrike" dirty="0" smtClean="0">
                          <a:solidFill>
                            <a:schemeClr val="bg1"/>
                          </a:solidFill>
                          <a:effectLst/>
                          <a:latin typeface="Arial" panose="020B0604020202020204" pitchFamily="34" charset="0"/>
                          <a:cs typeface="Arial" panose="020B0604020202020204" pitchFamily="34" charset="0"/>
                        </a:rPr>
                        <a:t>, </a:t>
                      </a:r>
                      <a:r>
                        <a:rPr lang="en-US" sz="1400" b="1" i="0" u="none" strike="noStrike" dirty="0">
                          <a:solidFill>
                            <a:schemeClr val="bg1"/>
                          </a:solidFill>
                          <a:effectLst/>
                          <a:latin typeface="Arial" panose="020B0604020202020204" pitchFamily="34" charset="0"/>
                          <a:cs typeface="Arial" panose="020B0604020202020204" pitchFamily="34" charset="0"/>
                        </a:rPr>
                        <a:t>din care:              </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2.321.127</a:t>
                      </a:r>
                      <a:endParaRPr lang="ro-R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1"/>
                  </a:ext>
                </a:extLst>
              </a:tr>
              <a:tr h="31432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FUNCŢIONARE: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1.291.511</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personal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347.419</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Bunuri și servicii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412.659</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Dobânzi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52.439</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Transferuri între unități – </a:t>
                      </a:r>
                      <a:r>
                        <a:rPr lang="ro-RO" sz="1300" b="0" i="0" u="none" strike="noStrike" dirty="0">
                          <a:solidFill>
                            <a:schemeClr val="tx1"/>
                          </a:solidFill>
                          <a:effectLst/>
                          <a:latin typeface="Arial" panose="020B0604020202020204" pitchFamily="34" charset="0"/>
                          <a:cs typeface="Arial" panose="020B0604020202020204" pitchFamily="34" charset="0"/>
                        </a:rPr>
                        <a:t>transferuri curente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251.800</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32385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a:t>
                      </a:r>
                      <a:r>
                        <a:rPr lang="ro-RO" sz="1400" b="0" i="0" u="none" strike="noStrike" dirty="0">
                          <a:solidFill>
                            <a:schemeClr val="tx1"/>
                          </a:solidFill>
                          <a:effectLst/>
                          <a:latin typeface="Arial" panose="020B0604020202020204" pitchFamily="34" charset="0"/>
                          <a:cs typeface="Arial" panose="020B0604020202020204" pitchFamily="34" charset="0"/>
                        </a:rPr>
                        <a:t>transferuri </a:t>
                      </a:r>
                      <a:r>
                        <a:rPr lang="ro-RO" sz="1300" b="0" i="0" u="none" strike="noStrike" dirty="0" smtClean="0">
                          <a:solidFill>
                            <a:schemeClr val="tx1"/>
                          </a:solidFill>
                          <a:effectLst/>
                          <a:latin typeface="Arial" panose="020B0604020202020204" pitchFamily="34" charset="0"/>
                          <a:cs typeface="Arial" panose="020B0604020202020204" pitchFamily="34" charset="0"/>
                        </a:rPr>
                        <a:t>(învățământ particular sau confesional,</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 casarea autovehiculelor uzate)</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17.168</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30480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Asistență socială</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112.071</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cheltuieli </a:t>
                      </a:r>
                      <a:r>
                        <a:rPr lang="ro-RO" sz="1300" b="0" i="0" u="none" strike="noStrike" dirty="0" smtClean="0">
                          <a:solidFill>
                            <a:schemeClr val="tx1"/>
                          </a:solidFill>
                          <a:effectLst/>
                          <a:latin typeface="Arial" panose="020B0604020202020204" pitchFamily="34" charset="0"/>
                          <a:cs typeface="Arial" panose="020B0604020202020204" pitchFamily="34" charset="0"/>
                        </a:rPr>
                        <a:t>(burse,</a:t>
                      </a:r>
                      <a:r>
                        <a:rPr lang="ro-RO" sz="1300" b="0" i="0" u="none" strike="noStrike" baseline="0" dirty="0">
                          <a:solidFill>
                            <a:schemeClr val="tx1"/>
                          </a:solidFill>
                          <a:effectLst/>
                          <a:latin typeface="Arial" panose="020B0604020202020204" pitchFamily="34" charset="0"/>
                          <a:cs typeface="Arial" panose="020B0604020202020204" pitchFamily="34" charset="0"/>
                        </a:rPr>
                        <a:t>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programe pentru tineret, acțiuni </a:t>
                      </a:r>
                      <a:r>
                        <a:rPr lang="ro-RO" sz="1300" b="0" i="0" u="none" strike="noStrike" baseline="0" dirty="0">
                          <a:solidFill>
                            <a:schemeClr val="tx1"/>
                          </a:solidFill>
                          <a:effectLst/>
                          <a:latin typeface="Arial" panose="020B0604020202020204" pitchFamily="34" charset="0"/>
                          <a:cs typeface="Arial" panose="020B0604020202020204" pitchFamily="34" charset="0"/>
                        </a:rPr>
                        <a:t>cu caracter științific și social-cultural, culte etc.)</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47.921</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r h="33337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Rambursări de credite</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50.034</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1"/>
                  </a:ext>
                </a:extLst>
              </a:tr>
              <a:tr h="33337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DEZVOLTARE: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1.029.616</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2"/>
                  </a:ext>
                </a:extLst>
              </a:tr>
              <a:tr h="323850">
                <a:tc>
                  <a:txBody>
                    <a:bodyPr/>
                    <a:lstStyle/>
                    <a:p>
                      <a:pPr algn="l" rtl="0" fontAlgn="ct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dirty="0" smtClean="0">
                          <a:solidFill>
                            <a:schemeClr val="tx1"/>
                          </a:solidFill>
                          <a:effectLst/>
                          <a:latin typeface="Arial" panose="020B0604020202020204" pitchFamily="34" charset="0"/>
                          <a:cs typeface="Arial" panose="020B0604020202020204" pitchFamily="34" charset="0"/>
                        </a:rPr>
                        <a:t>Transferuri între unități </a:t>
                      </a:r>
                      <a:r>
                        <a:rPr lang="ro-RO" sz="1400" b="0" i="0" u="none" strike="noStrike" dirty="0" smtClean="0">
                          <a:solidFill>
                            <a:schemeClr val="tx1"/>
                          </a:solidFill>
                          <a:effectLst/>
                          <a:latin typeface="Arial" panose="020B0604020202020204" pitchFamily="34" charset="0"/>
                          <a:cs typeface="Arial" panose="020B0604020202020204" pitchFamily="34" charset="0"/>
                        </a:rPr>
                        <a:t>–</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300" b="0" i="0" u="none" strike="noStrike" baseline="0" dirty="0">
                          <a:solidFill>
                            <a:schemeClr val="tx1"/>
                          </a:solidFill>
                          <a:effectLst/>
                          <a:latin typeface="Arial" panose="020B0604020202020204" pitchFamily="34" charset="0"/>
                          <a:cs typeface="Arial" panose="020B0604020202020204" pitchFamily="34" charset="0"/>
                        </a:rPr>
                        <a:t>transferuri de capital</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264.502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3"/>
                  </a:ext>
                </a:extLst>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Alte</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transferuri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(ADI) </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380</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Proiecte </a:t>
                      </a:r>
                      <a:r>
                        <a:rPr lang="ro-RO" sz="1400" b="0" i="0" u="none" strike="noStrike" dirty="0">
                          <a:solidFill>
                            <a:schemeClr val="tx1"/>
                          </a:solidFill>
                          <a:effectLst/>
                          <a:latin typeface="Arial" panose="020B0604020202020204" pitchFamily="34" charset="0"/>
                          <a:cs typeface="Arial" panose="020B0604020202020204" pitchFamily="34" charset="0"/>
                        </a:rPr>
                        <a:t>cu finanțare din fonduri externe nerambursabile</a:t>
                      </a: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38.610</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4"/>
                  </a:ext>
                </a:extLst>
              </a:tr>
              <a:tr h="369719">
                <a:tc>
                  <a:txBody>
                    <a:bodyPr/>
                    <a:lstStyle/>
                    <a:p>
                      <a:pPr algn="l" rtl="0" fontAlgn="ctr"/>
                      <a:r>
                        <a:rPr lang="it-IT" sz="1400" b="0" i="0" u="none" strike="noStrike"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    </a:t>
                      </a:r>
                      <a:r>
                        <a:rPr lang="it-IT" sz="1400" b="0" i="0" u="none" strike="noStrike" dirty="0" smtClean="0">
                          <a:solidFill>
                            <a:schemeClr val="tx1"/>
                          </a:solidFill>
                          <a:effectLst/>
                          <a:latin typeface="Arial" panose="020B0604020202020204" pitchFamily="34" charset="0"/>
                          <a:cs typeface="Arial" panose="020B0604020202020204" pitchFamily="34" charset="0"/>
                        </a:rPr>
                        <a:t>Proiecte cu finanțare din </a:t>
                      </a:r>
                      <a:r>
                        <a:rPr lang="ro-RO" sz="1400" b="0" i="0" u="none" strike="noStrike" dirty="0" smtClean="0">
                          <a:solidFill>
                            <a:schemeClr val="tx1"/>
                          </a:solidFill>
                          <a:effectLst/>
                          <a:latin typeface="Arial" panose="020B0604020202020204" pitchFamily="34" charset="0"/>
                          <a:cs typeface="Arial" panose="020B0604020202020204" pitchFamily="34" charset="0"/>
                        </a:rPr>
                        <a:t>PNRR</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281.172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69719">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capital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507.952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300807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161807"/>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sp>
        <p:nvSpPr>
          <p:cNvPr id="4" name="Rectangle 3"/>
          <p:cNvSpPr>
            <a:spLocks noChangeArrowheads="1"/>
          </p:cNvSpPr>
          <p:nvPr/>
        </p:nvSpPr>
        <p:spPr bwMode="auto">
          <a:xfrm>
            <a:off x="1524000" y="3772018"/>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pic>
        <p:nvPicPr>
          <p:cNvPr id="3" name="Imagine 2"/>
          <p:cNvPicPr>
            <a:picLocks noChangeAspect="1"/>
          </p:cNvPicPr>
          <p:nvPr/>
        </p:nvPicPr>
        <p:blipFill>
          <a:blip r:embed="rId2"/>
          <a:stretch>
            <a:fillRect/>
          </a:stretch>
        </p:blipFill>
        <p:spPr>
          <a:xfrm>
            <a:off x="0" y="0"/>
            <a:ext cx="12182535" cy="6858000"/>
          </a:xfrm>
          <a:prstGeom prst="rect">
            <a:avLst/>
          </a:prstGeom>
        </p:spPr>
      </p:pic>
    </p:spTree>
    <p:extLst>
      <p:ext uri="{BB962C8B-B14F-4D97-AF65-F5344CB8AC3E}">
        <p14:creationId xmlns:p14="http://schemas.microsoft.com/office/powerpoint/2010/main" val="170176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75648" y="1951380"/>
            <a:ext cx="11229975" cy="5216813"/>
          </a:xfrm>
          <a:prstGeom prst="rect">
            <a:avLst/>
          </a:prstGeom>
        </p:spPr>
        <p:txBody>
          <a:bodyPr wrap="square">
            <a:spAutoFit/>
          </a:bodyPr>
          <a:lstStyle/>
          <a:p>
            <a:endParaRPr lang="ro-RO" sz="1600" dirty="0">
              <a:solidFill>
                <a:schemeClr val="bg2"/>
              </a:solidFill>
              <a:latin typeface="+mj-lt"/>
            </a:endParaRPr>
          </a:p>
          <a:p>
            <a:r>
              <a:rPr lang="ro-RO" sz="2400" dirty="0">
                <a:latin typeface="Arial" panose="020B0604020202020204" pitchFamily="34" charset="0"/>
                <a:cs typeface="Arial" panose="020B0604020202020204" pitchFamily="34" charset="0"/>
              </a:rPr>
              <a:t>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se alocă suma de </a:t>
            </a:r>
            <a:r>
              <a:rPr lang="ro-RO" sz="2400" dirty="0" smtClean="0">
                <a:latin typeface="Arial" panose="020B0604020202020204" pitchFamily="34" charset="0"/>
                <a:cs typeface="Arial" panose="020B0604020202020204" pitchFamily="34" charset="0"/>
              </a:rPr>
              <a:t>103.178 mii </a:t>
            </a:r>
            <a:r>
              <a:rPr lang="ro-RO" sz="2400" dirty="0">
                <a:latin typeface="Arial" panose="020B0604020202020204" pitchFamily="34" charset="0"/>
                <a:cs typeface="Arial" panose="020B0604020202020204" pitchFamily="34" charset="0"/>
              </a:rPr>
              <a:t>lei, din </a:t>
            </a:r>
            <a:r>
              <a:rPr lang="ro-RO" sz="2400" dirty="0" smtClean="0">
                <a:latin typeface="Arial" panose="020B0604020202020204" pitchFamily="34" charset="0"/>
                <a:cs typeface="Arial" panose="020B0604020202020204" pitchFamily="34" charset="0"/>
              </a:rPr>
              <a:t>care:</a:t>
            </a:r>
          </a:p>
          <a:p>
            <a:endParaRPr lang="ro-RO" sz="500" dirty="0" smtClean="0">
              <a:latin typeface="Arial" panose="020B0604020202020204" pitchFamily="34" charset="0"/>
              <a:cs typeface="Arial" panose="020B0604020202020204" pitchFamily="34" charset="0"/>
            </a:endParaRPr>
          </a:p>
          <a:p>
            <a:endParaRPr lang="ro-RO"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ro-RO" sz="2400" dirty="0" smtClean="0">
                <a:latin typeface="Arial" panose="020B0604020202020204" pitchFamily="34" charset="0"/>
                <a:cs typeface="Arial" panose="020B0604020202020204" pitchFamily="34" charset="0"/>
              </a:rPr>
              <a:t>50.034 mii </a:t>
            </a:r>
            <a:r>
              <a:rPr lang="ro-RO" sz="2400" dirty="0">
                <a:latin typeface="Arial" panose="020B0604020202020204" pitchFamily="34" charset="0"/>
                <a:cs typeface="Arial" panose="020B0604020202020204" pitchFamily="34" charset="0"/>
              </a:rPr>
              <a:t>lei pentru plata ratelor anuale de rambursare a </a:t>
            </a:r>
            <a:r>
              <a:rPr lang="ro-RO" sz="2400" dirty="0" smtClean="0">
                <a:latin typeface="Arial" panose="020B0604020202020204" pitchFamily="34" charset="0"/>
                <a:cs typeface="Arial" panose="020B0604020202020204" pitchFamily="34" charset="0"/>
              </a:rPr>
              <a:t>împrumuturilor contractate în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a:t>
            </a:r>
          </a:p>
          <a:p>
            <a:endParaRPr lang="ro-RO" sz="5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ro-RO" sz="2400" dirty="0" smtClean="0">
                <a:latin typeface="Arial" panose="020B0604020202020204" pitchFamily="34" charset="0"/>
                <a:cs typeface="Arial" panose="020B0604020202020204" pitchFamily="34" charset="0"/>
              </a:rPr>
              <a:t>53.144 mii lei - pentru plata dobânzilor </a:t>
            </a:r>
            <a:r>
              <a:rPr lang="ro-RO" sz="2400" dirty="0" err="1" smtClean="0">
                <a:latin typeface="Arial" panose="020B0604020202020204" pitchFamily="34" charset="0"/>
                <a:cs typeface="Arial" panose="020B0604020202020204" pitchFamily="34" charset="0"/>
              </a:rPr>
              <a:t>şi</a:t>
            </a:r>
            <a:r>
              <a:rPr lang="ro-RO" sz="2400" dirty="0" smtClean="0">
                <a:latin typeface="Arial" panose="020B0604020202020204" pitchFamily="34" charset="0"/>
                <a:cs typeface="Arial" panose="020B0604020202020204" pitchFamily="34" charset="0"/>
              </a:rPr>
              <a:t> comisioanelor aferente creditelor contractate de Consiliul Local al Sectorului 2 București în anii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a:t>
            </a:r>
          </a:p>
          <a:p>
            <a:endParaRPr lang="ro-RO" sz="1400" dirty="0">
              <a:solidFill>
                <a:srgbClr val="FF0000"/>
              </a:solidFill>
              <a:latin typeface="Arial" panose="020B0604020202020204" pitchFamily="34" charset="0"/>
              <a:cs typeface="Arial" panose="020B0604020202020204" pitchFamily="34" charset="0"/>
            </a:endParaRPr>
          </a:p>
          <a:p>
            <a:pPr algn="just"/>
            <a:r>
              <a:rPr lang="ro-RO" sz="2400" dirty="0">
                <a:latin typeface="Arial" panose="020B0604020202020204" pitchFamily="34" charset="0"/>
                <a:cs typeface="Arial" panose="020B0604020202020204" pitchFamily="34" charset="0"/>
              </a:rPr>
              <a:t>Gradul de îndatorare al Consiliului Local al Sectorului 2 București în acest exercițiu bugetar este de </a:t>
            </a:r>
            <a:r>
              <a:rPr lang="ro-RO" sz="2400" dirty="0" smtClean="0">
                <a:latin typeface="Arial" panose="020B0604020202020204" pitchFamily="34" charset="0"/>
                <a:cs typeface="Arial" panose="020B0604020202020204" pitchFamily="34" charset="0"/>
              </a:rPr>
              <a:t>8,15%, </a:t>
            </a:r>
            <a:r>
              <a:rPr lang="ro-RO" sz="2400" dirty="0">
                <a:latin typeface="Arial" panose="020B0604020202020204" pitchFamily="34" charset="0"/>
                <a:cs typeface="Arial" panose="020B0604020202020204" pitchFamily="34" charset="0"/>
              </a:rPr>
              <a:t>respectând ținta propusă – de încadrare în maxim 20% din veniturile proprii estimate (menționăm că limita maximă legală este de 30% din veniturile proprii ale bugetului local, conform prevederilor legii finanțelor publice locale</a:t>
            </a:r>
            <a:r>
              <a:rPr lang="ro-RO" sz="2400" dirty="0" smtClean="0">
                <a:latin typeface="Arial" panose="020B0604020202020204" pitchFamily="34" charset="0"/>
                <a:cs typeface="Arial" panose="020B0604020202020204" pitchFamily="34" charset="0"/>
              </a:rPr>
              <a:t>).</a:t>
            </a:r>
            <a:endParaRPr lang="ro-RO" sz="2400" dirty="0">
              <a:latin typeface="+mj-lt"/>
            </a:endParaRPr>
          </a:p>
          <a:p>
            <a:r>
              <a:rPr lang="ro-RO" sz="2400" dirty="0">
                <a:latin typeface="+mj-lt"/>
              </a:rPr>
              <a:t>	</a:t>
            </a:r>
          </a:p>
        </p:txBody>
      </p:sp>
      <p:sp>
        <p:nvSpPr>
          <p:cNvPr id="3" name="Titlu 2"/>
          <p:cNvSpPr txBox="1">
            <a:spLocks/>
          </p:cNvSpPr>
          <p:nvPr/>
        </p:nvSpPr>
        <p:spPr>
          <a:xfrm>
            <a:off x="127819" y="684609"/>
            <a:ext cx="11925635"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4000" b="1" dirty="0">
                <a:solidFill>
                  <a:schemeClr val="bg1"/>
                </a:solidFill>
                <a:latin typeface="Arial" panose="020B0604020202020204" pitchFamily="34" charset="0"/>
                <a:cs typeface="Arial" panose="020B0604020202020204" pitchFamily="34" charset="0"/>
              </a:rPr>
              <a:t>Datoria publică locală</a:t>
            </a:r>
          </a:p>
        </p:txBody>
      </p:sp>
    </p:spTree>
    <p:extLst>
      <p:ext uri="{BB962C8B-B14F-4D97-AF65-F5344CB8AC3E}">
        <p14:creationId xmlns:p14="http://schemas.microsoft.com/office/powerpoint/2010/main" val="148890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97057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2887414" y="570322"/>
            <a:ext cx="6973558" cy="946751"/>
          </a:xfrm>
        </p:spPr>
        <p:txBody>
          <a:bodyPr vert="horz" lIns="91440" tIns="45720" rIns="91440" bIns="45720" rtlCol="0" anchor="ctr">
            <a:normAutofit/>
          </a:bodyPr>
          <a:lstStyle/>
          <a:p>
            <a:pPr algn="l"/>
            <a:r>
              <a:rPr lang="en-US" b="1" dirty="0" err="1">
                <a:latin typeface="Arial" panose="020B0604020202020204" pitchFamily="34" charset="0"/>
                <a:cs typeface="Arial" panose="020B0604020202020204" pitchFamily="34" charset="0"/>
              </a:rPr>
              <a:t>Cadrul</a:t>
            </a:r>
            <a:r>
              <a:rPr lang="en-US" b="1" dirty="0">
                <a:latin typeface="Arial" panose="020B0604020202020204" pitchFamily="34" charset="0"/>
                <a:cs typeface="Arial" panose="020B0604020202020204" pitchFamily="34" charset="0"/>
              </a:rPr>
              <a:t> legal</a:t>
            </a:r>
          </a:p>
        </p:txBody>
      </p:sp>
      <p:sp>
        <p:nvSpPr>
          <p:cNvPr id="2" name="CasetăText 1"/>
          <p:cNvSpPr txBox="1"/>
          <p:nvPr/>
        </p:nvSpPr>
        <p:spPr>
          <a:xfrm>
            <a:off x="447675" y="2308514"/>
            <a:ext cx="11163300" cy="5101935"/>
          </a:xfrm>
          <a:prstGeom prst="rect">
            <a:avLst/>
          </a:prstGeom>
        </p:spPr>
        <p:txBody>
          <a:bodyPr vert="horz" lIns="91440" tIns="45720" rIns="91440" bIns="45720" rtlCol="0" anchor="t">
            <a:normAutofit/>
          </a:bodyPr>
          <a:lstStyle/>
          <a:p>
            <a:pPr algn="just">
              <a:lnSpc>
                <a:spcPct val="160000"/>
              </a:lnSpc>
              <a:spcBef>
                <a:spcPct val="20000"/>
              </a:spcBef>
              <a:spcAft>
                <a:spcPts val="600"/>
              </a:spcAft>
              <a:buClr>
                <a:schemeClr val="accent1">
                  <a:lumMod val="75000"/>
                </a:schemeClr>
              </a:buClr>
              <a:buSzPct val="145000"/>
              <a:buFont typeface="Arial"/>
              <a:buChar char="•"/>
            </a:pPr>
            <a:r>
              <a:rPr lang="en-US" sz="2000" i="1" dirty="0"/>
              <a:t>	</a:t>
            </a:r>
            <a:r>
              <a:rPr lang="en-US" dirty="0" err="1">
                <a:latin typeface="Arial" panose="020B0604020202020204" pitchFamily="34" charset="0"/>
                <a:cs typeface="Arial" panose="020B0604020202020204" pitchFamily="34" charset="0"/>
              </a:rPr>
              <a:t>Bugetul</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al </a:t>
            </a:r>
            <a:r>
              <a:rPr lang="en-US" dirty="0" err="1">
                <a:latin typeface="Arial" panose="020B0604020202020204" pitchFamily="34" charset="0"/>
                <a:cs typeface="Arial" panose="020B0604020202020204" pitchFamily="34" charset="0"/>
              </a:rPr>
              <a:t>Municipiului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București</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fost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fundamentat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conformitate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prevederile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Legii</a:t>
            </a:r>
            <a:r>
              <a:rPr lang="en-US" dirty="0">
                <a:latin typeface="Arial" panose="020B0604020202020204" pitchFamily="34" charset="0"/>
                <a:cs typeface="Arial" panose="020B0604020202020204" pitchFamily="34" charset="0"/>
              </a:rPr>
              <a:t> nr. 273/2006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publice</a:t>
            </a:r>
            <a:r>
              <a:rPr lang="en-US" dirty="0">
                <a:latin typeface="Arial" panose="020B0604020202020204" pitchFamily="34" charset="0"/>
                <a:cs typeface="Arial" panose="020B0604020202020204" pitchFamily="34" charset="0"/>
              </a:rPr>
              <a:t> locale, cu </a:t>
            </a:r>
            <a:r>
              <a:rPr lang="en-US" dirty="0" err="1">
                <a:latin typeface="Arial" panose="020B0604020202020204" pitchFamily="34" charset="0"/>
                <a:cs typeface="Arial" panose="020B0604020202020204" pitchFamily="34" charset="0"/>
              </a:rPr>
              <a:t>modificările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completările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ulterioare</a:t>
            </a:r>
            <a:r>
              <a:rPr lang="en-US" dirty="0" smtClean="0">
                <a:latin typeface="Arial" panose="020B0604020202020204" pitchFamily="34" charset="0"/>
                <a:cs typeface="Arial" panose="020B0604020202020204" pitchFamily="34" charset="0"/>
              </a:rPr>
              <a:t>,</a:t>
            </a:r>
            <a:r>
              <a:rPr lang="ro-RO"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ale </a:t>
            </a:r>
            <a:r>
              <a:rPr lang="en-US" dirty="0" err="1" smtClean="0">
                <a:latin typeface="Arial" panose="020B0604020202020204" pitchFamily="34" charset="0"/>
                <a:cs typeface="Arial" panose="020B0604020202020204" pitchFamily="34" charset="0"/>
              </a:rPr>
              <a:t>Legii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bugetului</a:t>
            </a:r>
            <a:r>
              <a:rPr lang="en-US" dirty="0">
                <a:latin typeface="Arial" panose="020B0604020202020204" pitchFamily="34" charset="0"/>
                <a:cs typeface="Arial" panose="020B0604020202020204" pitchFamily="34" charset="0"/>
              </a:rPr>
              <a:t> de stat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nr. 421/2023 , ale </a:t>
            </a:r>
            <a:r>
              <a:rPr lang="en-US" dirty="0" err="1">
                <a:latin typeface="Arial" panose="020B0604020202020204" pitchFamily="34" charset="0"/>
                <a:cs typeface="Arial" panose="020B0604020202020204" pitchFamily="34" charset="0"/>
              </a:rPr>
              <a:t>Scrisorii</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cadru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Ministrului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Finanțelor</a:t>
            </a:r>
            <a:r>
              <a:rPr lang="en-US" dirty="0">
                <a:latin typeface="Arial" panose="020B0604020202020204" pitchFamily="34" charset="0"/>
                <a:cs typeface="Arial" panose="020B0604020202020204" pitchFamily="34" charset="0"/>
              </a:rPr>
              <a:t> nr. </a:t>
            </a:r>
            <a:r>
              <a:rPr lang="ro-RO" dirty="0" smtClean="0">
                <a:latin typeface="Arial" panose="020B0604020202020204" pitchFamily="34" charset="0"/>
                <a:cs typeface="Arial" panose="020B0604020202020204" pitchFamily="34" charset="0"/>
              </a:rPr>
              <a:t>467435</a:t>
            </a:r>
            <a:r>
              <a:rPr lang="en-US" dirty="0" smtClean="0">
                <a:latin typeface="Arial" panose="020B0604020202020204" pitchFamily="34" charset="0"/>
                <a:cs typeface="Arial" panose="020B0604020202020204" pitchFamily="34" charset="0"/>
              </a:rPr>
              <a:t>/ </a:t>
            </a:r>
            <a:r>
              <a:rPr lang="ro-RO" dirty="0" smtClean="0">
                <a:latin typeface="Arial" panose="020B0604020202020204" pitchFamily="34" charset="0"/>
                <a:cs typeface="Arial" panose="020B0604020202020204" pitchFamily="34" charset="0"/>
              </a:rPr>
              <a:t>14</a:t>
            </a:r>
            <a:r>
              <a:rPr lang="en-US" dirty="0" smtClean="0">
                <a:latin typeface="Arial" panose="020B0604020202020204" pitchFamily="34" charset="0"/>
                <a:cs typeface="Arial" panose="020B0604020202020204" pitchFamily="34" charset="0"/>
              </a:rPr>
              <a:t>.</a:t>
            </a:r>
            <a:r>
              <a:rPr lang="ro-RO" dirty="0" smtClean="0">
                <a:latin typeface="Arial" panose="020B0604020202020204" pitchFamily="34" charset="0"/>
                <a:cs typeface="Arial" panose="020B0604020202020204" pitchFamily="34" charset="0"/>
              </a:rPr>
              <a:t>11</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contextul</a:t>
            </a:r>
            <a:r>
              <a:rPr lang="en-US" dirty="0">
                <a:latin typeface="Arial" panose="020B0604020202020204" pitchFamily="34" charset="0"/>
                <a:cs typeface="Arial" panose="020B0604020202020204" pitchFamily="34" charset="0"/>
              </a:rPr>
              <a:t> macroeconomic, </a:t>
            </a:r>
            <a:r>
              <a:rPr lang="en-US" dirty="0" err="1">
                <a:latin typeface="Arial" panose="020B0604020202020204" pitchFamily="34" charset="0"/>
                <a:cs typeface="Arial" panose="020B0604020202020204" pitchFamily="34" charset="0"/>
              </a:rPr>
              <a:t>metodologia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elaborare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proiectelor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buget</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estimării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structura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veniturilor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cheltuielilor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bugetelor</a:t>
            </a:r>
            <a:r>
              <a:rPr lang="en-US" dirty="0">
                <a:latin typeface="Arial" panose="020B0604020202020204" pitchFamily="34" charset="0"/>
                <a:cs typeface="Arial" panose="020B0604020202020204" pitchFamily="34" charset="0"/>
              </a:rPr>
              <a:t> locale de sector </a:t>
            </a:r>
            <a:r>
              <a:rPr lang="en-US" dirty="0" err="1">
                <a:latin typeface="Arial" panose="020B0604020202020204" pitchFamily="34" charset="0"/>
                <a:cs typeface="Arial" panose="020B0604020202020204" pitchFamily="34" charset="0"/>
              </a:rPr>
              <a:t>prevăzute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O.M.F.P. nr. 1954/2005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aprobarea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Clasificației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indicatorilor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finanțele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publice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completările</a:t>
            </a:r>
            <a:r>
              <a:rPr lang="en-US" dirty="0">
                <a:latin typeface="Arial" panose="020B0604020202020204" pitchFamily="34" charset="0"/>
                <a:cs typeface="Arial" panose="020B0604020202020204" pitchFamily="34" charset="0"/>
              </a:rPr>
              <a:t> </a:t>
            </a:r>
            <a:r>
              <a:rPr lang="ro-RO" dirty="0" smtClean="0">
                <a:latin typeface="Arial" panose="020B0604020202020204" pitchFamily="34" charset="0"/>
                <a:cs typeface="Arial" panose="020B0604020202020204" pitchFamily="34" charset="0"/>
              </a:rPr>
              <a:t>și completările </a:t>
            </a:r>
            <a:r>
              <a:rPr lang="en-US" dirty="0" err="1" smtClean="0">
                <a:latin typeface="Arial" panose="020B0604020202020204" pitchFamily="34" charset="0"/>
                <a:cs typeface="Arial" panose="020B0604020202020204" pitchFamily="34" charset="0"/>
              </a:rPr>
              <a:t>ulterioare</a:t>
            </a:r>
            <a:r>
              <a:rPr lang="en-US" dirty="0">
                <a:latin typeface="Arial" panose="020B0604020202020204" pitchFamily="34" charset="0"/>
                <a:cs typeface="Arial" panose="020B0604020202020204" pitchFamily="34" charset="0"/>
              </a:rPr>
              <a:t>.</a:t>
            </a:r>
          </a:p>
          <a:p>
            <a:pPr algn="just">
              <a:lnSpc>
                <a:spcPct val="160000"/>
              </a:lnSpc>
              <a:spcBef>
                <a:spcPct val="20000"/>
              </a:spcBef>
              <a:spcAft>
                <a:spcPts val="600"/>
              </a:spcAft>
              <a:buClr>
                <a:schemeClr val="accent1">
                  <a:lumMod val="75000"/>
                </a:schemeClr>
              </a:buClr>
              <a:buSzPct val="145000"/>
              <a:buFont typeface="Arial"/>
              <a:buChar char="•"/>
            </a:pPr>
            <a:r>
              <a:rPr lang="en-US" dirty="0">
                <a:latin typeface="Arial" panose="020B0604020202020204" pitchFamily="34" charset="0"/>
                <a:cs typeface="Arial" panose="020B0604020202020204" pitchFamily="34" charset="0"/>
              </a:rPr>
              <a:t> 	Am </a:t>
            </a:r>
            <a:r>
              <a:rPr lang="en-US" dirty="0" err="1">
                <a:latin typeface="Arial" panose="020B0604020202020204" pitchFamily="34" charset="0"/>
                <a:cs typeface="Arial" panose="020B0604020202020204" pitchFamily="34" charset="0"/>
              </a:rPr>
              <a:t>avut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vedere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acte</a:t>
            </a:r>
            <a:r>
              <a:rPr lang="en-US" dirty="0">
                <a:latin typeface="Arial" panose="020B0604020202020204" pitchFamily="34" charset="0"/>
                <a:cs typeface="Arial" panose="020B0604020202020204" pitchFamily="34" charset="0"/>
              </a:rPr>
              <a:t> normative </a:t>
            </a:r>
            <a:r>
              <a:rPr lang="en-US" dirty="0" err="1">
                <a:latin typeface="Arial" panose="020B0604020202020204" pitchFamily="34" charset="0"/>
                <a:cs typeface="Arial" panose="020B0604020202020204" pitchFamily="34" charset="0"/>
              </a:rPr>
              <a:t>publicate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adrese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oficiale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primite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bugetul</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București</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fost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conformitate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prevederile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legale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endParaRPr lang="en-US" sz="1500" dirty="0"/>
          </a:p>
        </p:txBody>
      </p:sp>
    </p:spTree>
    <p:extLst>
      <p:ext uri="{BB962C8B-B14F-4D97-AF65-F5344CB8AC3E}">
        <p14:creationId xmlns:p14="http://schemas.microsoft.com/office/powerpoint/2010/main" val="380859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259810" y="2496329"/>
            <a:ext cx="10111897" cy="3385542"/>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cheltuielilor</a:t>
            </a:r>
            <a:r>
              <a:rPr lang="en-US" sz="2800" dirty="0">
                <a:latin typeface="Arial" panose="020B0604020202020204" pitchFamily="34" charset="0"/>
                <a:cs typeface="Arial" panose="020B0604020202020204" pitchFamily="34" charset="0"/>
              </a:rPr>
              <a:t> de capital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cofinanțarea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Programului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l</a:t>
            </a:r>
            <a:r>
              <a:rPr lang="en-US" sz="2800" dirty="0" err="1">
                <a:latin typeface="Arial" panose="020B0604020202020204" pitchFamily="34" charset="0"/>
                <a:cs typeface="Arial" panose="020B0604020202020204" pitchFamily="34" charset="0"/>
              </a:rPr>
              <a:t>ocal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multianual</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creștere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performanței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energetice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blocurilor</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locuințe</a:t>
            </a:r>
            <a:r>
              <a:rPr lang="en-US" sz="2800" dirty="0">
                <a:latin typeface="Arial" panose="020B0604020202020204" pitchFamily="34" charset="0"/>
                <a:cs typeface="Arial" panose="020B0604020202020204" pitchFamily="34" charset="0"/>
              </a:rPr>
              <a:t> din </a:t>
            </a:r>
            <a:r>
              <a:rPr lang="en-US" sz="2800" dirty="0" err="1">
                <a:latin typeface="Arial" panose="020B0604020202020204" pitchFamily="34" charset="0"/>
                <a:cs typeface="Arial" panose="020B0604020202020204" pitchFamily="34" charset="0"/>
              </a:rPr>
              <a:t>Sectorul</a:t>
            </a:r>
            <a:r>
              <a:rPr lang="en-US" sz="2800" dirty="0">
                <a:latin typeface="Arial" panose="020B0604020202020204" pitchFamily="34" charset="0"/>
                <a:cs typeface="Arial" panose="020B0604020202020204" pitchFamily="34" charset="0"/>
              </a:rPr>
              <a:t> 2, din </a:t>
            </a:r>
            <a:r>
              <a:rPr lang="en-US" sz="2800" dirty="0" err="1">
                <a:latin typeface="Arial" panose="020B0604020202020204" pitchFamily="34" charset="0"/>
                <a:cs typeface="Arial" panose="020B0604020202020204" pitchFamily="34" charset="0"/>
              </a:rPr>
              <a:t>împrumuturi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externe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contractate</a:t>
            </a:r>
            <a:r>
              <a:rPr lang="en-US" sz="2800" dirty="0">
                <a:latin typeface="Arial" panose="020B0604020202020204" pitchFamily="34" charset="0"/>
                <a:cs typeface="Arial" panose="020B0604020202020204" pitchFamily="34" charset="0"/>
              </a:rPr>
              <a:t> de la Banca </a:t>
            </a:r>
            <a:r>
              <a:rPr lang="en-US" sz="2800" dirty="0" err="1">
                <a:latin typeface="Arial" panose="020B0604020202020204" pitchFamily="34" charset="0"/>
                <a:cs typeface="Arial" panose="020B0604020202020204" pitchFamily="34" charset="0"/>
              </a:rPr>
              <a:t>Europeană</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Investiții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Luxembourg,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sumă</a:t>
            </a:r>
            <a:r>
              <a:rPr lang="en-US" sz="2800" dirty="0">
                <a:latin typeface="Arial" panose="020B0604020202020204" pitchFamily="34" charset="0"/>
                <a:cs typeface="Arial" panose="020B0604020202020204" pitchFamily="34" charset="0"/>
              </a:rPr>
              <a:t> de </a:t>
            </a:r>
            <a:r>
              <a:rPr lang="ro-RO" sz="2800" dirty="0" smtClean="0">
                <a:latin typeface="Arial" panose="020B0604020202020204" pitchFamily="34" charset="0"/>
                <a:cs typeface="Arial" panose="020B0604020202020204" pitchFamily="34" charset="0"/>
              </a:rPr>
              <a:t>204.469</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mii lei, au </a:t>
            </a:r>
            <a:r>
              <a:rPr lang="en-US" sz="2800" dirty="0" err="1">
                <a:latin typeface="Arial" panose="020B0604020202020204" pitchFamily="34" charset="0"/>
                <a:cs typeface="Arial" panose="020B0604020202020204" pitchFamily="34" charset="0"/>
              </a:rPr>
              <a:t>fost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corelate</a:t>
            </a:r>
            <a:r>
              <a:rPr lang="en-US" sz="2800" dirty="0">
                <a:latin typeface="Arial" panose="020B0604020202020204" pitchFamily="34" charset="0"/>
                <a:cs typeface="Arial" panose="020B0604020202020204" pitchFamily="34" charset="0"/>
              </a:rPr>
              <a:t> cu </a:t>
            </a:r>
            <a:r>
              <a:rPr lang="en-US" sz="2800" dirty="0" err="1">
                <a:latin typeface="Arial" panose="020B0604020202020204" pitchFamily="34" charset="0"/>
                <a:cs typeface="Arial" panose="020B0604020202020204" pitchFamily="34" charset="0"/>
              </a:rPr>
              <a:t>sumele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autorizate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Comisia</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Autorizare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Împrumuturilor</a:t>
            </a:r>
            <a:r>
              <a:rPr lang="en-US" sz="2800" dirty="0">
                <a:latin typeface="Arial" panose="020B0604020202020204" pitchFamily="34" charset="0"/>
                <a:cs typeface="Arial" panose="020B0604020202020204" pitchFamily="34" charset="0"/>
              </a:rPr>
              <a:t> Locale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a:t>
            </a:r>
            <a:r>
              <a:rPr lang="ro-RO" sz="2800" dirty="0">
                <a:latin typeface="Arial" panose="020B0604020202020204" pitchFamily="34" charset="0"/>
                <a:cs typeface="Arial" panose="020B0604020202020204" pitchFamily="34" charset="0"/>
              </a:rPr>
              <a:t>4</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solidFill>
                  <a:schemeClr val="bg1"/>
                </a:solidFill>
                <a:latin typeface="Arial" panose="020B0604020202020204" pitchFamily="34" charset="0"/>
                <a:cs typeface="Arial" panose="020B0604020202020204" pitchFamily="34" charset="0"/>
              </a:rPr>
              <a:t>Bugetul creditelor externe</a:t>
            </a:r>
          </a:p>
        </p:txBody>
      </p:sp>
    </p:spTree>
    <p:extLst>
      <p:ext uri="{BB962C8B-B14F-4D97-AF65-F5344CB8AC3E}">
        <p14:creationId xmlns:p14="http://schemas.microsoft.com/office/powerpoint/2010/main" val="372937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solidFill>
                  <a:schemeClr val="bg1"/>
                </a:solidFill>
                <a:latin typeface="Arial" panose="020B0604020202020204" pitchFamily="34" charset="0"/>
                <a:cs typeface="Arial" panose="020B0604020202020204" pitchFamily="34" charset="0"/>
              </a:rPr>
              <a:t>Bugetul </a:t>
            </a:r>
            <a:r>
              <a:rPr lang="ro-RO" b="1" dirty="0" smtClean="0">
                <a:solidFill>
                  <a:schemeClr val="bg1"/>
                </a:solidFill>
                <a:latin typeface="Arial" panose="020B0604020202020204" pitchFamily="34" charset="0"/>
                <a:cs typeface="Arial" panose="020B0604020202020204" pitchFamily="34" charset="0"/>
              </a:rPr>
              <a:t>creditelor interne</a:t>
            </a:r>
            <a:endParaRPr lang="ro-RO" b="1" dirty="0">
              <a:solidFill>
                <a:schemeClr val="bg1"/>
              </a:solidFill>
              <a:latin typeface="Arial" panose="020B0604020202020204" pitchFamily="34" charset="0"/>
              <a:cs typeface="Arial" panose="020B0604020202020204" pitchFamily="34" charset="0"/>
            </a:endParaRPr>
          </a:p>
        </p:txBody>
      </p:sp>
      <p:sp>
        <p:nvSpPr>
          <p:cNvPr id="3" name="Dreptunghi 2"/>
          <p:cNvSpPr/>
          <p:nvPr/>
        </p:nvSpPr>
        <p:spPr>
          <a:xfrm>
            <a:off x="1116935" y="2382029"/>
            <a:ext cx="10111897" cy="4247317"/>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ro-RO" sz="2800" dirty="0" smtClean="0">
                <a:latin typeface="Arial" panose="020B0604020202020204" pitchFamily="34" charset="0"/>
                <a:cs typeface="Arial" panose="020B0604020202020204" pitchFamily="34" charset="0"/>
              </a:rPr>
              <a:t>prin transferuri din bugetul creditului intern către Administrația Domeniului Public pentru realizarea investițiilor publice de interes local „Reabilitarea sistem rutier” din Sectorul 2, contractate de la Raiffeisen Bank în sumă de 51.395 mii lei și au fost corelate cu sumele autorizate de Comisiei </a:t>
            </a:r>
            <a:r>
              <a:rPr lang="ro-RO" sz="2800" dirty="0">
                <a:latin typeface="Arial" panose="020B0604020202020204" pitchFamily="34" charset="0"/>
                <a:cs typeface="Arial" panose="020B0604020202020204" pitchFamily="34" charset="0"/>
              </a:rPr>
              <a:t>de Autorizare a Împrumuturilor </a:t>
            </a:r>
            <a:r>
              <a:rPr lang="ro-RO" sz="2800" dirty="0" smtClean="0">
                <a:latin typeface="Arial" panose="020B0604020202020204" pitchFamily="34" charset="0"/>
                <a:cs typeface="Arial" panose="020B0604020202020204" pitchFamily="34" charset="0"/>
              </a:rPr>
              <a:t>Locale,</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a:t>
            </a:r>
            <a:r>
              <a:rPr lang="ro-RO" sz="2800" dirty="0">
                <a:latin typeface="Arial" panose="020B0604020202020204" pitchFamily="34" charset="0"/>
                <a:cs typeface="Arial" panose="020B0604020202020204" pitchFamily="34" charset="0"/>
              </a:rPr>
              <a:t>4</a:t>
            </a:r>
            <a:r>
              <a:rPr lang="en-US" sz="2800" dirty="0" smtClean="0">
                <a:latin typeface="Arial" panose="020B0604020202020204" pitchFamily="34" charset="0"/>
                <a:cs typeface="Arial" panose="020B0604020202020204" pitchFamily="34" charset="0"/>
              </a:rPr>
              <a:t>. </a:t>
            </a:r>
            <a:endParaRPr lang="ro-RO" sz="2800" dirty="0" smtClean="0">
              <a:latin typeface="Arial" panose="020B0604020202020204" pitchFamily="34" charset="0"/>
              <a:cs typeface="Arial" panose="020B0604020202020204" pitchFamily="34" charset="0"/>
            </a:endParaRPr>
          </a:p>
          <a:p>
            <a:pPr indent="461963" algn="just"/>
            <a:endParaRPr lang="en-US" sz="2800" dirty="0">
              <a:latin typeface="Arial" panose="020B0604020202020204" pitchFamily="34" charset="0"/>
              <a:cs typeface="Arial" panose="020B0604020202020204" pitchFamily="34" charset="0"/>
            </a:endParaRPr>
          </a:p>
          <a:p>
            <a:pPr indent="461963"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461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338863" y="2378753"/>
            <a:ext cx="10428840" cy="4370427"/>
          </a:xfrm>
          <a:prstGeom prst="rect">
            <a:avLst/>
          </a:prstGeom>
        </p:spPr>
        <p:txBody>
          <a:bodyPr wrap="square">
            <a:spAutoFit/>
          </a:bodyPr>
          <a:lstStyle/>
          <a:p>
            <a:pPr algn="just">
              <a:tabLst>
                <a:tab pos="461963" algn="l"/>
              </a:tabLst>
            </a:pPr>
            <a:r>
              <a:rPr lang="ro-RO" sz="2400" dirty="0"/>
              <a:t>	</a:t>
            </a:r>
            <a:r>
              <a:rPr lang="ro-RO" sz="2400" dirty="0">
                <a:latin typeface="Arial" panose="020B0604020202020204" pitchFamily="34" charset="0"/>
                <a:cs typeface="Arial" panose="020B0604020202020204" pitchFamily="34" charset="0"/>
              </a:rPr>
              <a:t>Pentru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bugetul de venituri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cheltuieli aferent </a:t>
            </a:r>
            <a:r>
              <a:rPr lang="ro-RO" sz="2400" dirty="0" err="1">
                <a:latin typeface="Arial" panose="020B0604020202020204" pitchFamily="34" charset="0"/>
                <a:cs typeface="Arial" panose="020B0604020202020204" pitchFamily="34" charset="0"/>
              </a:rPr>
              <a:t>instituţiilor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activităţilor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finanţate</a:t>
            </a:r>
            <a:r>
              <a:rPr lang="ro-RO" sz="2400" dirty="0">
                <a:latin typeface="Arial" panose="020B0604020202020204" pitchFamily="34" charset="0"/>
                <a:cs typeface="Arial" panose="020B0604020202020204" pitchFamily="34" charset="0"/>
              </a:rPr>
              <a:t> integral sau </a:t>
            </a:r>
            <a:r>
              <a:rPr lang="ro-RO" sz="2400" dirty="0" err="1">
                <a:latin typeface="Arial" panose="020B0604020202020204" pitchFamily="34" charset="0"/>
                <a:cs typeface="Arial" panose="020B0604020202020204" pitchFamily="34" charset="0"/>
              </a:rPr>
              <a:t>parţial</a:t>
            </a:r>
            <a:r>
              <a:rPr lang="ro-RO" sz="2400" dirty="0">
                <a:latin typeface="Arial" panose="020B0604020202020204" pitchFamily="34" charset="0"/>
                <a:cs typeface="Arial" panose="020B0604020202020204" pitchFamily="34" charset="0"/>
              </a:rPr>
              <a:t> din venituri proprii este estimat astfel:</a:t>
            </a:r>
          </a:p>
          <a:p>
            <a:r>
              <a:rPr lang="ro-RO" sz="1100" dirty="0">
                <a:latin typeface="Arial" panose="020B0604020202020204" pitchFamily="34" charset="0"/>
                <a:cs typeface="Arial" panose="020B0604020202020204" pitchFamily="34" charset="0"/>
              </a:rPr>
              <a:t>	</a:t>
            </a:r>
          </a:p>
          <a:p>
            <a:pPr defTabSz="461963"/>
            <a:r>
              <a:rPr lang="ro-RO" sz="2400" dirty="0">
                <a:latin typeface="Arial" panose="020B0604020202020204" pitchFamily="34" charset="0"/>
                <a:cs typeface="Arial" panose="020B0604020202020204" pitchFamily="34" charset="0"/>
              </a:rPr>
              <a:t>	Total venituri,  în sumă de </a:t>
            </a:r>
            <a:r>
              <a:rPr lang="ro-RO" sz="2400" dirty="0" smtClean="0">
                <a:latin typeface="Arial" panose="020B0604020202020204" pitchFamily="34" charset="0"/>
                <a:cs typeface="Arial" panose="020B0604020202020204" pitchFamily="34" charset="0"/>
              </a:rPr>
              <a:t>608.415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296.349 </a:t>
            </a:r>
            <a:r>
              <a:rPr lang="ro-RO" sz="2400" dirty="0">
                <a:latin typeface="Arial" panose="020B0604020202020204" pitchFamily="34" charset="0"/>
                <a:cs typeface="Arial" panose="020B0604020202020204" pitchFamily="34" charset="0"/>
              </a:rPr>
              <a:t>mii lei;</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- 312.066 </a:t>
            </a:r>
            <a:r>
              <a:rPr lang="ro-RO" sz="2400" dirty="0">
                <a:latin typeface="Arial" panose="020B0604020202020204" pitchFamily="34" charset="0"/>
                <a:cs typeface="Arial" panose="020B0604020202020204" pitchFamily="34" charset="0"/>
              </a:rPr>
              <a:t>mii lei.</a:t>
            </a:r>
          </a:p>
          <a:p>
            <a:endParaRPr lang="ro-RO" sz="1100" dirty="0">
              <a:latin typeface="Arial" panose="020B0604020202020204" pitchFamily="34" charset="0"/>
              <a:cs typeface="Arial" panose="020B0604020202020204" pitchFamily="34" charset="0"/>
            </a:endParaRPr>
          </a:p>
          <a:p>
            <a:pPr defTabSz="461963"/>
            <a:r>
              <a:rPr lang="ro-RO" sz="2400" dirty="0">
                <a:latin typeface="Arial" panose="020B0604020202020204" pitchFamily="34" charset="0"/>
                <a:cs typeface="Arial" panose="020B0604020202020204" pitchFamily="34" charset="0"/>
              </a:rPr>
              <a:t>	Total cheltuieli, în sumă de </a:t>
            </a:r>
            <a:r>
              <a:rPr lang="ro-RO" sz="2400" dirty="0" smtClean="0">
                <a:latin typeface="Arial" panose="020B0604020202020204" pitchFamily="34" charset="0"/>
                <a:cs typeface="Arial" panose="020B0604020202020204" pitchFamily="34" charset="0"/>
              </a:rPr>
              <a:t>608.415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296.349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- 312.066 </a:t>
            </a:r>
            <a:r>
              <a:rPr lang="ro-RO" sz="2400" dirty="0">
                <a:latin typeface="Arial" panose="020B0604020202020204" pitchFamily="34" charset="0"/>
                <a:cs typeface="Arial" panose="020B0604020202020204" pitchFamily="34" charset="0"/>
              </a:rPr>
              <a:t>mii lei.</a:t>
            </a:r>
          </a:p>
          <a:p>
            <a:endParaRPr lang="ro-RO" sz="1600" dirty="0"/>
          </a:p>
          <a:p>
            <a:r>
              <a:rPr lang="ro-RO" sz="2400" dirty="0"/>
              <a:t>	</a:t>
            </a:r>
          </a:p>
        </p:txBody>
      </p:sp>
      <p:sp>
        <p:nvSpPr>
          <p:cNvPr id="3" name="Titlu 2"/>
          <p:cNvSpPr txBox="1">
            <a:spLocks/>
          </p:cNvSpPr>
          <p:nvPr/>
        </p:nvSpPr>
        <p:spPr>
          <a:xfrm>
            <a:off x="881663" y="661502"/>
            <a:ext cx="10428840"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solidFill>
                  <a:schemeClr val="bg1"/>
                </a:solidFill>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1014746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442975" y="2874958"/>
            <a:ext cx="10351512" cy="3077766"/>
          </a:xfrm>
          <a:prstGeom prst="rect">
            <a:avLst/>
          </a:prstGeom>
          <a:noFill/>
        </p:spPr>
        <p:txBody>
          <a:bodyPr wrap="square">
            <a:spAutoFit/>
          </a:bodyPr>
          <a:lstStyle/>
          <a:p>
            <a:pPr algn="just"/>
            <a:r>
              <a:rPr lang="ro-RO" sz="2400" dirty="0">
                <a:latin typeface="Arial" panose="020B0604020202020204" pitchFamily="34" charset="0"/>
                <a:cs typeface="Arial" panose="020B0604020202020204" pitchFamily="34" charset="0"/>
              </a:rPr>
              <a:t>Bugetul de venituri și cheltuieli aferent instituțiilor și activităților finanțate integral sau parțial din venituri proprii 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include transferuri de la bugetele locale pentru Administrația Domeniului Public, Centrul Cultural </a:t>
            </a:r>
            <a:r>
              <a:rPr lang="ro-RO" sz="2400" dirty="0" smtClean="0">
                <a:latin typeface="Arial" panose="020B0604020202020204" pitchFamily="34" charset="0"/>
                <a:cs typeface="Arial" panose="020B0604020202020204" pitchFamily="34" charset="0"/>
              </a:rPr>
              <a:t>Mihai Eminescu, Spitalul Sf. Pantelimon </a:t>
            </a:r>
            <a:r>
              <a:rPr lang="ro-RO" sz="2400" dirty="0">
                <a:latin typeface="Arial" panose="020B0604020202020204" pitchFamily="34" charset="0"/>
                <a:cs typeface="Arial" panose="020B0604020202020204" pitchFamily="34" charset="0"/>
              </a:rPr>
              <a:t>și Administrația Piețelor, astfel</a:t>
            </a:r>
            <a:r>
              <a:rPr lang="ro-RO" sz="2400" dirty="0" smtClean="0">
                <a:latin typeface="Arial" panose="020B0604020202020204" pitchFamily="34" charset="0"/>
                <a:cs typeface="Arial" panose="020B0604020202020204" pitchFamily="34" charset="0"/>
              </a:rPr>
              <a:t>:</a:t>
            </a:r>
          </a:p>
          <a:p>
            <a:pPr algn="just"/>
            <a:endParaRPr lang="ro-RO" sz="5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a:latin typeface="Arial" panose="020B0604020202020204" pitchFamily="34" charset="0"/>
                <a:cs typeface="Arial" panose="020B0604020202020204" pitchFamily="34" charset="0"/>
              </a:rPr>
              <a:t>la </a:t>
            </a:r>
            <a:r>
              <a:rPr lang="ro-RO" sz="2400" dirty="0" err="1">
                <a:latin typeface="Arial" panose="020B0604020202020204" pitchFamily="34" charset="0"/>
                <a:cs typeface="Arial" panose="020B0604020202020204" pitchFamily="34" charset="0"/>
              </a:rPr>
              <a:t>secţiunea</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suma de </a:t>
            </a:r>
            <a:r>
              <a:rPr lang="ro-RO" sz="2400" dirty="0" smtClean="0">
                <a:latin typeface="Arial" panose="020B0604020202020204" pitchFamily="34" charset="0"/>
                <a:cs typeface="Arial" panose="020B0604020202020204" pitchFamily="34" charset="0"/>
              </a:rPr>
              <a:t>251.800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a:latin typeface="Arial" panose="020B0604020202020204" pitchFamily="34" charset="0"/>
                <a:cs typeface="Arial" panose="020B0604020202020204" pitchFamily="34" charset="0"/>
              </a:rPr>
              <a:t>la </a:t>
            </a:r>
            <a:r>
              <a:rPr lang="ro-RO" sz="2400" dirty="0" err="1">
                <a:latin typeface="Arial" panose="020B0604020202020204" pitchFamily="34" charset="0"/>
                <a:cs typeface="Arial" panose="020B0604020202020204" pitchFamily="34" charset="0"/>
              </a:rPr>
              <a:t>secţiunea</a:t>
            </a:r>
            <a:r>
              <a:rPr lang="ro-RO" sz="2400" dirty="0">
                <a:latin typeface="Arial" panose="020B0604020202020204" pitchFamily="34" charset="0"/>
                <a:cs typeface="Arial" panose="020B0604020202020204" pitchFamily="34" charset="0"/>
              </a:rPr>
              <a:t> de dezvoltare, suma de </a:t>
            </a:r>
            <a:r>
              <a:rPr lang="ro-RO" sz="2400" dirty="0" smtClean="0">
                <a:latin typeface="Arial" panose="020B0604020202020204" pitchFamily="34" charset="0"/>
                <a:cs typeface="Arial" panose="020B0604020202020204" pitchFamily="34" charset="0"/>
              </a:rPr>
              <a:t>312.007mii lei.</a:t>
            </a:r>
          </a:p>
          <a:p>
            <a:pPr lvl="2"/>
            <a:endParaRPr lang="ro-RO" sz="1000" dirty="0" smtClean="0">
              <a:latin typeface="Arial" panose="020B0604020202020204" pitchFamily="34" charset="0"/>
              <a:cs typeface="Arial" panose="020B0604020202020204" pitchFamily="34" charset="0"/>
            </a:endParaRPr>
          </a:p>
          <a:p>
            <a:pPr lvl="2"/>
            <a:endParaRPr lang="ro-RO" sz="2400" dirty="0">
              <a:latin typeface="Arial" panose="020B0604020202020204" pitchFamily="34" charset="0"/>
              <a:cs typeface="Arial" panose="020B0604020202020204" pitchFamily="34" charset="0"/>
            </a:endParaRPr>
          </a:p>
          <a:p>
            <a:pPr lvl="2"/>
            <a:endParaRPr lang="ro-RO" sz="1100" dirty="0">
              <a:latin typeface="Arial" panose="020B0604020202020204" pitchFamily="34" charset="0"/>
              <a:cs typeface="Arial" panose="020B0604020202020204" pitchFamily="34" charset="0"/>
            </a:endParaRPr>
          </a:p>
        </p:txBody>
      </p:sp>
      <p:sp>
        <p:nvSpPr>
          <p:cNvPr id="3" name="Titlu 2"/>
          <p:cNvSpPr txBox="1">
            <a:spLocks/>
          </p:cNvSpPr>
          <p:nvPr/>
        </p:nvSpPr>
        <p:spPr>
          <a:xfrm>
            <a:off x="838266" y="643986"/>
            <a:ext cx="10497987" cy="146003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solidFill>
                  <a:schemeClr val="bg1"/>
                </a:solidFill>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288575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689263" y="2254972"/>
            <a:ext cx="2980303" cy="523220"/>
          </a:xfrm>
          <a:prstGeom prst="rect">
            <a:avLst/>
          </a:prstGeom>
          <a:noFill/>
        </p:spPr>
        <p:txBody>
          <a:bodyPr wrap="none" rtlCol="0">
            <a:spAutoFit/>
          </a:bodyPr>
          <a:lstStyle/>
          <a:p>
            <a:pPr marL="285750" indent="-285750">
              <a:buFont typeface="Wingdings" panose="05000000000000000000" pitchFamily="2" charset="2"/>
              <a:buChar char="v"/>
            </a:pPr>
            <a:r>
              <a:rPr lang="ro-RO" sz="2800" b="1" dirty="0" smtClean="0">
                <a:solidFill>
                  <a:schemeClr val="accent1">
                    <a:lumMod val="75000"/>
                  </a:schemeClr>
                </a:solidFill>
                <a:latin typeface="Arial" panose="020B0604020202020204" pitchFamily="34" charset="0"/>
                <a:cs typeface="Arial" panose="020B0604020202020204" pitchFamily="34" charset="0"/>
              </a:rPr>
              <a:t> ÎNVĂȚĂMÂNT</a:t>
            </a:r>
            <a:endParaRPr lang="ro-RO" sz="2800" b="1" dirty="0">
              <a:solidFill>
                <a:schemeClr val="accent1">
                  <a:lumMod val="75000"/>
                </a:schemeClr>
              </a:solidFill>
              <a:latin typeface="Arial" panose="020B0604020202020204" pitchFamily="34" charset="0"/>
              <a:cs typeface="Arial" panose="020B0604020202020204" pitchFamily="34" charset="0"/>
            </a:endParaRPr>
          </a:p>
        </p:txBody>
      </p:sp>
      <p:sp>
        <p:nvSpPr>
          <p:cNvPr id="4" name="CasetăText 3"/>
          <p:cNvSpPr txBox="1"/>
          <p:nvPr/>
        </p:nvSpPr>
        <p:spPr>
          <a:xfrm>
            <a:off x="619125" y="2845376"/>
            <a:ext cx="11158969" cy="4488873"/>
          </a:xfrm>
          <a:prstGeom prst="rect">
            <a:avLst/>
          </a:prstGeom>
        </p:spPr>
        <p:txBody>
          <a:bodyPr vert="horz" lIns="91440" tIns="45720" rIns="91440" bIns="45720" rtlCol="0" anchor="t">
            <a:normAutofit fontScale="55000" lnSpcReduction="20000"/>
          </a:bodyPr>
          <a:lstStyle/>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a:latin typeface="Arial" panose="020B0604020202020204" pitchFamily="34" charset="0"/>
                <a:cs typeface="Arial" panose="020B0604020202020204" pitchFamily="34" charset="0"/>
              </a:rPr>
              <a:t>Îmbunătăţirea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condiţiilor</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învăţământul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preuniversitar</a:t>
            </a:r>
            <a:r>
              <a:rPr lang="en-US" sz="2600" b="1" dirty="0">
                <a:latin typeface="Arial" panose="020B0604020202020204" pitchFamily="34" charset="0"/>
                <a:cs typeface="Arial" panose="020B0604020202020204" pitchFamily="34" charset="0"/>
              </a:rPr>
              <a:t> de stat, </a:t>
            </a:r>
            <a:r>
              <a:rPr lang="en-US" sz="2600" b="1" dirty="0" err="1">
                <a:latin typeface="Arial" panose="020B0604020202020204" pitchFamily="34" charset="0"/>
                <a:cs typeface="Arial" panose="020B0604020202020204" pitchFamily="34" charset="0"/>
              </a:rPr>
              <a:t>prin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reabilitarea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consolidarea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unităţilor</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învățământ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alocarea</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fonduri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pentru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stimularea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educaţiei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permanente</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asigurarea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predictibilităţii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sistemului</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preuniversitar</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prin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aplicarea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principiului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finanţarea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urmează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elevul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astfel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încât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asigurăm</a:t>
            </a:r>
            <a:r>
              <a:rPr lang="en-US" sz="2600" b="1" dirty="0">
                <a:latin typeface="Arial" panose="020B0604020202020204" pitchFamily="34" charset="0"/>
                <a:cs typeface="Arial" panose="020B0604020202020204" pitchFamily="34" charset="0"/>
              </a:rPr>
              <a:t> un </a:t>
            </a:r>
            <a:r>
              <a:rPr lang="en-US" sz="2600" b="1" dirty="0" err="1">
                <a:latin typeface="Arial" panose="020B0604020202020204" pitchFamily="34" charset="0"/>
                <a:cs typeface="Arial" panose="020B0604020202020204" pitchFamily="34" charset="0"/>
              </a:rPr>
              <a:t>sistem</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educaţie</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elită</a:t>
            </a:r>
            <a:r>
              <a:rPr lang="en-US" sz="2600" b="1" dirty="0" smtClean="0">
                <a:latin typeface="Arial" panose="020B0604020202020204" pitchFamily="34" charset="0"/>
                <a:cs typeface="Arial" panose="020B0604020202020204" pitchFamily="34" charset="0"/>
              </a:rPr>
              <a:t>;</a:t>
            </a:r>
            <a:endParaRPr lang="en-US" sz="700" b="1" dirty="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a:latin typeface="Arial" panose="020B0604020202020204" pitchFamily="34" charset="0"/>
                <a:cs typeface="Arial" panose="020B0604020202020204" pitchFamily="34" charset="0"/>
              </a:rPr>
              <a:t>Amenajarea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modernizarea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sălilor</a:t>
            </a:r>
            <a:r>
              <a:rPr lang="en-US" sz="2600" b="1" dirty="0">
                <a:latin typeface="Arial" panose="020B0604020202020204" pitchFamily="34" charset="0"/>
                <a:cs typeface="Arial" panose="020B0604020202020204" pitchFamily="34" charset="0"/>
              </a:rPr>
              <a:t> de sport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 </a:t>
            </a:r>
            <a:r>
              <a:rPr lang="en-US" sz="2600" b="1" dirty="0" err="1">
                <a:latin typeface="Arial" panose="020B0604020202020204" pitchFamily="34" charset="0"/>
                <a:cs typeface="Arial" panose="020B0604020202020204" pitchFamily="34" charset="0"/>
              </a:rPr>
              <a:t>terenurilor</a:t>
            </a:r>
            <a:r>
              <a:rPr lang="en-US" sz="2600" b="1" dirty="0">
                <a:latin typeface="Arial" panose="020B0604020202020204" pitchFamily="34" charset="0"/>
                <a:cs typeface="Arial" panose="020B0604020202020204" pitchFamily="34" charset="0"/>
              </a:rPr>
              <a:t> de sport ale </a:t>
            </a:r>
            <a:r>
              <a:rPr lang="en-US" sz="2600" b="1" dirty="0" err="1">
                <a:latin typeface="Arial" panose="020B0604020202020204" pitchFamily="34" charset="0"/>
                <a:cs typeface="Arial" panose="020B0604020202020204" pitchFamily="34" charset="0"/>
              </a:rPr>
              <a:t>instituţiilor</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Sectorul</a:t>
            </a:r>
            <a:r>
              <a:rPr lang="en-US" sz="2600" b="1" dirty="0">
                <a:latin typeface="Arial" panose="020B0604020202020204" pitchFamily="34" charset="0"/>
                <a:cs typeface="Arial" panose="020B0604020202020204" pitchFamily="34" charset="0"/>
              </a:rPr>
              <a:t> 2</a:t>
            </a:r>
            <a:r>
              <a:rPr lang="en-US" sz="2600" b="1" dirty="0" smtClean="0">
                <a:latin typeface="Arial" panose="020B0604020202020204" pitchFamily="34" charset="0"/>
                <a:cs typeface="Arial" panose="020B0604020202020204" pitchFamily="34" charset="0"/>
              </a:rPr>
              <a:t>;</a:t>
            </a:r>
            <a:endParaRPr lang="ro-RO" sz="2600" b="1" dirty="0" smtClean="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a:latin typeface="Arial" panose="020B0604020202020204" pitchFamily="34" charset="0"/>
                <a:cs typeface="Arial" panose="020B0604020202020204" pitchFamily="34" charset="0"/>
              </a:rPr>
              <a:t>Amplasarea de panouri </a:t>
            </a:r>
            <a:r>
              <a:rPr lang="ro-RO" sz="2600" b="1" dirty="0" smtClean="0">
                <a:latin typeface="Arial" panose="020B0604020202020204" pitchFamily="34" charset="0"/>
                <a:cs typeface="Arial" panose="020B0604020202020204" pitchFamily="34" charset="0"/>
              </a:rPr>
              <a:t>fotovoltaice; </a:t>
            </a:r>
          </a:p>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smtClean="0">
                <a:latin typeface="Arial" panose="020B0604020202020204" pitchFamily="34" charset="0"/>
                <a:cs typeface="Arial" panose="020B0604020202020204" pitchFamily="34" charset="0"/>
              </a:rPr>
              <a:t>Continuarea</a:t>
            </a:r>
            <a:r>
              <a:rPr lang="en-US" sz="2600" b="1" dirty="0" smtClean="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a:t>
            </a:r>
            <a:r>
              <a:rPr lang="en-US" sz="2600" b="1" dirty="0" err="1">
                <a:latin typeface="Arial" panose="020B0604020202020204" pitchFamily="34" charset="0"/>
                <a:cs typeface="Arial" panose="020B0604020202020204" pitchFamily="34" charset="0"/>
              </a:rPr>
              <a:t>Programului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pentru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şcoli</a:t>
            </a:r>
            <a:r>
              <a:rPr lang="en-US" sz="2600" b="1" dirty="0">
                <a:latin typeface="Arial" panose="020B0604020202020204" pitchFamily="34" charset="0"/>
                <a:cs typeface="Arial" panose="020B0604020202020204" pitchFamily="34" charset="0"/>
              </a:rPr>
              <a:t> al </a:t>
            </a:r>
            <a:r>
              <a:rPr lang="en-US" sz="2600" b="1" dirty="0" err="1">
                <a:latin typeface="Arial" panose="020B0604020202020204" pitchFamily="34" charset="0"/>
                <a:cs typeface="Arial" panose="020B0604020202020204" pitchFamily="34" charset="0"/>
              </a:rPr>
              <a:t>României</a:t>
            </a:r>
            <a:r>
              <a:rPr lang="en-US" sz="2600" b="1" dirty="0">
                <a:latin typeface="Arial" panose="020B0604020202020204" pitchFamily="34" charset="0"/>
                <a:cs typeface="Arial" panose="020B0604020202020204" pitchFamily="34" charset="0"/>
              </a:rPr>
              <a:t>” – </a:t>
            </a:r>
            <a:r>
              <a:rPr lang="en-US" sz="2600" b="1" dirty="0" err="1">
                <a:latin typeface="Arial" panose="020B0604020202020204" pitchFamily="34" charset="0"/>
                <a:cs typeface="Arial" panose="020B0604020202020204" pitchFamily="34" charset="0"/>
              </a:rPr>
              <a:t>lapte</a:t>
            </a:r>
            <a:r>
              <a:rPr lang="en-US" sz="2600" b="1" dirty="0">
                <a:latin typeface="Arial" panose="020B0604020202020204" pitchFamily="34" charset="0"/>
                <a:cs typeface="Arial" panose="020B0604020202020204" pitchFamily="34" charset="0"/>
              </a:rPr>
              <a:t>, corn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mere,  </a:t>
            </a:r>
            <a:r>
              <a:rPr lang="en-US" sz="2600" b="1" dirty="0" err="1">
                <a:latin typeface="Arial" panose="020B0604020202020204" pitchFamily="34" charset="0"/>
                <a:cs typeface="Arial" panose="020B0604020202020204" pitchFamily="34" charset="0"/>
              </a:rPr>
              <a:t>desfăşurat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a:t>
            </a:r>
            <a:r>
              <a:rPr lang="en-US" sz="2600" b="1" dirty="0">
                <a:latin typeface="Arial" panose="020B0604020202020204" pitchFamily="34" charset="0"/>
                <a:cs typeface="Arial" panose="020B0604020202020204" pitchFamily="34" charset="0"/>
              </a:rPr>
              <a:t> 49 de </a:t>
            </a:r>
            <a:r>
              <a:rPr lang="en-US" sz="2600" b="1" dirty="0" err="1">
                <a:latin typeface="Arial" panose="020B0604020202020204" pitchFamily="34" charset="0"/>
                <a:cs typeface="Arial" panose="020B0604020202020204" pitchFamily="34" charset="0"/>
              </a:rPr>
              <a:t>instituţii</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beneficiare</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Sectorul</a:t>
            </a:r>
            <a:r>
              <a:rPr lang="en-US" sz="2600" b="1"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2</a:t>
            </a:r>
            <a:r>
              <a:rPr lang="ro-RO" sz="2600" b="1" dirty="0" smtClean="0">
                <a:latin typeface="Arial" panose="020B0604020202020204" pitchFamily="34" charset="0"/>
                <a:cs typeface="Arial" panose="020B0604020202020204" pitchFamily="34" charset="0"/>
              </a:rPr>
              <a:t>;</a:t>
            </a:r>
            <a:endParaRPr lang="ro-RO" sz="500" b="1" dirty="0" smtClean="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smtClean="0">
                <a:solidFill>
                  <a:srgbClr val="FF0000"/>
                </a:solidFill>
                <a:latin typeface="Arial" panose="020B0604020202020204" pitchFamily="34" charset="0"/>
                <a:cs typeface="Arial" panose="020B0604020202020204" pitchFamily="34" charset="0"/>
              </a:rPr>
              <a:t> </a:t>
            </a:r>
            <a:r>
              <a:rPr lang="ro-RO" sz="2600" b="1" dirty="0" smtClean="0">
                <a:latin typeface="Arial" panose="020B0604020202020204" pitchFamily="34" charset="0"/>
                <a:cs typeface="Arial" panose="020B0604020202020204" pitchFamily="34" charset="0"/>
              </a:rPr>
              <a:t>Finanțarea învățământului </a:t>
            </a:r>
            <a:r>
              <a:rPr lang="ro-RO" sz="2600" b="1" dirty="0" err="1" smtClean="0">
                <a:latin typeface="Arial" panose="020B0604020202020204" pitchFamily="34" charset="0"/>
                <a:cs typeface="Arial" panose="020B0604020202020204" pitchFamily="34" charset="0"/>
              </a:rPr>
              <a:t>antepreșcolar</a:t>
            </a:r>
            <a:r>
              <a:rPr lang="ro-RO" sz="2600" b="1" dirty="0" smtClean="0">
                <a:latin typeface="Arial" panose="020B0604020202020204" pitchFamily="34" charset="0"/>
                <a:cs typeface="Arial" panose="020B0604020202020204" pitchFamily="34" charset="0"/>
              </a:rPr>
              <a:t>;</a:t>
            </a: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a:latin typeface="Arial" panose="020B0604020202020204" pitchFamily="34" charset="0"/>
                <a:cs typeface="Arial" panose="020B0604020202020204" pitchFamily="34" charset="0"/>
              </a:rPr>
              <a:t> </a:t>
            </a:r>
            <a:r>
              <a:rPr lang="ro-RO" sz="2600" b="1" dirty="0" smtClean="0">
                <a:latin typeface="Arial" panose="020B0604020202020204" pitchFamily="34" charset="0"/>
                <a:cs typeface="Arial" panose="020B0604020202020204" pitchFamily="34" charset="0"/>
              </a:rPr>
              <a:t>Finanțarea programelor pentru tineret prin acordarea de vouchere și premii sportive</a:t>
            </a: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smtClean="0">
                <a:latin typeface="Arial" panose="020B0604020202020204" pitchFamily="34" charset="0"/>
                <a:cs typeface="Arial" panose="020B0604020202020204" pitchFamily="34" charset="0"/>
              </a:rPr>
              <a:t> Finanțarea reabilitării </a:t>
            </a:r>
            <a:r>
              <a:rPr lang="ro-RO" sz="2600" b="1" dirty="0">
                <a:latin typeface="Arial" panose="020B0604020202020204" pitchFamily="34" charset="0"/>
                <a:cs typeface="Arial" panose="020B0604020202020204" pitchFamily="34" charset="0"/>
              </a:rPr>
              <a:t>prin </a:t>
            </a:r>
            <a:r>
              <a:rPr lang="ro-RO" sz="2600" b="1" dirty="0" smtClean="0">
                <a:latin typeface="Arial" panose="020B0604020202020204" pitchFamily="34" charset="0"/>
                <a:cs typeface="Arial" panose="020B0604020202020204" pitchFamily="34" charset="0"/>
              </a:rPr>
              <a:t>PNRR a șapte unități de învățământ</a:t>
            </a:r>
            <a:endParaRPr lang="en-US" sz="2000" dirty="0"/>
          </a:p>
          <a:p>
            <a:pPr indent="461963">
              <a:spcBef>
                <a:spcPct val="20000"/>
              </a:spcBef>
              <a:spcAft>
                <a:spcPts val="600"/>
              </a:spcAft>
              <a:buClr>
                <a:schemeClr val="accent1">
                  <a:lumMod val="75000"/>
                </a:schemeClr>
              </a:buClr>
              <a:buSzPct val="145000"/>
              <a:buFont typeface="Arial"/>
              <a:buChar char="•"/>
            </a:pPr>
            <a:endParaRPr lang="en-US" sz="2000" dirty="0"/>
          </a:p>
          <a:p>
            <a:pPr indent="461963">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marL="457200" indent="-457200">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p:txBody>
      </p:sp>
      <p:sp>
        <p:nvSpPr>
          <p:cNvPr id="7" name="Titlu 4"/>
          <p:cNvSpPr>
            <a:spLocks noGrp="1"/>
          </p:cNvSpPr>
          <p:nvPr>
            <p:ph type="title"/>
          </p:nvPr>
        </p:nvSpPr>
        <p:spPr>
          <a:xfrm>
            <a:off x="1831229" y="656109"/>
            <a:ext cx="8825659" cy="706964"/>
          </a:xfrm>
        </p:spPr>
        <p:txBody>
          <a:bodyPr/>
          <a:lstStyle/>
          <a:p>
            <a:r>
              <a:rPr lang="ro-RO" sz="4400" b="1" dirty="0" smtClean="0">
                <a:latin typeface="Arial" panose="020B0604020202020204" pitchFamily="34" charset="0"/>
                <a:cs typeface="Arial" panose="020B0604020202020204" pitchFamily="34" charset="0"/>
              </a:rPr>
              <a:t>Programe și acțiuni prioritare</a:t>
            </a:r>
            <a:endParaRPr lang="ro-RO"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224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setăText 5"/>
          <p:cNvSpPr txBox="1"/>
          <p:nvPr/>
        </p:nvSpPr>
        <p:spPr>
          <a:xfrm>
            <a:off x="332771" y="1125779"/>
            <a:ext cx="11622970" cy="2862322"/>
          </a:xfrm>
          <a:prstGeom prst="rect">
            <a:avLst/>
          </a:prstGeom>
          <a:noFill/>
        </p:spPr>
        <p:txBody>
          <a:bodyPr wrap="square" rtlCol="0">
            <a:spAutoFit/>
          </a:bodyPr>
          <a:lstStyle/>
          <a:p>
            <a:pPr>
              <a:lnSpc>
                <a:spcPct val="150000"/>
              </a:lnSpc>
            </a:pPr>
            <a:r>
              <a:rPr lang="ro-RO" sz="2400" dirty="0" smtClean="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a:t>
            </a:r>
            <a:r>
              <a:rPr lang="ro-RO" sz="2000" dirty="0" smtClean="0">
                <a:latin typeface="Arial" panose="020B0604020202020204" pitchFamily="34" charset="0"/>
                <a:cs typeface="Arial" panose="020B0604020202020204" pitchFamily="34" charset="0"/>
              </a:rPr>
              <a:t>onform </a:t>
            </a:r>
            <a:r>
              <a:rPr lang="ro-RO" sz="2000" i="1" dirty="0" smtClean="0">
                <a:latin typeface="Arial" panose="020B0604020202020204" pitchFamily="34" charset="0"/>
                <a:cs typeface="Arial" panose="020B0604020202020204" pitchFamily="34" charset="0"/>
              </a:rPr>
              <a:t>Ordinului Ministerului Educației nr. </a:t>
            </a:r>
            <a:r>
              <a:rPr lang="ro-RO" sz="2000" i="1" dirty="0">
                <a:latin typeface="Arial" panose="020B0604020202020204" pitchFamily="34" charset="0"/>
                <a:cs typeface="Arial" panose="020B0604020202020204" pitchFamily="34" charset="0"/>
              </a:rPr>
              <a:t>6238/2023 </a:t>
            </a:r>
            <a:r>
              <a:rPr lang="ro-RO" sz="2000" i="1" dirty="0" smtClean="0">
                <a:latin typeface="Arial" panose="020B0604020202020204" pitchFamily="34" charset="0"/>
                <a:cs typeface="Arial" panose="020B0604020202020204" pitchFamily="34" charset="0"/>
              </a:rPr>
              <a:t>privind </a:t>
            </a:r>
            <a:r>
              <a:rPr lang="ro-RO" sz="2000" i="1" dirty="0">
                <a:latin typeface="Arial" panose="020B0604020202020204" pitchFamily="34" charset="0"/>
                <a:cs typeface="Arial" panose="020B0604020202020204" pitchFamily="34" charset="0"/>
              </a:rPr>
              <a:t>aprobarea Metodologiei-cadru de acordare a </a:t>
            </a:r>
            <a:r>
              <a:rPr lang="ro-RO" sz="2000" i="1" dirty="0" smtClean="0">
                <a:latin typeface="Arial" panose="020B0604020202020204" pitchFamily="34" charset="0"/>
                <a:cs typeface="Arial" panose="020B0604020202020204" pitchFamily="34" charset="0"/>
              </a:rPr>
              <a:t>burselor</a:t>
            </a:r>
            <a:r>
              <a:rPr lang="ro-RO" sz="2000" dirty="0" smtClean="0">
                <a:latin typeface="Arial" panose="020B0604020202020204" pitchFamily="34" charset="0"/>
                <a:cs typeface="Arial" panose="020B0604020202020204" pitchFamily="34" charset="0"/>
              </a:rPr>
              <a:t>, începând cu anul școlar 2023-2024 bursele se asigură din bugetul Ministerului Educației și pot </a:t>
            </a:r>
            <a:r>
              <a:rPr lang="ro-RO" sz="2000" dirty="0">
                <a:latin typeface="Arial" panose="020B0604020202020204" pitchFamily="34" charset="0"/>
                <a:cs typeface="Arial" panose="020B0604020202020204" pitchFamily="34" charset="0"/>
              </a:rPr>
              <a:t>fi suplimentate din sumele alocate de </a:t>
            </a:r>
            <a:r>
              <a:rPr lang="ro-RO" sz="2000" dirty="0" smtClean="0">
                <a:latin typeface="Arial" panose="020B0604020202020204" pitchFamily="34" charset="0"/>
                <a:cs typeface="Arial" panose="020B0604020202020204" pitchFamily="34" charset="0"/>
              </a:rPr>
              <a:t>către </a:t>
            </a:r>
            <a:r>
              <a:rPr lang="ro-RO" sz="2000" dirty="0" err="1" smtClean="0">
                <a:latin typeface="Arial" panose="020B0604020202020204" pitchFamily="34" charset="0"/>
                <a:cs typeface="Arial" panose="020B0604020202020204" pitchFamily="34" charset="0"/>
              </a:rPr>
              <a:t>autorităţile</a:t>
            </a:r>
            <a:r>
              <a:rPr lang="ro-RO" sz="2000" dirty="0" smtClean="0">
                <a:latin typeface="Arial" panose="020B0604020202020204" pitchFamily="34" charset="0"/>
                <a:cs typeface="Arial" panose="020B0604020202020204" pitchFamily="34" charset="0"/>
              </a:rPr>
              <a:t> </a:t>
            </a:r>
            <a:r>
              <a:rPr lang="ro-RO" sz="2000" dirty="0" err="1">
                <a:latin typeface="Arial" panose="020B0604020202020204" pitchFamily="34" charset="0"/>
                <a:cs typeface="Arial" panose="020B0604020202020204" pitchFamily="34" charset="0"/>
              </a:rPr>
              <a:t>administraţiei</a:t>
            </a:r>
            <a:r>
              <a:rPr lang="ro-RO" sz="2000" dirty="0">
                <a:latin typeface="Arial" panose="020B0604020202020204" pitchFamily="34" charset="0"/>
                <a:cs typeface="Arial" panose="020B0604020202020204" pitchFamily="34" charset="0"/>
              </a:rPr>
              <a:t> publice </a:t>
            </a:r>
            <a:r>
              <a:rPr lang="ro-RO" sz="2000" dirty="0" smtClean="0">
                <a:latin typeface="Arial" panose="020B0604020202020204" pitchFamily="34" charset="0"/>
                <a:cs typeface="Arial" panose="020B0604020202020204" pitchFamily="34" charset="0"/>
              </a:rPr>
              <a:t>locale. </a:t>
            </a:r>
          </a:p>
          <a:p>
            <a:pPr>
              <a:lnSpc>
                <a:spcPct val="150000"/>
              </a:lnSpc>
            </a:pPr>
            <a:r>
              <a:rPr lang="ro-RO" sz="2000" dirty="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Valoarea alocată pentru anul 2024 din bugetul local al Sectorului 2 este de 12.000 mii lei și vine în completare la sumele alocate de Ministerul Educației.</a:t>
            </a:r>
            <a:endParaRPr lang="ro-RO"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A2EFCDDA-17BE-42FC-966D-7E5ACFB1C5EA}"/>
              </a:ext>
            </a:extLst>
          </p:cNvPr>
          <p:cNvSpPr txBox="1"/>
          <p:nvPr/>
        </p:nvSpPr>
        <p:spPr>
          <a:xfrm>
            <a:off x="4029738" y="337073"/>
            <a:ext cx="6125592" cy="707886"/>
          </a:xfrm>
          <a:prstGeom prst="rect">
            <a:avLst/>
          </a:prstGeom>
          <a:noFill/>
        </p:spPr>
        <p:txBody>
          <a:bodyPr wrap="square">
            <a:spAutoFit/>
          </a:bodyPr>
          <a:lstStyle/>
          <a:p>
            <a:r>
              <a:rPr kumimoji="0" lang="ro-RO" sz="4000" b="1" i="0" u="none" strike="noStrike" kern="1200" cap="all" spc="0" normalizeH="0" baseline="0" noProof="0" dirty="0">
                <a:ln>
                  <a:noFill/>
                </a:ln>
                <a:uLnTx/>
                <a:uFillTx/>
                <a:latin typeface="+mj-lt"/>
                <a:ea typeface="+mj-ea"/>
                <a:cs typeface="+mj-cs"/>
              </a:rPr>
              <a:t> </a:t>
            </a:r>
            <a:r>
              <a:rPr kumimoji="0" lang="en-US"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BURSE </a:t>
            </a:r>
            <a:r>
              <a:rPr kumimoji="0" lang="ro-RO"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Ş</a:t>
            </a:r>
            <a:r>
              <a:rPr kumimoji="0" lang="en-US"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COLARE</a:t>
            </a:r>
            <a:endParaRPr lang="ro-RO" sz="4000" dirty="0">
              <a:latin typeface="Arial" panose="020B0604020202020204" pitchFamily="34" charset="0"/>
              <a:cs typeface="Arial" panose="020B0604020202020204" pitchFamily="34" charset="0"/>
            </a:endParaRPr>
          </a:p>
        </p:txBody>
      </p:sp>
      <p:pic>
        <p:nvPicPr>
          <p:cNvPr id="2" name="Imagine 1"/>
          <p:cNvPicPr>
            <a:picLocks noChangeAspect="1"/>
          </p:cNvPicPr>
          <p:nvPr/>
        </p:nvPicPr>
        <p:blipFill>
          <a:blip r:embed="rId2"/>
          <a:stretch>
            <a:fillRect/>
          </a:stretch>
        </p:blipFill>
        <p:spPr>
          <a:xfrm>
            <a:off x="317468" y="3056577"/>
            <a:ext cx="11638273" cy="3578662"/>
          </a:xfrm>
          <a:prstGeom prst="rect">
            <a:avLst/>
          </a:prstGeom>
        </p:spPr>
      </p:pic>
    </p:spTree>
    <p:extLst>
      <p:ext uri="{BB962C8B-B14F-4D97-AF65-F5344CB8AC3E}">
        <p14:creationId xmlns:p14="http://schemas.microsoft.com/office/powerpoint/2010/main" val="4085592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3" name="Rectangle 22">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reptunghi 2"/>
          <p:cNvSpPr/>
          <p:nvPr/>
        </p:nvSpPr>
        <p:spPr>
          <a:xfrm>
            <a:off x="662597" y="1465118"/>
            <a:ext cx="10793713" cy="5392882"/>
          </a:xfrm>
          <a:prstGeom prst="rect">
            <a:avLst/>
          </a:prstGeom>
          <a:noFill/>
        </p:spPr>
        <p:txBody>
          <a:bodyPr vert="horz" lIns="91440" tIns="45720" rIns="91440" bIns="45720" rtlCol="0" anchor="t">
            <a:normAutofit/>
          </a:bodyPr>
          <a:lstStyle/>
          <a:p>
            <a:pPr marL="11113" algn="just">
              <a:spcBef>
                <a:spcPct val="20000"/>
              </a:spcBef>
              <a:spcAft>
                <a:spcPts val="600"/>
              </a:spcAft>
              <a:buClr>
                <a:schemeClr val="accent1">
                  <a:lumMod val="75000"/>
                </a:schemeClr>
              </a:buClr>
              <a:buSzPct val="145000"/>
            </a:pPr>
            <a:r>
              <a:rPr lang="en-US" sz="2300" b="1" dirty="0" err="1">
                <a:latin typeface="Arial" panose="020B0604020202020204" pitchFamily="34" charset="0"/>
                <a:cs typeface="Arial" panose="020B0604020202020204" pitchFamily="34" charset="0"/>
              </a:rPr>
              <a:t>Alocare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fonduri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drepturilor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cu handicap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personali</a:t>
            </a:r>
            <a:r>
              <a:rPr lang="en-US" sz="2300" b="1" dirty="0">
                <a:latin typeface="Arial" panose="020B0604020202020204" pitchFamily="34" charset="0"/>
                <a:cs typeface="Arial" panose="020B0604020202020204" pitchFamily="34" charset="0"/>
              </a:rPr>
              <a:t> ai </a:t>
            </a:r>
            <a:r>
              <a:rPr lang="en-US" sz="2300" b="1" dirty="0" err="1">
                <a:latin typeface="Arial" panose="020B0604020202020204" pitchFamily="34" charset="0"/>
                <a:cs typeface="Arial" panose="020B0604020202020204" pitchFamily="34" charset="0"/>
              </a:rPr>
              <a:t>acestora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îngrijirea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întreținerea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educația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copiilor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aflați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sistemul</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protecție</a:t>
            </a:r>
            <a:r>
              <a:rPr lang="en-US" sz="2300" b="1" dirty="0">
                <a:latin typeface="Arial" panose="020B0604020202020204" pitchFamily="34" charset="0"/>
                <a:cs typeface="Arial" panose="020B0604020202020204" pitchFamily="34" charset="0"/>
              </a:rPr>
              <a:t> a </a:t>
            </a:r>
            <a:r>
              <a:rPr lang="en-US" sz="2300" b="1" dirty="0" err="1">
                <a:latin typeface="Arial" panose="020B0604020202020204" pitchFamily="34" charset="0"/>
                <a:cs typeface="Arial" panose="020B0604020202020204" pitchFamily="34" charset="0"/>
              </a:rPr>
              <a:t>copilului</a:t>
            </a:r>
            <a:r>
              <a:rPr lang="en-US" sz="2300" b="1" dirty="0">
                <a:latin typeface="Arial" panose="020B0604020202020204" pitchFamily="34" charset="0"/>
                <a:cs typeface="Arial" panose="020B0604020202020204" pitchFamily="34" charset="0"/>
              </a:rPr>
              <a:t> din </a:t>
            </a:r>
            <a:r>
              <a:rPr lang="en-US" sz="2300" b="1" dirty="0" err="1">
                <a:latin typeface="Arial" panose="020B0604020202020204" pitchFamily="34" charset="0"/>
                <a:cs typeface="Arial" panose="020B0604020202020204" pitchFamily="34" charset="0"/>
              </a:rPr>
              <a:t>Sectorul</a:t>
            </a:r>
            <a:r>
              <a:rPr lang="en-US" sz="2300" b="1" dirty="0">
                <a:latin typeface="Arial" panose="020B0604020202020204" pitchFamily="34" charset="0"/>
                <a:cs typeface="Arial" panose="020B0604020202020204" pitchFamily="34" charset="0"/>
              </a:rPr>
              <a:t> 2, </a:t>
            </a:r>
            <a:r>
              <a:rPr lang="en-US" sz="2300" b="1" dirty="0" err="1">
                <a:latin typeface="Arial" panose="020B0604020202020204" pitchFamily="34" charset="0"/>
                <a:cs typeface="Arial" panose="020B0604020202020204" pitchFamily="34" charset="0"/>
              </a:rPr>
              <a:t>acordarea</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ajutoare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aflate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situaţii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de </a:t>
            </a:r>
            <a:r>
              <a:rPr lang="en-US" sz="2300" b="1" dirty="0" err="1">
                <a:latin typeface="Arial" panose="020B0604020202020204" pitchFamily="34" charset="0"/>
                <a:cs typeface="Arial" panose="020B0604020202020204" pitchFamily="34" charset="0"/>
              </a:rPr>
              <a:t>risc</a:t>
            </a:r>
            <a:r>
              <a:rPr lang="en-US" sz="2300" b="1" dirty="0">
                <a:latin typeface="Arial" panose="020B0604020202020204" pitchFamily="34" charset="0"/>
                <a:cs typeface="Arial" panose="020B0604020202020204" pitchFamily="34" charset="0"/>
              </a:rPr>
              <a:t> social</a:t>
            </a:r>
            <a:r>
              <a:rPr lang="en-US" sz="2300" b="1" dirty="0" smtClean="0">
                <a:latin typeface="Arial" panose="020B0604020202020204" pitchFamily="34" charset="0"/>
                <a:cs typeface="Arial" panose="020B0604020202020204" pitchFamily="34" charset="0"/>
              </a:rPr>
              <a:t>:</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pPr>
            <a:endParaRPr lang="en-US" sz="300" b="1" dirty="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en-US" sz="2300" b="1" dirty="0" err="1" smtClean="0">
                <a:latin typeface="Arial" panose="020B0604020202020204" pitchFamily="34" charset="0"/>
                <a:cs typeface="Arial" panose="020B0604020202020204" pitchFamily="34" charset="0"/>
              </a:rPr>
              <a:t>Asisten</a:t>
            </a:r>
            <a:r>
              <a:rPr lang="ro-RO" sz="2300" b="1" dirty="0">
                <a:latin typeface="Arial" panose="020B0604020202020204" pitchFamily="34" charset="0"/>
                <a:cs typeface="Arial" panose="020B0604020202020204" pitchFamily="34" charset="0"/>
              </a:rPr>
              <a:t>ț</a:t>
            </a:r>
            <a:r>
              <a:rPr lang="en-US" sz="2300" b="1" dirty="0" smtClean="0">
                <a:latin typeface="Arial" panose="020B0604020202020204" pitchFamily="34" charset="0"/>
                <a:cs typeface="Arial" panose="020B0604020202020204" pitchFamily="34" charset="0"/>
              </a:rPr>
              <a:t>ă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familie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copii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46.632</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Ajutoare</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sociale</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4.736</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t>
            </a:r>
            <a:r>
              <a:rPr lang="ro-RO" sz="2300" b="1" dirty="0" smtClean="0">
                <a:latin typeface="Arial" panose="020B0604020202020204" pitchFamily="34" charset="0"/>
                <a:cs typeface="Arial" panose="020B0604020202020204" pitchFamily="34" charset="0"/>
              </a:rPr>
              <a:t>ă</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caz</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boli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invalidităţi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182.761</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t>
            </a:r>
            <a:r>
              <a:rPr lang="ro-RO" sz="2300" b="1" dirty="0" smtClean="0">
                <a:latin typeface="Arial" panose="020B0604020202020204" pitchFamily="34" charset="0"/>
                <a:cs typeface="Arial" panose="020B0604020202020204" pitchFamily="34" charset="0"/>
              </a:rPr>
              <a:t>ă</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acordată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vârstă</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16.544</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Alte</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cheltuieli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domeniul</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asigurărilor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asistenţei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sociale</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88.964</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r>
              <a:rPr lang="en-US" sz="2300" b="1" dirty="0" smtClean="0">
                <a:latin typeface="Arial" panose="020B0604020202020204" pitchFamily="34" charset="0"/>
                <a:cs typeface="Arial" panose="020B0604020202020204" pitchFamily="34" charset="0"/>
              </a:rPr>
              <a:t>.</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pPr>
            <a:r>
              <a:rPr lang="ro-RO" sz="2300" b="1" dirty="0" smtClean="0">
                <a:latin typeface="Arial" panose="020B0604020202020204" pitchFamily="34" charset="0"/>
                <a:cs typeface="Arial" panose="020B0604020202020204" pitchFamily="34" charset="0"/>
              </a:rPr>
              <a:t>Alocarea de fonduri în valoare de 2.000 mii lei pentru hrana refugiaților proveniți din Ucraina, în </a:t>
            </a:r>
            <a:r>
              <a:rPr lang="it-IT" sz="2300" b="1" dirty="0" smtClean="0">
                <a:latin typeface="Arial" panose="020B0604020202020204" pitchFamily="34" charset="0"/>
                <a:cs typeface="Arial" panose="020B0604020202020204" pitchFamily="34" charset="0"/>
              </a:rPr>
              <a:t>contextul </a:t>
            </a:r>
            <a:r>
              <a:rPr lang="it-IT" sz="2300" b="1" dirty="0">
                <a:latin typeface="Arial" panose="020B0604020202020204" pitchFamily="34" charset="0"/>
                <a:cs typeface="Arial" panose="020B0604020202020204" pitchFamily="34" charset="0"/>
              </a:rPr>
              <a:t>conflictului </a:t>
            </a:r>
            <a:r>
              <a:rPr lang="it-IT" sz="2300" b="1" dirty="0" smtClean="0">
                <a:latin typeface="Arial" panose="020B0604020202020204" pitchFamily="34" charset="0"/>
                <a:cs typeface="Arial" panose="020B0604020202020204" pitchFamily="34" charset="0"/>
              </a:rPr>
              <a:t>armat</a:t>
            </a:r>
            <a:r>
              <a:rPr lang="ro-RO" sz="2300" b="1" dirty="0" smtClean="0">
                <a:latin typeface="Arial" panose="020B0604020202020204" pitchFamily="34" charset="0"/>
                <a:cs typeface="Arial" panose="020B0604020202020204" pitchFamily="34" charset="0"/>
              </a:rPr>
              <a:t>.</a:t>
            </a:r>
            <a:endParaRPr lang="en-US" sz="2300" b="1" dirty="0">
              <a:latin typeface="Arial" panose="020B0604020202020204" pitchFamily="34" charset="0"/>
              <a:cs typeface="Arial" panose="020B0604020202020204" pitchFamily="34" charset="0"/>
            </a:endParaRPr>
          </a:p>
          <a:p>
            <a:pPr indent="461963">
              <a:spcBef>
                <a:spcPct val="20000"/>
              </a:spcBef>
              <a:spcAft>
                <a:spcPts val="600"/>
              </a:spcAft>
              <a:buClr>
                <a:schemeClr val="accent1">
                  <a:lumMod val="75000"/>
                </a:schemeClr>
              </a:buClr>
              <a:buSzPct val="145000"/>
              <a:buFont typeface="Arial"/>
              <a:buChar char="•"/>
            </a:pPr>
            <a:endParaRPr lang="en-US" b="1" dirty="0"/>
          </a:p>
        </p:txBody>
      </p:sp>
      <p:sp>
        <p:nvSpPr>
          <p:cNvPr id="7" name="Substituent conținut 2"/>
          <p:cNvSpPr txBox="1">
            <a:spLocks/>
          </p:cNvSpPr>
          <p:nvPr/>
        </p:nvSpPr>
        <p:spPr>
          <a:xfrm>
            <a:off x="1136472" y="3094991"/>
            <a:ext cx="10090505" cy="551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effectLst>
                <a:outerShdw blurRad="50800" dist="38100" dir="2700000" algn="tl" rotWithShape="0">
                  <a:srgbClr val="000000">
                    <a:alpha val="48000"/>
                  </a:srgbClr>
                </a:outerShdw>
              </a:effectLst>
              <a:uLnTx/>
              <a:uFillTx/>
            </a:endParaRPr>
          </a:p>
        </p:txBody>
      </p:sp>
      <p:sp>
        <p:nvSpPr>
          <p:cNvPr id="8" name="TextBox 7">
            <a:extLst>
              <a:ext uri="{FF2B5EF4-FFF2-40B4-BE49-F238E27FC236}">
                <a16:creationId xmlns="" xmlns:a16="http://schemas.microsoft.com/office/drawing/2014/main" id="{5500D4ED-EFAC-428C-B164-32FD4F746CB1}"/>
              </a:ext>
            </a:extLst>
          </p:cNvPr>
          <p:cNvSpPr txBox="1"/>
          <p:nvPr/>
        </p:nvSpPr>
        <p:spPr>
          <a:xfrm>
            <a:off x="738331" y="473430"/>
            <a:ext cx="6107836" cy="707886"/>
          </a:xfrm>
          <a:prstGeom prst="rect">
            <a:avLst/>
          </a:prstGeom>
          <a:noFill/>
        </p:spPr>
        <p:txBody>
          <a:bodyPr wrap="square">
            <a:spAutoFit/>
          </a:bodyPr>
          <a:lstStyle/>
          <a:p>
            <a:pPr marL="571500" indent="-571500">
              <a:spcAft>
                <a:spcPts val="600"/>
              </a:spcAft>
              <a:buFont typeface="Wingdings" panose="05000000000000000000" pitchFamily="2" charset="2"/>
              <a:buChar char="v"/>
            </a:pPr>
            <a:r>
              <a:rPr kumimoji="0" lang="en-US" sz="4000" b="1" i="0" u="none" strike="noStrike" kern="1200" cap="all" spc="0" normalizeH="0" baseline="0" noProof="0" dirty="0">
                <a:ln>
                  <a:noFill/>
                </a:ln>
                <a:solidFill>
                  <a:schemeClr val="accent1">
                    <a:lumMod val="75000"/>
                  </a:schemeClr>
                </a:solidFill>
                <a:uLnTx/>
                <a:uFillTx/>
                <a:latin typeface="Arial" panose="020B0604020202020204" pitchFamily="34" charset="0"/>
                <a:cs typeface="Arial" panose="020B0604020202020204" pitchFamily="34" charset="0"/>
              </a:rPr>
              <a:t>Social</a:t>
            </a:r>
            <a:endParaRPr lang="ro-RO" sz="4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202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84311" y="685800"/>
            <a:ext cx="10018713" cy="9143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PROTECŢIA MEDIULUI</a:t>
            </a:r>
          </a:p>
        </p:txBody>
      </p:sp>
      <p:sp>
        <p:nvSpPr>
          <p:cNvPr id="6" name="Dreptunghi 5"/>
          <p:cNvSpPr/>
          <p:nvPr/>
        </p:nvSpPr>
        <p:spPr>
          <a:xfrm>
            <a:off x="1269402" y="2666999"/>
            <a:ext cx="10233622" cy="3581401"/>
          </a:xfrm>
          <a:prstGeom prst="rect">
            <a:avLst/>
          </a:prstGeom>
        </p:spPr>
        <p:txBody>
          <a:bodyPr vert="horz" lIns="91440" tIns="45720" rIns="91440" bIns="45720" rtlCol="0" anchor="t">
            <a:noAutofit/>
          </a:bodyPr>
          <a:lstStyle/>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Alocare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fonduri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pentru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derularea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ecologizare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salubrizare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Sectorului</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campaniei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lunare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colectare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gratuită</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deşeurilor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voluminoase</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pentru programul Rabla în vederea casării autovehiculelor uzate;</a:t>
            </a:r>
          </a:p>
          <a:p>
            <a:pPr indent="358775">
              <a:spcBef>
                <a:spcPct val="20000"/>
              </a:spcBef>
              <a:spcAft>
                <a:spcPts val="600"/>
              </a:spcAft>
              <a:buClr>
                <a:schemeClr val="accent1">
                  <a:lumMod val="75000"/>
                </a:schemeClr>
              </a:buClr>
              <a:buSzPct val="145000"/>
              <a:buFont typeface="Arial"/>
              <a:buChar char="•"/>
            </a:pPr>
            <a:r>
              <a:rPr lang="ro-RO" sz="2400" b="1" dirty="0">
                <a:latin typeface="Arial" panose="020B0604020202020204" pitchFamily="34" charset="0"/>
                <a:cs typeface="Arial" panose="020B0604020202020204" pitchFamily="34" charset="0"/>
              </a:rPr>
              <a:t>T</a:t>
            </a:r>
            <a:r>
              <a:rPr lang="ro-RO" sz="2400" b="1" dirty="0" smtClean="0">
                <a:latin typeface="Arial" panose="020B0604020202020204" pitchFamily="34" charset="0"/>
                <a:cs typeface="Arial" panose="020B0604020202020204" pitchFamily="34" charset="0"/>
              </a:rPr>
              <a:t>ransferarea de fonduri din bugetul local către asociațiile de dezvoltare intercomunitară;</a:t>
            </a: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39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79849" y="569826"/>
            <a:ext cx="10018713" cy="9143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ro-RO" sz="4000" cap="none" dirty="0" smtClean="0">
                <a:ln w="3175" cmpd="sng">
                  <a:noFill/>
                </a:ln>
                <a:solidFill>
                  <a:schemeClr val="accent1">
                    <a:lumMod val="75000"/>
                  </a:schemeClr>
                </a:solidFill>
                <a:effectLst/>
                <a:latin typeface="Arial" panose="020B0604020202020204" pitchFamily="34" charset="0"/>
                <a:cs typeface="Arial" panose="020B0604020202020204" pitchFamily="34" charset="0"/>
              </a:rPr>
              <a:t>SĂNĂTATE</a:t>
            </a:r>
            <a:endPar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endParaRPr>
          </a:p>
        </p:txBody>
      </p:sp>
      <p:sp>
        <p:nvSpPr>
          <p:cNvPr id="6" name="Dreptunghi 5"/>
          <p:cNvSpPr/>
          <p:nvPr/>
        </p:nvSpPr>
        <p:spPr>
          <a:xfrm>
            <a:off x="1264940" y="2054051"/>
            <a:ext cx="10233622" cy="4302212"/>
          </a:xfrm>
          <a:prstGeom prst="rect">
            <a:avLst/>
          </a:prstGeom>
        </p:spPr>
        <p:txBody>
          <a:bodyPr vert="horz" lIns="91440" tIns="45720" rIns="91440" bIns="45720" rtlCol="0" anchor="t">
            <a:noAutofit/>
          </a:bodyPr>
          <a:lstStyle/>
          <a:p>
            <a:pPr>
              <a:spcBef>
                <a:spcPct val="20000"/>
              </a:spcBef>
              <a:spcAft>
                <a:spcPts val="600"/>
              </a:spcAft>
              <a:buClr>
                <a:schemeClr val="accent1">
                  <a:lumMod val="75000"/>
                </a:schemeClr>
              </a:buClr>
              <a:buSzPct val="145000"/>
            </a:pPr>
            <a:endParaRPr lang="ro-RO" sz="2400" b="1" dirty="0" smtClean="0">
              <a:latin typeface="Arial" panose="020B0604020202020204" pitchFamily="34" charset="0"/>
              <a:cs typeface="Arial" panose="020B0604020202020204" pitchFamily="34" charset="0"/>
            </a:endParaRP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în sumă </a:t>
            </a:r>
            <a:r>
              <a:rPr lang="ro-RO" sz="2400" b="1" dirty="0">
                <a:latin typeface="Arial" panose="020B0604020202020204" pitchFamily="34" charset="0"/>
                <a:cs typeface="Arial" panose="020B0604020202020204" pitchFamily="34" charset="0"/>
              </a:rPr>
              <a:t>de 3.983 mii lei, sub formă de transferuri, prin bugetul </a:t>
            </a:r>
            <a:r>
              <a:rPr lang="ro-RO" sz="2400" b="1" dirty="0" err="1">
                <a:latin typeface="Arial" panose="020B0604020202020204" pitchFamily="34" charset="0"/>
                <a:cs typeface="Arial" panose="020B0604020202020204" pitchFamily="34" charset="0"/>
              </a:rPr>
              <a:t>Direcţiei</a:t>
            </a:r>
            <a:r>
              <a:rPr lang="ro-RO" sz="2400" b="1" dirty="0">
                <a:latin typeface="Arial" panose="020B0604020202020204" pitchFamily="34" charset="0"/>
                <a:cs typeface="Arial" panose="020B0604020202020204" pitchFamily="34" charset="0"/>
              </a:rPr>
              <a:t> Generale pentru Administrarea Patrimoniului Imobiliar Sector 2, </a:t>
            </a:r>
            <a:r>
              <a:rPr lang="en-US" sz="2400" b="1" dirty="0" err="1">
                <a:latin typeface="Arial" panose="020B0604020202020204" pitchFamily="34" charset="0"/>
                <a:cs typeface="Arial" panose="020B0604020202020204" pitchFamily="34" charset="0"/>
              </a:rPr>
              <a:t>pentru</a:t>
            </a:r>
            <a:r>
              <a:rPr lang="en-US" sz="2400" b="1" dirty="0">
                <a:latin typeface="Arial" panose="020B0604020202020204" pitchFamily="34" charset="0"/>
                <a:cs typeface="Arial" panose="020B0604020202020204" pitchFamily="34" charset="0"/>
              </a:rPr>
              <a:t> co-</a:t>
            </a:r>
            <a:r>
              <a:rPr lang="en-US" sz="2400" b="1" dirty="0" err="1">
                <a:latin typeface="Arial" panose="020B0604020202020204" pitchFamily="34" charset="0"/>
                <a:cs typeface="Arial" panose="020B0604020202020204" pitchFamily="34" charset="0"/>
              </a:rPr>
              <a:t>finan</a:t>
            </a:r>
            <a:r>
              <a:rPr lang="ro-RO" sz="2400" b="1" dirty="0" err="1">
                <a:latin typeface="Arial" panose="020B0604020202020204" pitchFamily="34" charset="0"/>
                <a:cs typeface="Arial" panose="020B0604020202020204" pitchFamily="34" charset="0"/>
              </a:rPr>
              <a:t>ţarea</a:t>
            </a:r>
            <a:r>
              <a:rPr lang="ro-RO" sz="2400" b="1" dirty="0">
                <a:latin typeface="Arial" panose="020B0604020202020204" pitchFamily="34" charset="0"/>
                <a:cs typeface="Arial" panose="020B0604020202020204" pitchFamily="34" charset="0"/>
              </a:rPr>
              <a:t> Spitalului Clinic de Urgență Sfântul </a:t>
            </a:r>
            <a:r>
              <a:rPr lang="ro-RO" sz="2400" b="1" dirty="0" smtClean="0">
                <a:latin typeface="Arial" panose="020B0604020202020204" pitchFamily="34" charset="0"/>
                <a:cs typeface="Arial" panose="020B0604020202020204" pitchFamily="34" charset="0"/>
              </a:rPr>
              <a:t>Pantelimon;</a:t>
            </a:r>
          </a:p>
          <a:p>
            <a:pPr indent="358775" algn="just">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în sumă de 1.000 mii lei pentru asigurarea preluării </a:t>
            </a:r>
            <a:r>
              <a:rPr lang="ro-RO" sz="2400" b="1" dirty="0">
                <a:latin typeface="Arial" panose="020B0604020202020204" pitchFamily="34" charset="0"/>
                <a:cs typeface="Arial" panose="020B0604020202020204" pitchFamily="34" charset="0"/>
              </a:rPr>
              <a:t>animalelor de Ia </a:t>
            </a:r>
            <a:r>
              <a:rPr lang="ro-RO" sz="2400" b="1" dirty="0" smtClean="0">
                <a:latin typeface="Arial" panose="020B0604020202020204" pitchFamily="34" charset="0"/>
                <a:cs typeface="Arial" panose="020B0604020202020204" pitchFamily="34" charset="0"/>
              </a:rPr>
              <a:t>deținători</a:t>
            </a:r>
            <a:r>
              <a:rPr lang="ro-RO" sz="2400" b="1" dirty="0">
                <a:latin typeface="Arial" panose="020B0604020202020204" pitchFamily="34" charset="0"/>
                <a:cs typeface="Arial" panose="020B0604020202020204" pitchFamily="34" charset="0"/>
              </a:rPr>
              <a:t>, cazarea, </a:t>
            </a:r>
            <a:r>
              <a:rPr lang="ro-RO" sz="2400" b="1" dirty="0" smtClean="0">
                <a:latin typeface="Arial" panose="020B0604020202020204" pitchFamily="34" charset="0"/>
                <a:cs typeface="Arial" panose="020B0604020202020204" pitchFamily="34" charset="0"/>
              </a:rPr>
              <a:t>întreținerea și acordarea serviciilor </a:t>
            </a:r>
            <a:r>
              <a:rPr lang="ro-RO" sz="2400" b="1" dirty="0">
                <a:latin typeface="Arial" panose="020B0604020202020204" pitchFamily="34" charset="0"/>
                <a:cs typeface="Arial" panose="020B0604020202020204" pitchFamily="34" charset="0"/>
              </a:rPr>
              <a:t>sanitar-veterinare pentru animalele ce provin din cazuri sociale sau alte </a:t>
            </a:r>
            <a:r>
              <a:rPr lang="ro-RO" sz="2400" b="1" dirty="0" smtClean="0">
                <a:latin typeface="Arial" panose="020B0604020202020204" pitchFamily="34" charset="0"/>
                <a:cs typeface="Arial" panose="020B0604020202020204" pitchFamily="34" charset="0"/>
              </a:rPr>
              <a:t>situații </a:t>
            </a:r>
            <a:r>
              <a:rPr lang="ro-RO" sz="2400" b="1" dirty="0">
                <a:latin typeface="Arial" panose="020B0604020202020204" pitchFamily="34" charset="0"/>
                <a:cs typeface="Arial" panose="020B0604020202020204" pitchFamily="34" charset="0"/>
              </a:rPr>
              <a:t>ce </a:t>
            </a:r>
            <a:r>
              <a:rPr lang="ro-RO" sz="2400" b="1" dirty="0" smtClean="0">
                <a:latin typeface="Arial" panose="020B0604020202020204" pitchFamily="34" charset="0"/>
                <a:cs typeface="Arial" panose="020B0604020202020204" pitchFamily="34" charset="0"/>
              </a:rPr>
              <a:t>ar </a:t>
            </a:r>
            <a:r>
              <a:rPr lang="ro-RO" sz="2400" b="1" dirty="0">
                <a:latin typeface="Arial" panose="020B0604020202020204" pitchFamily="34" charset="0"/>
                <a:cs typeface="Arial" panose="020B0604020202020204" pitchFamily="34" charset="0"/>
              </a:rPr>
              <a:t>conduce Ia abandonul acestora pe raza sectorului 2;</a:t>
            </a: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70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260ACC13-B825-49F3-93DE-C8B8F2FA37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29" name="Freeform 6">
              <a:extLst>
                <a:ext uri="{FF2B5EF4-FFF2-40B4-BE49-F238E27FC236}">
                  <a16:creationId xmlns="" xmlns:a16="http://schemas.microsoft.com/office/drawing/2014/main" id="{F947B31F-CA03-4793-845D-FD86BABC1A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 xmlns:a16="http://schemas.microsoft.com/office/drawing/2014/main" id="{DCDDE94D-F78C-4A48-AEA6-E922FC99A1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 xmlns:a16="http://schemas.microsoft.com/office/drawing/2014/main" id="{3445A886-F3CA-4DE4-90D7-535F9707B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 xmlns:a16="http://schemas.microsoft.com/office/drawing/2014/main" id="{A8999CB6-C053-418B-AE37-E470804D25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 xmlns:a16="http://schemas.microsoft.com/office/drawing/2014/main" id="{81EA3E26-BFCD-4396-AE8A-2A9828BFFB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 xmlns:a16="http://schemas.microsoft.com/office/drawing/2014/main" id="{5F9BC582-73A6-4D8A-8738-E364764893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 xmlns:a16="http://schemas.microsoft.com/office/drawing/2014/main" id="{2FCD9B94-D70B-4446-85E5-ACD3904289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90286" y="88757"/>
            <a:ext cx="10018713" cy="17525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LOCUINŢE, SERVICII ŞI DEZVOLTARE </a:t>
            </a:r>
          </a:p>
          <a:p>
            <a:pPr algn="l" defTabSz="457200">
              <a:spcAft>
                <a:spcPts val="600"/>
              </a:spcAft>
            </a:pPr>
            <a:r>
              <a:rPr lang="en-US" sz="4000" cap="none" dirty="0">
                <a:ln w="3175" cmpd="sng">
                  <a:noFill/>
                </a:ln>
                <a:solidFill>
                  <a:schemeClr val="accent1">
                    <a:lumMod val="75000"/>
                  </a:schemeClr>
                </a:solidFill>
                <a:effectLst/>
                <a:latin typeface="Arial" panose="020B0604020202020204" pitchFamily="34" charset="0"/>
                <a:cs typeface="Arial" panose="020B0604020202020204" pitchFamily="34" charset="0"/>
              </a:rPr>
              <a:t> PUBLICĂ</a:t>
            </a:r>
          </a:p>
        </p:txBody>
      </p:sp>
      <p:sp>
        <p:nvSpPr>
          <p:cNvPr id="6" name="Dreptunghi 5"/>
          <p:cNvSpPr/>
          <p:nvPr/>
        </p:nvSpPr>
        <p:spPr>
          <a:xfrm>
            <a:off x="1268412" y="2098964"/>
            <a:ext cx="10461471" cy="4644736"/>
          </a:xfrm>
          <a:prstGeom prst="rect">
            <a:avLst/>
          </a:prstGeom>
          <a:noFill/>
        </p:spPr>
        <p:txBody>
          <a:bodyPr vert="horz" lIns="91440" tIns="45720" rIns="91440" bIns="45720" rtlCol="0" anchor="t">
            <a:normAutofit fontScale="77500" lnSpcReduction="20000"/>
          </a:bodyPr>
          <a:lstStyle/>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creştere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performanței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energetice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blocurilor</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locuit</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ro-RO" sz="2400" b="1" dirty="0" smtClean="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pPr>
            <a:endParaRPr lang="ro-RO" sz="700" b="1" dirty="0" smtClean="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Continuarea programului de creștere a performanței energetice a 24 de blocurilor de locuit din Sectorul 2 finanțate prin PNRR;</a:t>
            </a:r>
          </a:p>
          <a:p>
            <a:pPr>
              <a:spcBef>
                <a:spcPct val="20000"/>
              </a:spcBef>
              <a:spcAft>
                <a:spcPts val="600"/>
              </a:spcAft>
              <a:buClr>
                <a:schemeClr val="accent1">
                  <a:lumMod val="75000"/>
                </a:schemeClr>
              </a:buClr>
              <a:buSzPct val="145000"/>
            </a:pPr>
            <a:endParaRPr lang="en-US" sz="6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reabilitare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întreţinere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zonelor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verzi</a:t>
            </a:r>
            <a:r>
              <a:rPr lang="en-US" sz="2400" b="1" dirty="0">
                <a:latin typeface="Arial" panose="020B0604020202020204" pitchFamily="34" charset="0"/>
                <a:cs typeface="Arial" panose="020B0604020202020204" pitchFamily="34" charset="0"/>
              </a:rPr>
              <a:t> din </a:t>
            </a:r>
            <a:r>
              <a:rPr lang="en-US" sz="2400" b="1" dirty="0" err="1" smtClean="0">
                <a:latin typeface="Arial" panose="020B0604020202020204" pitchFamily="34" charset="0"/>
                <a:cs typeface="Arial" panose="020B0604020202020204" pitchFamily="34" charset="0"/>
              </a:rPr>
              <a:t>parcuri</a:t>
            </a:r>
            <a:r>
              <a:rPr lang="ro-RO" sz="2400" b="1" dirty="0" smtClean="0">
                <a:latin typeface="Arial" panose="020B0604020202020204" pitchFamily="34" charset="0"/>
                <a:cs typeface="Arial" panose="020B0604020202020204" pitchFamily="34" charset="0"/>
              </a:rPr>
              <a:t> cum ar fii: Parc Plumbuita I, Parc Plumbuita II, Parc </a:t>
            </a:r>
            <a:r>
              <a:rPr lang="ro-RO" sz="2400" b="1" dirty="0" err="1" smtClean="0">
                <a:latin typeface="Arial" panose="020B0604020202020204" pitchFamily="34" charset="0"/>
                <a:cs typeface="Arial" panose="020B0604020202020204" pitchFamily="34" charset="0"/>
              </a:rPr>
              <a:t>Moroieni</a:t>
            </a:r>
            <a:r>
              <a:rPr lang="ro-RO" sz="2400" b="1" dirty="0" smtClean="0">
                <a:latin typeface="Arial" panose="020B0604020202020204" pitchFamily="34" charset="0"/>
                <a:cs typeface="Arial" panose="020B0604020202020204" pitchFamily="34" charset="0"/>
              </a:rPr>
              <a:t>, Parc Național</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a:spcBef>
                <a:spcPct val="20000"/>
              </a:spcBef>
              <a:spcAft>
                <a:spcPts val="600"/>
              </a:spcAft>
              <a:buClr>
                <a:schemeClr val="accent1">
                  <a:lumMod val="75000"/>
                </a:schemeClr>
              </a:buClr>
              <a:buSzPct val="145000"/>
              <a:buFont typeface="Arial"/>
              <a:buChar char="•"/>
            </a:pPr>
            <a:endParaRPr lang="en-US" sz="6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reabilitare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sistemului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rutier</a:t>
            </a:r>
            <a:r>
              <a:rPr lang="en-US" sz="2400" b="1" dirty="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a peste 140 de străzi </a:t>
            </a:r>
            <a:r>
              <a:rPr lang="en-US" sz="2400" b="1" dirty="0" smtClean="0">
                <a:latin typeface="Arial" panose="020B0604020202020204" pitchFamily="34" charset="0"/>
                <a:cs typeface="Arial" panose="020B0604020202020204" pitchFamily="34" charset="0"/>
              </a:rPr>
              <a:t>de </a:t>
            </a:r>
            <a:r>
              <a:rPr lang="en-US" sz="2400" b="1" dirty="0">
                <a:latin typeface="Arial" panose="020B0604020202020204" pitchFamily="34" charset="0"/>
                <a:cs typeface="Arial" panose="020B0604020202020204" pitchFamily="34" charset="0"/>
              </a:rPr>
              <a:t>pe </a:t>
            </a:r>
            <a:r>
              <a:rPr lang="en-US" sz="2400" b="1" dirty="0" err="1">
                <a:latin typeface="Arial" panose="020B0604020202020204" pitchFamily="34" charset="0"/>
                <a:cs typeface="Arial" panose="020B0604020202020204" pitchFamily="34" charset="0"/>
              </a:rPr>
              <a:t>raza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Sectorului</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2</a:t>
            </a:r>
            <a:r>
              <a:rPr lang="ro-RO" sz="2400" b="1" dirty="0" smtClean="0">
                <a:latin typeface="Arial" panose="020B0604020202020204" pitchFamily="34" charset="0"/>
                <a:cs typeface="Arial" panose="020B0604020202020204" pitchFamily="34" charset="0"/>
              </a:rPr>
              <a:t> finanțate din bugetul local, din care 55 de străzi sunt finanțate și din bugetul </a:t>
            </a:r>
            <a:r>
              <a:rPr lang="ro-RO" sz="2400" b="1" dirty="0">
                <a:latin typeface="Arial" panose="020B0604020202020204" pitchFamily="34" charset="0"/>
                <a:cs typeface="Arial" panose="020B0604020202020204" pitchFamily="34" charset="0"/>
              </a:rPr>
              <a:t>creditului </a:t>
            </a:r>
            <a:r>
              <a:rPr lang="ro-RO" sz="2400" b="1" dirty="0" smtClean="0">
                <a:latin typeface="Arial" panose="020B0604020202020204" pitchFamily="34" charset="0"/>
                <a:cs typeface="Arial" panose="020B0604020202020204" pitchFamily="34" charset="0"/>
              </a:rPr>
              <a:t>intern</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600" b="1" dirty="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smtClean="0">
                <a:latin typeface="Arial" panose="020B0604020202020204" pitchFamily="34" charset="0"/>
                <a:cs typeface="Arial" panose="020B0604020202020204" pitchFamily="34" charset="0"/>
              </a:rPr>
              <a:t>Modernizare</a:t>
            </a:r>
            <a:r>
              <a:rPr lang="ro-RO" sz="2400" b="1" dirty="0" smtClean="0">
                <a:latin typeface="Arial" panose="020B0604020202020204" pitchFamily="34" charset="0"/>
                <a:cs typeface="Arial" panose="020B0604020202020204" pitchFamily="34" charset="0"/>
              </a:rPr>
              <a:t> – construcții Piețe volante și Piața Obor – Hala Terminal;</a:t>
            </a:r>
          </a:p>
          <a:p>
            <a:pPr>
              <a:spcBef>
                <a:spcPct val="20000"/>
              </a:spcBef>
              <a:spcAft>
                <a:spcPts val="600"/>
              </a:spcAft>
              <a:buClr>
                <a:schemeClr val="accent1">
                  <a:lumMod val="75000"/>
                </a:schemeClr>
              </a:buClr>
              <a:buSzPct val="145000"/>
            </a:pPr>
            <a:endParaRPr lang="ro-RO" sz="600" b="1" dirty="0" smtClean="0">
              <a:solidFill>
                <a:srgbClr val="FF0000"/>
              </a:solidFill>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Amenajare de stații de încărcare vehicule electrice </a:t>
            </a:r>
            <a:r>
              <a:rPr lang="en-US" sz="2400" b="1" dirty="0">
                <a:latin typeface="Arial" panose="020B0604020202020204" pitchFamily="34" charset="0"/>
                <a:cs typeface="Arial" panose="020B0604020202020204" pitchFamily="34" charset="0"/>
              </a:rPr>
              <a:t>la </a:t>
            </a:r>
            <a:r>
              <a:rPr lang="en-US" sz="2400" b="1" dirty="0" err="1">
                <a:latin typeface="Arial" panose="020B0604020202020204" pitchFamily="34" charset="0"/>
                <a:cs typeface="Arial" panose="020B0604020202020204" pitchFamily="34" charset="0"/>
              </a:rPr>
              <a:t>sediile</a:t>
            </a:r>
            <a:r>
              <a:rPr lang="en-US" sz="2400" b="1" dirty="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i</a:t>
            </a:r>
            <a:r>
              <a:rPr lang="en-US" sz="2400" b="1" dirty="0" err="1" smtClean="0">
                <a:latin typeface="Arial" panose="020B0604020202020204" pitchFamily="34" charset="0"/>
                <a:cs typeface="Arial" panose="020B0604020202020204" pitchFamily="34" charset="0"/>
              </a:rPr>
              <a:t>nstitu</a:t>
            </a:r>
            <a:r>
              <a:rPr lang="ro-RO" sz="2400" b="1" dirty="0" smtClean="0">
                <a:latin typeface="Arial" panose="020B0604020202020204" pitchFamily="34" charset="0"/>
                <a:cs typeface="Arial" panose="020B0604020202020204" pitchFamily="34" charset="0"/>
              </a:rPr>
              <a:t>ț</a:t>
            </a:r>
            <a:r>
              <a:rPr lang="en-US" sz="2400" b="1" dirty="0" err="1" smtClean="0">
                <a:latin typeface="Arial" panose="020B0604020202020204" pitchFamily="34" charset="0"/>
                <a:cs typeface="Arial" panose="020B0604020202020204" pitchFamily="34" charset="0"/>
              </a:rPr>
              <a:t>iilor</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subordonate</a:t>
            </a:r>
            <a:r>
              <a:rPr lang="en-US" sz="2400" b="1" dirty="0">
                <a:latin typeface="Arial" panose="020B0604020202020204" pitchFamily="34" charset="0"/>
                <a:cs typeface="Arial" panose="020B0604020202020204" pitchFamily="34" charset="0"/>
              </a:rPr>
              <a:t> cum </a:t>
            </a:r>
            <a:r>
              <a:rPr lang="en-US" sz="2400" b="1" dirty="0" err="1">
                <a:latin typeface="Arial" panose="020B0604020202020204" pitchFamily="34" charset="0"/>
                <a:cs typeface="Arial" panose="020B0604020202020204" pitchFamily="34" charset="0"/>
              </a:rPr>
              <a:t>ar</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fii</a:t>
            </a:r>
            <a:r>
              <a:rPr lang="ro-RO" sz="2400" b="1" dirty="0" smtClean="0">
                <a:latin typeface="Arial" panose="020B0604020202020204" pitchFamily="34" charset="0"/>
                <a:cs typeface="Arial" panose="020B0604020202020204" pitchFamily="34" charset="0"/>
              </a:rPr>
              <a:t>: Administrația Piețelor Sector 2, Direcția Generala Venituri Buget Local Sector 2, Poliția Locală Sector 2.</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617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idx="4294967295"/>
          </p:nvPr>
        </p:nvSpPr>
        <p:spPr>
          <a:xfrm>
            <a:off x="0" y="2536825"/>
            <a:ext cx="4349750" cy="2282825"/>
          </a:xfrm>
        </p:spPr>
        <p:txBody>
          <a:bodyPr vert="horz" lIns="91440" tIns="45720" rIns="91440" bIns="45720" rtlCol="0" anchor="ctr">
            <a:normAutofit/>
          </a:bodyPr>
          <a:lstStyle/>
          <a:p>
            <a:r>
              <a:rPr lang="en-US" b="1" dirty="0" err="1">
                <a:solidFill>
                  <a:schemeClr val="tx1"/>
                </a:solidFill>
                <a:latin typeface="Arial" panose="020B0604020202020204" pitchFamily="34" charset="0"/>
                <a:cs typeface="Arial" panose="020B0604020202020204" pitchFamily="34" charset="0"/>
              </a:rPr>
              <a:t>Structura</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bugetului</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6" name="CasetăText 1">
            <a:extLst>
              <a:ext uri="{FF2B5EF4-FFF2-40B4-BE49-F238E27FC236}">
                <a16:creationId xmlns="" xmlns:a16="http://schemas.microsoft.com/office/drawing/2014/main" id="{1EFC7D16-368E-49C4-BE99-020445E8DCA7}"/>
              </a:ext>
            </a:extLst>
          </p:cNvPr>
          <p:cNvGraphicFramePr/>
          <p:nvPr>
            <p:extLst>
              <p:ext uri="{D42A27DB-BD31-4B8C-83A1-F6EECF244321}">
                <p14:modId xmlns:p14="http://schemas.microsoft.com/office/powerpoint/2010/main" val="4007630063"/>
              </p:ext>
            </p:extLst>
          </p:nvPr>
        </p:nvGraphicFramePr>
        <p:xfrm>
          <a:off x="3739252" y="921517"/>
          <a:ext cx="6487133" cy="193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AA1F80CD-35F7-4F14-BB51-31689D1D8E60}"/>
              </a:ext>
            </a:extLst>
          </p:cNvPr>
          <p:cNvSpPr txBox="1"/>
          <p:nvPr/>
        </p:nvSpPr>
        <p:spPr>
          <a:xfrm>
            <a:off x="3739252" y="271898"/>
            <a:ext cx="6823073"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Componența bugetului general al Sectorului 2 al Municipiului București:</a:t>
            </a:r>
            <a:endParaRPr lang="en-US" dirty="0">
              <a:latin typeface="Arial" panose="020B0604020202020204" pitchFamily="34" charset="0"/>
              <a:cs typeface="Arial" panose="020B0604020202020204" pitchFamily="34" charset="0"/>
            </a:endParaRPr>
          </a:p>
          <a:p>
            <a:endParaRPr lang="ro-RO" dirty="0"/>
          </a:p>
        </p:txBody>
      </p:sp>
      <p:sp>
        <p:nvSpPr>
          <p:cNvPr id="7" name="TextBox 6">
            <a:extLst>
              <a:ext uri="{FF2B5EF4-FFF2-40B4-BE49-F238E27FC236}">
                <a16:creationId xmlns="" xmlns:a16="http://schemas.microsoft.com/office/drawing/2014/main" id="{B1EBED6E-22E0-4F08-91E0-D4918AEB96FF}"/>
              </a:ext>
            </a:extLst>
          </p:cNvPr>
          <p:cNvSpPr txBox="1"/>
          <p:nvPr/>
        </p:nvSpPr>
        <p:spPr>
          <a:xfrm>
            <a:off x="3726552" y="5487557"/>
            <a:ext cx="6734415"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aşa cum sunt precizate în  Legea nr. 273/2006 privind finanţele publice locale, cu modificările şi completările ulterioare.</a:t>
            </a:r>
          </a:p>
          <a:p>
            <a:endParaRPr lang="ro-RO" dirty="0">
              <a:latin typeface="Arial" panose="020B0604020202020204" pitchFamily="34" charset="0"/>
              <a:cs typeface="Arial" panose="020B0604020202020204" pitchFamily="34" charset="0"/>
            </a:endParaRPr>
          </a:p>
        </p:txBody>
      </p:sp>
      <p:sp>
        <p:nvSpPr>
          <p:cNvPr id="16" name="Dreptunghi 15"/>
          <p:cNvSpPr/>
          <p:nvPr/>
        </p:nvSpPr>
        <p:spPr>
          <a:xfrm>
            <a:off x="3739252" y="3221962"/>
            <a:ext cx="6361572" cy="617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a:solidFill>
                  <a:schemeClr val="tx1"/>
                </a:solidFill>
                <a:latin typeface="Arial" panose="020B0604020202020204" pitchFamily="34" charset="0"/>
                <a:cs typeface="Arial" panose="020B0604020202020204" pitchFamily="34" charset="0"/>
              </a:rPr>
              <a:t>Bugetul</a:t>
            </a:r>
            <a:r>
              <a:rPr lang="fr-FR" sz="1800" kern="1200" dirty="0">
                <a:solidFill>
                  <a:schemeClr val="tx1"/>
                </a:solidFill>
                <a:latin typeface="Arial" panose="020B0604020202020204" pitchFamily="34" charset="0"/>
                <a:cs typeface="Arial" panose="020B0604020202020204" pitchFamily="34" charset="0"/>
              </a:rPr>
              <a:t> </a:t>
            </a:r>
            <a:r>
              <a:rPr lang="fr-FR" sz="1800" kern="1200" dirty="0" err="1">
                <a:solidFill>
                  <a:schemeClr val="tx1"/>
                </a:solidFill>
                <a:latin typeface="Arial" panose="020B0604020202020204" pitchFamily="34" charset="0"/>
                <a:cs typeface="Arial" panose="020B0604020202020204" pitchFamily="34" charset="0"/>
              </a:rPr>
              <a:t>general</a:t>
            </a:r>
            <a:r>
              <a:rPr lang="fr-FR" sz="1800" kern="1200" dirty="0">
                <a:solidFill>
                  <a:schemeClr val="tx1"/>
                </a:solidFill>
                <a:latin typeface="Arial" panose="020B0604020202020204" pitchFamily="34" charset="0"/>
                <a:cs typeface="Arial" panose="020B0604020202020204" pitchFamily="34" charset="0"/>
              </a:rPr>
              <a:t> al </a:t>
            </a:r>
            <a:r>
              <a:rPr lang="fr-FR" sz="1800" kern="1200" dirty="0" err="1">
                <a:solidFill>
                  <a:schemeClr val="tx1"/>
                </a:solidFill>
                <a:latin typeface="Arial" panose="020B0604020202020204" pitchFamily="34" charset="0"/>
                <a:cs typeface="Arial" panose="020B0604020202020204" pitchFamily="34" charset="0"/>
              </a:rPr>
              <a:t>Sectorului</a:t>
            </a:r>
            <a:r>
              <a:rPr lang="fr-FR" sz="1800" kern="1200" dirty="0">
                <a:solidFill>
                  <a:schemeClr val="tx1"/>
                </a:solidFill>
                <a:latin typeface="Arial" panose="020B0604020202020204" pitchFamily="34" charset="0"/>
                <a:cs typeface="Arial" panose="020B0604020202020204" pitchFamily="34" charset="0"/>
              </a:rPr>
              <a:t> </a:t>
            </a:r>
            <a:r>
              <a:rPr lang="fr-FR" sz="1800" kern="1200" dirty="0" smtClean="0">
                <a:solidFill>
                  <a:schemeClr val="tx1"/>
                </a:solidFill>
                <a:latin typeface="Arial" panose="020B0604020202020204" pitchFamily="34" charset="0"/>
                <a:cs typeface="Arial" panose="020B0604020202020204" pitchFamily="34" charset="0"/>
              </a:rPr>
              <a:t>2 este </a:t>
            </a:r>
            <a:r>
              <a:rPr lang="fr-FR" sz="1800" kern="1200" dirty="0" err="1" smtClean="0">
                <a:solidFill>
                  <a:schemeClr val="tx1"/>
                </a:solidFill>
                <a:latin typeface="Arial" panose="020B0604020202020204" pitchFamily="34" charset="0"/>
                <a:cs typeface="Arial" panose="020B0604020202020204" pitchFamily="34" charset="0"/>
              </a:rPr>
              <a:t>structurat</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pe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cele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două</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secţiuni</a:t>
            </a:r>
            <a:r>
              <a:rPr lang="fr-FR" sz="1800" kern="1200" dirty="0" smtClean="0">
                <a:solidFill>
                  <a:schemeClr val="tx1"/>
                </a:solidFill>
                <a:latin typeface="Arial" panose="020B0604020202020204" pitchFamily="34" charset="0"/>
                <a:cs typeface="Arial" panose="020B0604020202020204" pitchFamily="34" charset="0"/>
              </a:rPr>
              <a:t>:</a:t>
            </a:r>
            <a:endParaRPr lang="en-US" sz="1800" kern="1200" dirty="0">
              <a:solidFill>
                <a:schemeClr val="tx1"/>
              </a:solidFill>
              <a:latin typeface="Arial" panose="020B0604020202020204" pitchFamily="34" charset="0"/>
              <a:cs typeface="Arial" panose="020B0604020202020204" pitchFamily="34" charset="0"/>
            </a:endParaRPr>
          </a:p>
        </p:txBody>
      </p:sp>
      <p:graphicFrame>
        <p:nvGraphicFramePr>
          <p:cNvPr id="17" name="CasetăText 1">
            <a:extLst>
              <a:ext uri="{FF2B5EF4-FFF2-40B4-BE49-F238E27FC236}">
                <a16:creationId xmlns="" xmlns:a16="http://schemas.microsoft.com/office/drawing/2014/main" id="{1EFC7D16-368E-49C4-BE99-020445E8DCA7}"/>
              </a:ext>
            </a:extLst>
          </p:cNvPr>
          <p:cNvGraphicFramePr/>
          <p:nvPr>
            <p:extLst>
              <p:ext uri="{D42A27DB-BD31-4B8C-83A1-F6EECF244321}">
                <p14:modId xmlns:p14="http://schemas.microsoft.com/office/powerpoint/2010/main" val="2727455932"/>
              </p:ext>
            </p:extLst>
          </p:nvPr>
        </p:nvGraphicFramePr>
        <p:xfrm>
          <a:off x="3726552" y="3989661"/>
          <a:ext cx="6361572" cy="112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497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38371" y="3128879"/>
            <a:ext cx="10018713" cy="1752599"/>
          </a:xfrm>
        </p:spPr>
        <p:txBody>
          <a:bodyPr>
            <a:normAutofit/>
          </a:bodyPr>
          <a:lstStyle/>
          <a:p>
            <a:r>
              <a:rPr lang="ro-RO" sz="6000" b="1" dirty="0" smtClean="0">
                <a:solidFill>
                  <a:schemeClr val="tx2">
                    <a:lumMod val="75000"/>
                  </a:schemeClr>
                </a:solidFill>
                <a:latin typeface="Arial" panose="020B0604020202020204" pitchFamily="34" charset="0"/>
                <a:cs typeface="Arial" panose="020B0604020202020204" pitchFamily="34" charset="0"/>
              </a:rPr>
              <a:t>VĂ MULȚUMIM!</a:t>
            </a:r>
            <a:endParaRPr lang="ro-RO" sz="6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83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1678131" y="592429"/>
            <a:ext cx="9621982" cy="1582736"/>
          </a:xfrm>
        </p:spPr>
        <p:txBody>
          <a:bodyPr vert="horz" lIns="91440" tIns="45720" rIns="91440" bIns="45720" rtlCol="0" anchor="ctr">
            <a:normAutofit/>
          </a:bodyPr>
          <a:lstStyle/>
          <a:p>
            <a:pPr algn="l"/>
            <a:r>
              <a:rPr lang="en-US" b="1" dirty="0" err="1">
                <a:solidFill>
                  <a:schemeClr val="bg1"/>
                </a:solidFill>
                <a:latin typeface="Arial" panose="020B0604020202020204" pitchFamily="34" charset="0"/>
                <a:cs typeface="Arial" panose="020B0604020202020204" pitchFamily="34" charset="0"/>
              </a:rPr>
              <a:t>Bugetul</a:t>
            </a:r>
            <a:r>
              <a:rPr lang="en-US" b="1" dirty="0">
                <a:solidFill>
                  <a:schemeClr val="bg1"/>
                </a:solidFill>
                <a:latin typeface="Arial" panose="020B0604020202020204" pitchFamily="34" charset="0"/>
                <a:cs typeface="Arial" panose="020B0604020202020204" pitchFamily="34" charset="0"/>
              </a:rPr>
              <a:t> general </a:t>
            </a:r>
            <a:r>
              <a:rPr lang="en-US" b="1" dirty="0" err="1">
                <a:solidFill>
                  <a:schemeClr val="bg1"/>
                </a:solidFill>
                <a:latin typeface="Arial" panose="020B0604020202020204" pitchFamily="34" charset="0"/>
                <a:cs typeface="Arial" panose="020B0604020202020204" pitchFamily="34" charset="0"/>
              </a:rPr>
              <a:t>consolidat</a:t>
            </a:r>
            <a:r>
              <a:rPr lang="en-US" b="1" dirty="0">
                <a:solidFill>
                  <a:schemeClr val="bg1"/>
                </a:solidFill>
                <a:latin typeface="Arial" panose="020B0604020202020204" pitchFamily="34" charset="0"/>
                <a:cs typeface="Arial" panose="020B0604020202020204" pitchFamily="34" charset="0"/>
              </a:rPr>
              <a:t> al </a:t>
            </a:r>
            <a:r>
              <a:rPr lang="en-US" b="1" dirty="0" err="1">
                <a:solidFill>
                  <a:schemeClr val="bg1"/>
                </a:solidFill>
                <a:latin typeface="Arial" panose="020B0604020202020204" pitchFamily="34" charset="0"/>
                <a:cs typeface="Arial" panose="020B0604020202020204" pitchFamily="34" charset="0"/>
              </a:rPr>
              <a:t>Sectorului</a:t>
            </a:r>
            <a:r>
              <a:rPr lang="en-US" b="1" dirty="0">
                <a:solidFill>
                  <a:schemeClr val="bg1"/>
                </a:solidFill>
                <a:latin typeface="Arial" panose="020B0604020202020204" pitchFamily="34" charset="0"/>
                <a:cs typeface="Arial" panose="020B0604020202020204" pitchFamily="34" charset="0"/>
              </a:rPr>
              <a:t> 2</a:t>
            </a:r>
          </a:p>
        </p:txBody>
      </p:sp>
      <p:sp>
        <p:nvSpPr>
          <p:cNvPr id="2" name="CasetăText 1"/>
          <p:cNvSpPr txBox="1"/>
          <p:nvPr/>
        </p:nvSpPr>
        <p:spPr>
          <a:xfrm>
            <a:off x="1839190" y="2479965"/>
            <a:ext cx="9299865" cy="4716606"/>
          </a:xfrm>
          <a:prstGeom prst="rect">
            <a:avLst/>
          </a:prstGeom>
        </p:spPr>
        <p:txBody>
          <a:bodyPr vert="horz" lIns="91440" tIns="45720" rIns="91440" bIns="45720" rtlCol="0" anchor="t">
            <a:normAutofit/>
          </a:bodyPr>
          <a:lstStyle/>
          <a:p>
            <a:pPr marL="88900" lvl="1" algn="just">
              <a:spcBef>
                <a:spcPct val="20000"/>
              </a:spcBef>
              <a:spcAft>
                <a:spcPts val="600"/>
              </a:spcAft>
              <a:buClr>
                <a:schemeClr val="accent1">
                  <a:lumMod val="75000"/>
                </a:schemeClr>
              </a:buClr>
              <a:buSzPct val="145000"/>
              <a:tabLst>
                <a:tab pos="457200" algn="l"/>
              </a:tabLst>
            </a:pPr>
            <a:r>
              <a:rPr lang="en-US" dirty="0" err="1">
                <a:latin typeface="Arial" panose="020B0604020202020204" pitchFamily="34" charset="0"/>
                <a:cs typeface="Arial" panose="020B0604020202020204" pitchFamily="34" charset="0"/>
              </a:rPr>
              <a:t>Veniturile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cheltuielile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bugetelor</a:t>
            </a:r>
            <a:r>
              <a:rPr lang="en-US" dirty="0">
                <a:latin typeface="Arial" panose="020B0604020202020204" pitchFamily="34" charset="0"/>
                <a:cs typeface="Arial" panose="020B0604020202020204" pitchFamily="34" charset="0"/>
              </a:rPr>
              <a:t> cumulate la </a:t>
            </a:r>
            <a:r>
              <a:rPr lang="en-US" dirty="0" err="1">
                <a:latin typeface="Arial" panose="020B0604020202020204" pitchFamily="34" charset="0"/>
                <a:cs typeface="Arial" panose="020B0604020202020204" pitchFamily="34" charset="0"/>
              </a:rPr>
              <a:t>nivelul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alcătuiesc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bugetului</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care, </a:t>
            </a:r>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consolidare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eliminarea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transferurilor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sume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reflectă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dimensiunea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efortului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financiar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condiţii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echilibru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a:t>
            </a:r>
          </a:p>
          <a:p>
            <a:pPr marL="88900" lvl="1">
              <a:lnSpc>
                <a:spcPct val="90000"/>
              </a:lnSpc>
              <a:spcBef>
                <a:spcPct val="20000"/>
              </a:spcBef>
              <a:spcAft>
                <a:spcPts val="600"/>
              </a:spcAft>
              <a:buClr>
                <a:schemeClr val="accent1">
                  <a:lumMod val="75000"/>
                </a:schemeClr>
              </a:buClr>
              <a:buSzPct val="145000"/>
              <a:buFont typeface="Arial"/>
              <a:buChar char="•"/>
              <a:tabLst>
                <a:tab pos="457200" algn="l"/>
              </a:tabLst>
            </a:pPr>
            <a:endParaRPr lang="en-US" dirty="0"/>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Venituri</a:t>
            </a:r>
            <a:r>
              <a:rPr lang="en-US" dirty="0">
                <a:latin typeface="Arial" panose="020B0604020202020204" pitchFamily="34" charset="0"/>
                <a:cs typeface="Arial" panose="020B0604020202020204" pitchFamily="34" charset="0"/>
              </a:rPr>
              <a:t> estimate a se </a:t>
            </a:r>
            <a:r>
              <a:rPr lang="en-US" dirty="0" err="1">
                <a:latin typeface="Arial" panose="020B0604020202020204" pitchFamily="34" charset="0"/>
                <a:cs typeface="Arial" panose="020B0604020202020204" pitchFamily="34" charset="0"/>
              </a:rPr>
              <a:t>încasa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2.297.534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Cheltuieli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t>
            </a:r>
            <a:r>
              <a:rPr lang="en-US" dirty="0">
                <a:latin typeface="Arial" panose="020B0604020202020204" pitchFamily="34" charset="0"/>
                <a:cs typeface="Arial" panose="020B0604020202020204" pitchFamily="34" charset="0"/>
              </a:rPr>
              <a:t> general estimate a se </a:t>
            </a:r>
            <a:r>
              <a:rPr lang="en-US" dirty="0" err="1">
                <a:latin typeface="Arial" panose="020B0604020202020204" pitchFamily="34" charset="0"/>
                <a:cs typeface="Arial" panose="020B0604020202020204" pitchFamily="34" charset="0"/>
              </a:rPr>
              <a:t>efectua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2.621.599</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Deficitul</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curs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de </a:t>
            </a:r>
            <a:r>
              <a:rPr lang="ro-RO" dirty="0" smtClean="0">
                <a:latin typeface="Arial" panose="020B0604020202020204" pitchFamily="34" charset="0"/>
                <a:cs typeface="Arial" panose="020B0604020202020204" pitchFamily="34" charset="0"/>
              </a:rPr>
              <a:t>324.065</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finanţat</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excedentul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precedenţi</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496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itlu 2"/>
          <p:cNvSpPr>
            <a:spLocks noGrp="1"/>
          </p:cNvSpPr>
          <p:nvPr>
            <p:ph type="title" idx="4294967295"/>
          </p:nvPr>
        </p:nvSpPr>
        <p:spPr>
          <a:xfrm>
            <a:off x="0" y="165100"/>
            <a:ext cx="11752263" cy="1611313"/>
          </a:xfrm>
          <a:noFill/>
        </p:spPr>
        <p:txBody>
          <a:bodyPr>
            <a:noAutofit/>
          </a:bodyPr>
          <a:lstStyle/>
          <a:p>
            <a:pPr algn="ctr"/>
            <a:r>
              <a:rPr lang="ro-RO" sz="3000" b="1" dirty="0">
                <a:solidFill>
                  <a:schemeClr val="tx1"/>
                </a:solidFill>
                <a:latin typeface="Arial" panose="020B0604020202020204" pitchFamily="34" charset="0"/>
                <a:cs typeface="Arial" panose="020B0604020202020204" pitchFamily="34" charset="0"/>
              </a:rPr>
              <a:t>Bugetul general consolidat al Sectorului 2 pe anul 20</a:t>
            </a:r>
            <a:r>
              <a:rPr lang="en-US" sz="3000" b="1" dirty="0" smtClean="0">
                <a:solidFill>
                  <a:schemeClr val="tx1"/>
                </a:solidFill>
                <a:latin typeface="Arial" panose="020B0604020202020204" pitchFamily="34" charset="0"/>
                <a:cs typeface="Arial" panose="020B0604020202020204" pitchFamily="34" charset="0"/>
              </a:rPr>
              <a:t>2</a:t>
            </a:r>
            <a:r>
              <a:rPr lang="ro-RO" sz="3000" b="1" dirty="0">
                <a:solidFill>
                  <a:schemeClr val="tx1"/>
                </a:solidFill>
                <a:latin typeface="Arial" panose="020B0604020202020204" pitchFamily="34" charset="0"/>
                <a:cs typeface="Arial" panose="020B0604020202020204" pitchFamily="34" charset="0"/>
              </a:rPr>
              <a:t>4</a:t>
            </a:r>
            <a:r>
              <a:rPr lang="ro-RO" sz="3000" b="1" dirty="0" smtClean="0">
                <a:solidFill>
                  <a:schemeClr val="tx1"/>
                </a:solidFill>
                <a:latin typeface="Arial" panose="020B0604020202020204" pitchFamily="34" charset="0"/>
                <a:cs typeface="Arial" panose="020B0604020202020204" pitchFamily="34" charset="0"/>
              </a:rPr>
              <a:t>,</a:t>
            </a:r>
            <a:r>
              <a:rPr lang="en-US" sz="3000" b="1" dirty="0" smtClean="0">
                <a:solidFill>
                  <a:schemeClr val="tx1"/>
                </a:solidFill>
                <a:latin typeface="Arial" panose="020B0604020202020204" pitchFamily="34" charset="0"/>
                <a:cs typeface="Arial" panose="020B0604020202020204" pitchFamily="34" charset="0"/>
              </a:rPr>
              <a:t> </a:t>
            </a:r>
            <a:r>
              <a:rPr lang="ro-RO" sz="3000" b="1" dirty="0" smtClean="0">
                <a:solidFill>
                  <a:schemeClr val="tx1"/>
                </a:solidFill>
                <a:latin typeface="Arial" panose="020B0604020202020204" pitchFamily="34" charset="0"/>
                <a:cs typeface="Arial" panose="020B0604020202020204" pitchFamily="34" charset="0"/>
              </a:rPr>
              <a:t/>
            </a:r>
            <a:br>
              <a:rPr lang="ro-RO" sz="3000" b="1" dirty="0" smtClean="0">
                <a:solidFill>
                  <a:schemeClr val="tx1"/>
                </a:solidFill>
                <a:latin typeface="Arial" panose="020B0604020202020204" pitchFamily="34" charset="0"/>
                <a:cs typeface="Arial" panose="020B0604020202020204" pitchFamily="34" charset="0"/>
              </a:rPr>
            </a:br>
            <a:r>
              <a:rPr lang="ro-RO" sz="3000" b="1" dirty="0" smtClean="0">
                <a:solidFill>
                  <a:schemeClr val="tx1"/>
                </a:solidFill>
                <a:latin typeface="Arial" panose="020B0604020202020204" pitchFamily="34" charset="0"/>
                <a:cs typeface="Arial" panose="020B0604020202020204" pitchFamily="34" charset="0"/>
              </a:rPr>
              <a:t>pe </a:t>
            </a:r>
            <a:r>
              <a:rPr lang="ro-RO" sz="3000" b="1" dirty="0">
                <a:solidFill>
                  <a:schemeClr val="tx1"/>
                </a:solidFill>
                <a:latin typeface="Arial" panose="020B0604020202020204" pitchFamily="34" charset="0"/>
                <a:cs typeface="Arial" panose="020B0604020202020204" pitchFamily="34" charset="0"/>
              </a:rPr>
              <a:t>surse de finanţare</a:t>
            </a:r>
          </a:p>
        </p:txBody>
      </p:sp>
      <p:sp>
        <p:nvSpPr>
          <p:cNvPr id="5" name="Rectangle 1"/>
          <p:cNvSpPr>
            <a:spLocks noChangeArrowheads="1"/>
          </p:cNvSpPr>
          <p:nvPr/>
        </p:nvSpPr>
        <p:spPr bwMode="auto">
          <a:xfrm>
            <a:off x="10799466" y="1129332"/>
            <a:ext cx="12591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a:t>
            </a:r>
            <a:r>
              <a:rPr lang="fr-FR" altLang="ro-RO" sz="1600" b="1" dirty="0">
                <a:latin typeface="Arial" panose="020B0604020202020204" pitchFamily="34" charset="0"/>
                <a:ea typeface="Times New Roman" panose="02020603050405020304" pitchFamily="18" charset="0"/>
                <a:cs typeface="Arial" panose="020B0604020202020204" pitchFamily="34" charset="0"/>
              </a:rPr>
              <a:t> </a:t>
            </a: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lei</a:t>
            </a:r>
            <a:endParaRPr lang="ro-RO" altLang="ro-RO" sz="1600" dirty="0">
              <a:solidFill>
                <a:schemeClr val="bg1"/>
              </a:solidFill>
              <a:latin typeface="Arial" panose="020B0604020202020204" pitchFamily="34" charset="0"/>
              <a:cs typeface="Arial" panose="020B0604020202020204" pitchFamily="34" charset="0"/>
            </a:endParaRPr>
          </a:p>
          <a:p>
            <a:pPr indent="90488" eaLnBrk="0" fontAlgn="base" hangingPunct="0">
              <a:spcBef>
                <a:spcPct val="0"/>
              </a:spcBef>
              <a:spcAft>
                <a:spcPct val="0"/>
              </a:spcAft>
            </a:pPr>
            <a:endParaRPr lang="ro-RO" altLang="ro-RO" dirty="0">
              <a:latin typeface="Arial" panose="020B060402020202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3954685391"/>
              </p:ext>
            </p:extLst>
          </p:nvPr>
        </p:nvGraphicFramePr>
        <p:xfrm>
          <a:off x="166254" y="1744885"/>
          <a:ext cx="11793682" cy="4942464"/>
        </p:xfrm>
        <a:graphic>
          <a:graphicData uri="http://schemas.openxmlformats.org/drawingml/2006/table">
            <a:tbl>
              <a:tblPr>
                <a:tableStyleId>{616DA210-FB5B-4158-B5E0-FEB733F419BA}</a:tableStyleId>
              </a:tblPr>
              <a:tblGrid>
                <a:gridCol w="6957310">
                  <a:extLst>
                    <a:ext uri="{9D8B030D-6E8A-4147-A177-3AD203B41FA5}">
                      <a16:colId xmlns="" xmlns:a16="http://schemas.microsoft.com/office/drawing/2014/main" val="20000"/>
                    </a:ext>
                  </a:extLst>
                </a:gridCol>
                <a:gridCol w="1563974">
                  <a:extLst>
                    <a:ext uri="{9D8B030D-6E8A-4147-A177-3AD203B41FA5}">
                      <a16:colId xmlns="" xmlns:a16="http://schemas.microsoft.com/office/drawing/2014/main" val="20001"/>
                    </a:ext>
                  </a:extLst>
                </a:gridCol>
                <a:gridCol w="1659223">
                  <a:extLst>
                    <a:ext uri="{9D8B030D-6E8A-4147-A177-3AD203B41FA5}">
                      <a16:colId xmlns="" xmlns:a16="http://schemas.microsoft.com/office/drawing/2014/main" val="20002"/>
                    </a:ext>
                  </a:extLst>
                </a:gridCol>
                <a:gridCol w="1613175">
                  <a:extLst>
                    <a:ext uri="{9D8B030D-6E8A-4147-A177-3AD203B41FA5}">
                      <a16:colId xmlns="" xmlns:a16="http://schemas.microsoft.com/office/drawing/2014/main" val="20003"/>
                    </a:ext>
                  </a:extLst>
                </a:gridCol>
              </a:tblGrid>
              <a:tr h="450197">
                <a:tc>
                  <a:txBody>
                    <a:bodyPr/>
                    <a:lstStyle/>
                    <a:p>
                      <a:pPr marL="0" marR="0">
                        <a:spcBef>
                          <a:spcPts val="0"/>
                        </a:spcBef>
                        <a:spcAft>
                          <a:spcPts val="0"/>
                        </a:spcAft>
                      </a:pPr>
                      <a:r>
                        <a:rPr lang="fr-FR" sz="1600"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VENITURI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CHELTUIELI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DEFICIT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9809">
                <a:tc>
                  <a:txBody>
                    <a:bodyPr/>
                    <a:lstStyle/>
                    <a:p>
                      <a:pPr algn="l" fontAlgn="ctr"/>
                      <a:r>
                        <a:rPr lang="ro-RO" sz="1600" b="1" u="none" strike="noStrike" dirty="0">
                          <a:solidFill>
                            <a:schemeClr val="bg1"/>
                          </a:solidFill>
                          <a:effectLst/>
                          <a:latin typeface="Arial" panose="020B0604020202020204" pitchFamily="34" charset="0"/>
                          <a:cs typeface="Arial" panose="020B0604020202020204" pitchFamily="34" charset="0"/>
                        </a:rPr>
                        <a:t>BUGET GENERAL </a:t>
                      </a:r>
                      <a:r>
                        <a:rPr lang="ro-RO" sz="1600" b="1" u="none" strike="noStrike" dirty="0" smtClean="0">
                          <a:solidFill>
                            <a:schemeClr val="bg1"/>
                          </a:solidFill>
                          <a:effectLst/>
                          <a:latin typeface="Arial" panose="020B0604020202020204" pitchFamily="34" charset="0"/>
                          <a:cs typeface="Arial" panose="020B0604020202020204" pitchFamily="34" charset="0"/>
                        </a:rPr>
                        <a:t>2024, </a:t>
                      </a:r>
                      <a:r>
                        <a:rPr lang="ro-RO" sz="1600" b="1" u="none" strike="noStrike" dirty="0">
                          <a:solidFill>
                            <a:schemeClr val="bg1"/>
                          </a:solidFill>
                          <a:effectLst/>
                          <a:latin typeface="Arial" panose="020B0604020202020204" pitchFamily="34" charset="0"/>
                          <a:cs typeface="Arial" panose="020B0604020202020204" pitchFamily="34" charset="0"/>
                        </a:rPr>
                        <a:t>din care:</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i="0" u="none" strike="noStrike" dirty="0" smtClean="0">
                          <a:solidFill>
                            <a:schemeClr val="bg1"/>
                          </a:solidFill>
                          <a:effectLst/>
                          <a:latin typeface="Arial" panose="020B0604020202020204" pitchFamily="34" charset="0"/>
                          <a:cs typeface="Arial" panose="020B0604020202020204" pitchFamily="34" charset="0"/>
                        </a:rPr>
                        <a:t>2.297.534</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2.621.599</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-324.065</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 xmlns:a16="http://schemas.microsoft.com/office/drawing/2014/main" val="10001"/>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1. BUGET LOCAL:</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1.997.062</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2.321.127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-324.065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39809">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a:t>
                      </a:r>
                      <a:r>
                        <a:rPr lang="ro-RO" sz="1600" u="none" strike="noStrike" dirty="0" err="1">
                          <a:solidFill>
                            <a:schemeClr val="tx1"/>
                          </a:solidFill>
                          <a:effectLst/>
                          <a:latin typeface="Arial" panose="020B0604020202020204" pitchFamily="34" charset="0"/>
                          <a:cs typeface="Arial" panose="020B0604020202020204" pitchFamily="34" charset="0"/>
                        </a:rPr>
                        <a:t>funcţionare</a:t>
                      </a:r>
                      <a:r>
                        <a:rPr lang="ro-RO" sz="1600" u="none" strike="noStrike" dirty="0">
                          <a:solidFill>
                            <a:schemeClr val="tx1"/>
                          </a:solidFill>
                          <a:effectLst/>
                          <a:latin typeface="Arial" panose="020B0604020202020204" pitchFamily="34" charset="0"/>
                          <a:cs typeface="Arial" panose="020B0604020202020204" pitchFamily="34" charset="0"/>
                        </a:rPr>
                        <a:t> a bugetului local</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1.291.511</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1.291.511</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78722">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dezvoltare a bugetului local;  deficit – </a:t>
                      </a:r>
                      <a:r>
                        <a:rPr lang="ro-RO" sz="1600" u="none" strike="noStrike" dirty="0" err="1">
                          <a:solidFill>
                            <a:schemeClr val="tx1"/>
                          </a:solidFill>
                          <a:effectLst/>
                          <a:latin typeface="Arial" panose="020B0604020202020204" pitchFamily="34" charset="0"/>
                          <a:cs typeface="Arial" panose="020B0604020202020204" pitchFamily="34" charset="0"/>
                        </a:rPr>
                        <a:t>finanţat</a:t>
                      </a:r>
                      <a:r>
                        <a:rPr lang="ro-RO" sz="1600" u="none" strike="noStrike" dirty="0">
                          <a:solidFill>
                            <a:schemeClr val="tx1"/>
                          </a:solidFill>
                          <a:effectLst/>
                          <a:latin typeface="Arial" panose="020B0604020202020204" pitchFamily="34" charset="0"/>
                          <a:cs typeface="Arial" panose="020B0604020202020204" pitchFamily="34" charset="0"/>
                        </a:rPr>
                        <a:t> din excedentul</a:t>
                      </a:r>
                      <a:r>
                        <a:rPr lang="ro-RO" sz="1600" u="none" strike="noStrike" baseline="0" dirty="0">
                          <a:solidFill>
                            <a:schemeClr val="tx1"/>
                          </a:solidFill>
                          <a:effectLst/>
                          <a:latin typeface="Arial" panose="020B0604020202020204" pitchFamily="34" charset="0"/>
                          <a:cs typeface="Arial" panose="020B0604020202020204" pitchFamily="34" charset="0"/>
                        </a:rPr>
                        <a:t> </a:t>
                      </a:r>
                      <a:r>
                        <a:rPr lang="ro-RO" sz="1600" u="none" strike="noStrike" dirty="0">
                          <a:solidFill>
                            <a:schemeClr val="tx1"/>
                          </a:solidFill>
                          <a:effectLst/>
                          <a:latin typeface="Arial" panose="020B0604020202020204" pitchFamily="34" charset="0"/>
                          <a:cs typeface="Arial" panose="020B0604020202020204" pitchFamily="34" charset="0"/>
                        </a:rPr>
                        <a:t>anului </a:t>
                      </a:r>
                      <a:r>
                        <a:rPr lang="ro-RO" sz="1600" u="none" strike="noStrike" dirty="0" smtClean="0">
                          <a:solidFill>
                            <a:schemeClr val="tx1"/>
                          </a:solidFill>
                          <a:effectLst/>
                          <a:latin typeface="Arial" panose="020B0604020202020204" pitchFamily="34" charset="0"/>
                          <a:cs typeface="Arial" panose="020B0604020202020204" pitchFamily="34" charset="0"/>
                        </a:rPr>
                        <a:t>2023</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705.551</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1.029.616</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-324.065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94456">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2. BUGET CREDITE EXTERNE (</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204.469</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204.469</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39809">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3</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BUGET </a:t>
                      </a:r>
                      <a:r>
                        <a:rPr lang="pt-BR" sz="1600" b="1" u="none" strike="noStrike" dirty="0" smtClean="0">
                          <a:solidFill>
                            <a:schemeClr val="tx1"/>
                          </a:solidFill>
                          <a:effectLst/>
                          <a:latin typeface="Arial" panose="020B0604020202020204" pitchFamily="34" charset="0"/>
                          <a:cs typeface="Arial" panose="020B0604020202020204" pitchFamily="34" charset="0"/>
                        </a:rPr>
                        <a:t>CREDITE</a:t>
                      </a:r>
                      <a:r>
                        <a:rPr lang="ro-RO" sz="1600" b="1" u="none" strike="noStrike" baseline="0" dirty="0" smtClean="0">
                          <a:solidFill>
                            <a:schemeClr val="tx1"/>
                          </a:solidFill>
                          <a:effectLst/>
                          <a:latin typeface="Arial" panose="020B0604020202020204" pitchFamily="34" charset="0"/>
                          <a:cs typeface="Arial" panose="020B0604020202020204" pitchFamily="34" charset="0"/>
                        </a:rPr>
                        <a:t> INTERNE</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51.395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51.395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a:t>
                      </a:r>
                      <a:r>
                        <a:rPr lang="ro-RO" sz="1600" b="1" u="none" strike="noStrike" dirty="0" smtClean="0">
                          <a:solidFill>
                            <a:schemeClr val="tx1"/>
                          </a:solidFill>
                          <a:effectLst/>
                          <a:latin typeface="Arial" panose="020B0604020202020204" pitchFamily="34" charset="0"/>
                          <a:cs typeface="Arial" panose="020B0604020202020204" pitchFamily="34" charset="0"/>
                        </a:rPr>
                        <a:t>4. </a:t>
                      </a:r>
                      <a:r>
                        <a:rPr lang="ro-RO" sz="1600" b="1" u="none" strike="noStrike" dirty="0">
                          <a:solidFill>
                            <a:schemeClr val="tx1"/>
                          </a:solidFill>
                          <a:effectLst/>
                          <a:latin typeface="Arial" panose="020B0604020202020204" pitchFamily="34" charset="0"/>
                          <a:cs typeface="Arial" panose="020B0604020202020204" pitchFamily="34" charset="0"/>
                        </a:rPr>
                        <a:t>BUGET VENITURI PROPRII ŞI SUBVENȚII:</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i="0" u="none" strike="noStrike" dirty="0" smtClean="0">
                          <a:solidFill>
                            <a:schemeClr val="tx1"/>
                          </a:solidFill>
                          <a:effectLst/>
                          <a:latin typeface="Arial" panose="020B0604020202020204" pitchFamily="34" charset="0"/>
                          <a:cs typeface="Arial" panose="020B0604020202020204" pitchFamily="34" charset="0"/>
                        </a:rPr>
                        <a:t>608.415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608.415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33028">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funcționare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296.349</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296.349</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46809">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dezvoltare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312.066</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0" i="0" u="none" strike="noStrike" dirty="0" smtClean="0">
                          <a:solidFill>
                            <a:schemeClr val="tx1"/>
                          </a:solidFill>
                          <a:effectLst/>
                          <a:latin typeface="Arial" panose="020B0604020202020204" pitchFamily="34" charset="0"/>
                          <a:cs typeface="Arial" panose="020B0604020202020204" pitchFamily="34" charset="0"/>
                        </a:rPr>
                        <a:t>312.066</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TRANSFERURI ÎNTRE UNITĂŢI</a:t>
                      </a: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ro-RO" sz="1600" b="1" u="none" strike="noStrike" dirty="0">
                          <a:solidFill>
                            <a:schemeClr val="tx1"/>
                          </a:solidFill>
                          <a:effectLst/>
                          <a:latin typeface="Arial" panose="020B0604020202020204" pitchFamily="34" charset="0"/>
                          <a:cs typeface="Arial" panose="020B0604020202020204" pitchFamily="34" charset="0"/>
                        </a:rPr>
                        <a:t>(se scad)</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-563.807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-563.807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sp>
        <p:nvSpPr>
          <p:cNvPr id="2" name="CasetăText 1"/>
          <p:cNvSpPr txBox="1"/>
          <p:nvPr/>
        </p:nvSpPr>
        <p:spPr>
          <a:xfrm>
            <a:off x="10799466" y="1437108"/>
            <a:ext cx="707245" cy="338554"/>
          </a:xfrm>
          <a:prstGeom prst="rect">
            <a:avLst/>
          </a:prstGeom>
          <a:noFill/>
        </p:spPr>
        <p:txBody>
          <a:bodyPr wrap="none" rtlCol="0">
            <a:spAutoFit/>
          </a:bodyPr>
          <a:lstStyle/>
          <a:p>
            <a:r>
              <a:rPr lang="ro-RO" sz="1600" dirty="0">
                <a:latin typeface="Arial" panose="020B0604020202020204" pitchFamily="34" charset="0"/>
                <a:cs typeface="Arial" panose="020B0604020202020204" pitchFamily="34" charset="0"/>
              </a:rPr>
              <a:t>m</a:t>
            </a:r>
            <a:r>
              <a:rPr lang="ro-RO" sz="1600" dirty="0" smtClean="0">
                <a:latin typeface="Arial" panose="020B0604020202020204" pitchFamily="34" charset="0"/>
                <a:cs typeface="Arial" panose="020B0604020202020204" pitchFamily="34" charset="0"/>
              </a:rPr>
              <a:t>ii lei</a:t>
            </a: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99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 y="-457200"/>
            <a:ext cx="20844375" cy="5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32656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983802" y="146492"/>
            <a:ext cx="10226079" cy="359376"/>
          </a:xfrm>
          <a:noFill/>
        </p:spPr>
        <p:txBody>
          <a:bodyPr>
            <a:noAutofit/>
          </a:bodyPr>
          <a:lstStyle/>
          <a:p>
            <a:pPr algn="ctr"/>
            <a:r>
              <a:rPr lang="ro-RO" sz="2500" b="1" dirty="0" smtClean="0">
                <a:solidFill>
                  <a:schemeClr val="tx1"/>
                </a:solidFill>
                <a:latin typeface="Arial" panose="020B0604020202020204" pitchFamily="34" charset="0"/>
                <a:cs typeface="Arial" panose="020B0604020202020204" pitchFamily="34" charset="0"/>
              </a:rPr>
              <a:t>Cheltuielile </a:t>
            </a:r>
            <a:r>
              <a:rPr lang="ro-RO" sz="2500" b="1" dirty="0">
                <a:solidFill>
                  <a:schemeClr val="tx1"/>
                </a:solidFill>
                <a:latin typeface="Arial" panose="020B0604020202020204" pitchFamily="34" charset="0"/>
                <a:cs typeface="Arial" panose="020B0604020202020204" pitchFamily="34" charset="0"/>
              </a:rPr>
              <a:t>bugetului general consolidat al Sectorului 2 </a:t>
            </a:r>
            <a:r>
              <a:rPr lang="ro-RO" sz="2500" b="1" dirty="0" err="1">
                <a:solidFill>
                  <a:schemeClr val="tx1"/>
                </a:solidFill>
                <a:latin typeface="Arial" panose="020B0604020202020204" pitchFamily="34" charset="0"/>
                <a:cs typeface="Arial" panose="020B0604020202020204" pitchFamily="34" charset="0"/>
              </a:rPr>
              <a:t>Bucureşti</a:t>
            </a:r>
            <a:endParaRPr lang="ro-RO" sz="2500" b="1" dirty="0">
              <a:solidFill>
                <a:schemeClr val="tx1"/>
              </a:solidFill>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9863534" y="1156594"/>
            <a:ext cx="9313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 lei</a:t>
            </a:r>
            <a:endParaRPr lang="ro-RO" altLang="ro-RO" sz="1600" dirty="0">
              <a:solidFill>
                <a:schemeClr val="bg1"/>
              </a:solidFill>
            </a:endParaRPr>
          </a:p>
          <a:p>
            <a:pPr indent="90488" eaLnBrk="0" fontAlgn="base" hangingPunct="0">
              <a:spcBef>
                <a:spcPct val="0"/>
              </a:spcBef>
              <a:spcAft>
                <a:spcPct val="0"/>
              </a:spcAft>
            </a:pPr>
            <a:endParaRPr lang="ro-RO" altLang="ro-RO" dirty="0">
              <a:solidFill>
                <a:schemeClr val="bg1"/>
              </a:solidFill>
              <a:latin typeface="Arial" panose="020B060402020202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473457269"/>
              </p:ext>
            </p:extLst>
          </p:nvPr>
        </p:nvGraphicFramePr>
        <p:xfrm>
          <a:off x="345987" y="948888"/>
          <a:ext cx="11501711" cy="5788394"/>
        </p:xfrm>
        <a:graphic>
          <a:graphicData uri="http://schemas.openxmlformats.org/drawingml/2006/table">
            <a:tbl>
              <a:tblPr firstRow="1" firstCol="1">
                <a:tableStyleId>{BC89EF96-8CEA-46FF-86C4-4CE0E7609802}</a:tableStyleId>
              </a:tblPr>
              <a:tblGrid>
                <a:gridCol w="9257234">
                  <a:extLst>
                    <a:ext uri="{9D8B030D-6E8A-4147-A177-3AD203B41FA5}">
                      <a16:colId xmlns="" xmlns:a16="http://schemas.microsoft.com/office/drawing/2014/main" val="20000"/>
                    </a:ext>
                  </a:extLst>
                </a:gridCol>
                <a:gridCol w="1217179">
                  <a:extLst>
                    <a:ext uri="{9D8B030D-6E8A-4147-A177-3AD203B41FA5}">
                      <a16:colId xmlns="" xmlns:a16="http://schemas.microsoft.com/office/drawing/2014/main" val="20001"/>
                    </a:ext>
                  </a:extLst>
                </a:gridCol>
                <a:gridCol w="1027298">
                  <a:extLst>
                    <a:ext uri="{9D8B030D-6E8A-4147-A177-3AD203B41FA5}">
                      <a16:colId xmlns="" xmlns:a16="http://schemas.microsoft.com/office/drawing/2014/main" val="20002"/>
                    </a:ext>
                  </a:extLst>
                </a:gridCol>
              </a:tblGrid>
              <a:tr h="310651">
                <a:tc>
                  <a:txBody>
                    <a:bodyPr/>
                    <a:lstStyle/>
                    <a:p>
                      <a:pPr algn="l" rtl="0" fontAlgn="ctr"/>
                      <a:r>
                        <a:rPr lang="ro-RO" sz="1300" b="1" i="0" u="none" strike="noStrike" dirty="0">
                          <a:solidFill>
                            <a:srgbClr val="FFFFFF"/>
                          </a:solidFill>
                          <a:effectLst/>
                          <a:latin typeface="Arial" panose="020B0604020202020204" pitchFamily="34" charset="0"/>
                        </a:rPr>
                        <a:t>CHELTUIELI BUGET GENERAL 2024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tc>
                  <a:txBody>
                    <a:bodyPr/>
                    <a:lstStyle/>
                    <a:p>
                      <a:pPr algn="ctr" rtl="0" fontAlgn="ctr"/>
                      <a:r>
                        <a:rPr lang="ro-RO" sz="1300" b="1" i="0" u="none" strike="noStrike">
                          <a:solidFill>
                            <a:srgbClr val="FFFFFF"/>
                          </a:solidFill>
                          <a:effectLst/>
                          <a:latin typeface="Arial" panose="020B0604020202020204" pitchFamily="34" charset="0"/>
                        </a:rPr>
                        <a:t>2.621.599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rtl="0" fontAlgn="b"/>
                      <a:r>
                        <a:rPr lang="ro-RO" sz="1300" b="1" i="0" u="none" strike="noStrike" dirty="0">
                          <a:solidFill>
                            <a:srgbClr val="FFFFFF"/>
                          </a:solidFill>
                          <a:effectLst/>
                          <a:latin typeface="Arial" panose="020B0604020202020204" pitchFamily="34" charset="0"/>
                        </a:rPr>
                        <a:t>100,00%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259725">
                <a:tc>
                  <a:txBody>
                    <a:bodyPr/>
                    <a:lstStyle/>
                    <a:p>
                      <a:pPr algn="l" rtl="0" fontAlgn="ctr"/>
                      <a:r>
                        <a:rPr lang="ro-RO" sz="1300" b="1" i="0" u="none" strike="noStrike" dirty="0">
                          <a:solidFill>
                            <a:srgbClr val="000000"/>
                          </a:solidFill>
                          <a:effectLst/>
                          <a:latin typeface="Arial" panose="020B0604020202020204" pitchFamily="34" charset="0"/>
                        </a:rPr>
                        <a:t>  SECŢIUNEA DE FUNCŢIONARE</a:t>
                      </a:r>
                      <a:r>
                        <a:rPr lang="ro-RO" sz="1300" b="0" i="0" u="none" strike="noStrike" dirty="0">
                          <a:solidFill>
                            <a:srgbClr val="000000"/>
                          </a:solidFill>
                          <a:effectLst/>
                          <a:latin typeface="Arial" panose="020B0604020202020204" pitchFamily="34" charset="0"/>
                        </a:rPr>
                        <a:t>, din care:</a:t>
                      </a:r>
                      <a:endParaRPr lang="ro-RO"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1" i="0" u="none" strike="noStrike">
                          <a:solidFill>
                            <a:srgbClr val="000000"/>
                          </a:solidFill>
                          <a:effectLst/>
                          <a:latin typeface="Arial" panose="020B0604020202020204" pitchFamily="34" charset="0"/>
                        </a:rPr>
                        <a:t>1.336.060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1" i="0" u="none" strike="noStrike">
                          <a:solidFill>
                            <a:srgbClr val="000000"/>
                          </a:solidFill>
                          <a:effectLst/>
                          <a:latin typeface="Arial" panose="020B0604020202020204" pitchFamily="34" charset="0"/>
                        </a:rPr>
                        <a:t>50,96%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Cheltuieli de personal</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404.256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15,42%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Bunuri și servicii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651.024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24,83%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Dobânzi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52.439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2,00%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289345">
                <a:tc>
                  <a:txBody>
                    <a:bodyPr/>
                    <a:lstStyle/>
                    <a:p>
                      <a:pPr algn="l" rtl="0" fontAlgn="ctr"/>
                      <a:r>
                        <a:rPr lang="ro-RO" sz="1300" b="0" i="0" u="none" strike="noStrike" dirty="0">
                          <a:solidFill>
                            <a:srgbClr val="000000"/>
                          </a:solidFill>
                          <a:effectLst/>
                          <a:latin typeface="Arial" panose="020B0604020202020204" pitchFamily="34" charset="0"/>
                        </a:rPr>
                        <a:t>     Alte transferuri </a:t>
                      </a:r>
                      <a:r>
                        <a:rPr lang="ro-RO" sz="1100" b="0" i="1" u="none" strike="noStrike" dirty="0">
                          <a:solidFill>
                            <a:srgbClr val="000000"/>
                          </a:solidFill>
                          <a:effectLst/>
                          <a:latin typeface="Arial" panose="020B0604020202020204" pitchFamily="34" charset="0"/>
                        </a:rPr>
                        <a:t>(</a:t>
                      </a:r>
                      <a:r>
                        <a:rPr lang="ro-RO" sz="1100" b="0" i="1" u="none" strike="noStrike" dirty="0" err="1">
                          <a:solidFill>
                            <a:srgbClr val="000000"/>
                          </a:solidFill>
                          <a:effectLst/>
                          <a:latin typeface="Arial" panose="020B0604020202020204" pitchFamily="34" charset="0"/>
                        </a:rPr>
                        <a:t>finanţarea</a:t>
                      </a:r>
                      <a:r>
                        <a:rPr lang="ro-RO" sz="1100" b="0" i="1" u="none" strike="noStrike" dirty="0">
                          <a:solidFill>
                            <a:srgbClr val="000000"/>
                          </a:solidFill>
                          <a:effectLst/>
                          <a:latin typeface="Arial" panose="020B0604020202020204" pitchFamily="34" charset="0"/>
                        </a:rPr>
                        <a:t> </a:t>
                      </a:r>
                      <a:r>
                        <a:rPr lang="ro-RO" sz="1100" b="0" i="1" u="none" strike="noStrike" dirty="0" err="1">
                          <a:solidFill>
                            <a:srgbClr val="000000"/>
                          </a:solidFill>
                          <a:effectLst/>
                          <a:latin typeface="Arial" panose="020B0604020202020204" pitchFamily="34" charset="0"/>
                        </a:rPr>
                        <a:t>învăţământului</a:t>
                      </a:r>
                      <a:r>
                        <a:rPr lang="ro-RO" sz="1100" b="0" i="1" u="none" strike="noStrike" dirty="0">
                          <a:solidFill>
                            <a:srgbClr val="000000"/>
                          </a:solidFill>
                          <a:effectLst/>
                          <a:latin typeface="Arial" panose="020B0604020202020204" pitchFamily="34" charset="0"/>
                        </a:rPr>
                        <a:t> particular sau confesional acreditat, stimulent pentru casarea autovehiculelor uzate)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17.168</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0,65%</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58997">
                <a:tc>
                  <a:txBody>
                    <a:bodyPr/>
                    <a:lstStyle/>
                    <a:p>
                      <a:pPr algn="l" rtl="0" fontAlgn="ctr"/>
                      <a:r>
                        <a:rPr lang="ro-RO" sz="1300" b="0" i="0" u="none" strike="noStrike" dirty="0">
                          <a:solidFill>
                            <a:srgbClr val="000000"/>
                          </a:solidFill>
                          <a:effectLst/>
                          <a:latin typeface="Arial" panose="020B0604020202020204" pitchFamily="34" charset="0"/>
                        </a:rPr>
                        <a:t>     Asistență socială</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112.071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4,27%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262859">
                <a:tc>
                  <a:txBody>
                    <a:bodyPr/>
                    <a:lstStyle/>
                    <a:p>
                      <a:pPr algn="l" rtl="0" fontAlgn="ctr"/>
                      <a:r>
                        <a:rPr lang="ro-RO" sz="1300" b="0" i="0" u="none" strike="noStrike" dirty="0">
                          <a:solidFill>
                            <a:srgbClr val="000000"/>
                          </a:solidFill>
                          <a:effectLst/>
                          <a:latin typeface="Arial" panose="020B0604020202020204" pitchFamily="34" charset="0"/>
                        </a:rPr>
                        <a:t>     Alte cheltuieli </a:t>
                      </a:r>
                      <a:r>
                        <a:rPr lang="ro-RO" sz="1100" b="0" i="1" u="none" strike="noStrike" dirty="0">
                          <a:solidFill>
                            <a:srgbClr val="000000"/>
                          </a:solidFill>
                          <a:effectLst/>
                          <a:latin typeface="Arial" panose="020B0604020202020204" pitchFamily="34" charset="0"/>
                        </a:rPr>
                        <a:t>(despăgubiri civile, programe </a:t>
                      </a:r>
                      <a:r>
                        <a:rPr lang="ro-RO" sz="1100" b="0" i="1" u="none" strike="noStrike" dirty="0" err="1">
                          <a:solidFill>
                            <a:srgbClr val="000000"/>
                          </a:solidFill>
                          <a:effectLst/>
                          <a:latin typeface="Arial" panose="020B0604020202020204" pitchFamily="34" charset="0"/>
                        </a:rPr>
                        <a:t>educaţionale</a:t>
                      </a:r>
                      <a:r>
                        <a:rPr lang="ro-RO" sz="1100" b="0" i="1" u="none" strike="noStrike" dirty="0">
                          <a:solidFill>
                            <a:srgbClr val="000000"/>
                          </a:solidFill>
                          <a:effectLst/>
                          <a:latin typeface="Arial" panose="020B0604020202020204" pitchFamily="34" charset="0"/>
                        </a:rPr>
                        <a:t> </a:t>
                      </a:r>
                      <a:r>
                        <a:rPr lang="ro-RO" sz="1100" b="0" i="1" u="none" strike="noStrike" dirty="0" err="1">
                          <a:solidFill>
                            <a:srgbClr val="000000"/>
                          </a:solidFill>
                          <a:effectLst/>
                          <a:latin typeface="Arial" panose="020B0604020202020204" pitchFamily="34" charset="0"/>
                        </a:rPr>
                        <a:t>şi</a:t>
                      </a:r>
                      <a:r>
                        <a:rPr lang="ro-RO" sz="1100" b="0" i="1" u="none" strike="noStrike" dirty="0">
                          <a:solidFill>
                            <a:srgbClr val="000000"/>
                          </a:solidFill>
                          <a:effectLst/>
                          <a:latin typeface="Arial" panose="020B0604020202020204" pitchFamily="34" charset="0"/>
                        </a:rPr>
                        <a:t> sportive, sume aferente persoanelor cu handicap neîncadrate)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17.532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0,67%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291637">
                <a:tc>
                  <a:txBody>
                    <a:bodyPr/>
                    <a:lstStyle/>
                    <a:p>
                      <a:pPr algn="l" rtl="0" fontAlgn="ctr"/>
                      <a:r>
                        <a:rPr lang="ro-RO" sz="1300" b="0" i="0" u="none" strike="noStrike" dirty="0">
                          <a:solidFill>
                            <a:srgbClr val="000000"/>
                          </a:solidFill>
                          <a:effectLst/>
                          <a:latin typeface="Arial" panose="020B0604020202020204" pitchFamily="34" charset="0"/>
                        </a:rPr>
                        <a:t>     Burse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12.000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0,46%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7"/>
                  </a:ext>
                </a:extLst>
              </a:tr>
              <a:tr h="246888">
                <a:tc>
                  <a:txBody>
                    <a:bodyPr/>
                    <a:lstStyle/>
                    <a:p>
                      <a:pPr algn="l" rtl="0" fontAlgn="ctr"/>
                      <a:r>
                        <a:rPr lang="ro-RO" sz="1300" b="0" i="0" u="none" strike="noStrike" dirty="0">
                          <a:solidFill>
                            <a:srgbClr val="000000"/>
                          </a:solidFill>
                          <a:effectLst/>
                          <a:latin typeface="Arial" panose="020B0604020202020204" pitchFamily="34" charset="0"/>
                        </a:rPr>
                        <a:t>     Programe pentru tineret </a:t>
                      </a:r>
                      <a:r>
                        <a:rPr lang="ro-RO" sz="1100" b="0" i="1" u="none" strike="noStrike" dirty="0">
                          <a:solidFill>
                            <a:srgbClr val="000000"/>
                          </a:solidFill>
                          <a:effectLst/>
                          <a:latin typeface="Arial" panose="020B0604020202020204" pitchFamily="34" charset="0"/>
                        </a:rPr>
                        <a:t>(vouchere sportive, premii sportive)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5.000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0,19%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8"/>
                  </a:ext>
                </a:extLst>
              </a:tr>
              <a:tr h="261297">
                <a:tc>
                  <a:txBody>
                    <a:bodyPr/>
                    <a:lstStyle/>
                    <a:p>
                      <a:pPr algn="l" rtl="0" fontAlgn="ctr"/>
                      <a:r>
                        <a:rPr lang="ro-RO" sz="1300" b="0" i="0" u="none" strike="noStrike" dirty="0">
                          <a:solidFill>
                            <a:srgbClr val="000000"/>
                          </a:solidFill>
                          <a:effectLst/>
                          <a:latin typeface="Arial" panose="020B0604020202020204" pitchFamily="34" charset="0"/>
                        </a:rPr>
                        <a:t>     Susținerea cultelor</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706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0,03%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09"/>
                  </a:ext>
                </a:extLst>
              </a:tr>
              <a:tr h="255373">
                <a:tc>
                  <a:txBody>
                    <a:bodyPr/>
                    <a:lstStyle/>
                    <a:p>
                      <a:pPr algn="l" rtl="0" fontAlgn="ctr"/>
                      <a:r>
                        <a:rPr lang="ro-RO" sz="1300" b="0" i="0" u="none" strike="noStrike" dirty="0">
                          <a:solidFill>
                            <a:srgbClr val="000000"/>
                          </a:solidFill>
                          <a:effectLst/>
                          <a:latin typeface="Arial" panose="020B0604020202020204" pitchFamily="34" charset="0"/>
                        </a:rPr>
                        <a:t>     Asociații si fundații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13.830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0,53%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47135">
                <a:tc>
                  <a:txBody>
                    <a:bodyPr/>
                    <a:lstStyle/>
                    <a:p>
                      <a:pPr algn="l" rtl="0" fontAlgn="ctr"/>
                      <a:r>
                        <a:rPr lang="ro-RO" sz="1300" b="0" i="0" u="none" strike="noStrike" dirty="0">
                          <a:solidFill>
                            <a:srgbClr val="000000"/>
                          </a:solidFill>
                          <a:effectLst/>
                          <a:latin typeface="Arial" panose="020B0604020202020204" pitchFamily="34" charset="0"/>
                        </a:rPr>
                        <a:t>     Rambursări de credite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50.034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1,91%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0"/>
                  </a:ext>
                </a:extLst>
              </a:tr>
              <a:tr h="247135">
                <a:tc>
                  <a:txBody>
                    <a:bodyPr/>
                    <a:lstStyle/>
                    <a:p>
                      <a:pPr algn="l" rtl="0" fontAlgn="ctr"/>
                      <a:r>
                        <a:rPr lang="it-IT" sz="1300" b="1" i="0" u="none" strike="noStrike" dirty="0">
                          <a:solidFill>
                            <a:srgbClr val="000000"/>
                          </a:solidFill>
                          <a:effectLst/>
                          <a:latin typeface="Arial" panose="020B0604020202020204" pitchFamily="34" charset="0"/>
                        </a:rPr>
                        <a:t>  SECŢIUNEA DE DEZVOLTARE</a:t>
                      </a:r>
                      <a:r>
                        <a:rPr lang="it-IT" sz="1300" b="0" i="0" u="none" strike="noStrike" dirty="0">
                          <a:solidFill>
                            <a:srgbClr val="000000"/>
                          </a:solidFill>
                          <a:effectLst/>
                          <a:latin typeface="Arial" panose="020B0604020202020204" pitchFamily="34" charset="0"/>
                        </a:rPr>
                        <a:t>, din care:</a:t>
                      </a:r>
                      <a:endParaRPr lang="it-IT"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1" i="0" u="none" strike="noStrike">
                          <a:solidFill>
                            <a:srgbClr val="000000"/>
                          </a:solidFill>
                          <a:effectLst/>
                          <a:latin typeface="Arial" panose="020B0604020202020204" pitchFamily="34" charset="0"/>
                        </a:rPr>
                        <a:t>1.285.539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1" i="0" u="none" strike="noStrike">
                          <a:solidFill>
                            <a:srgbClr val="000000"/>
                          </a:solidFill>
                          <a:effectLst/>
                          <a:latin typeface="Arial" panose="020B0604020202020204" pitchFamily="34" charset="0"/>
                        </a:rPr>
                        <a:t>49,04%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1"/>
                  </a:ext>
                </a:extLst>
              </a:tr>
              <a:tr h="263611">
                <a:tc>
                  <a:txBody>
                    <a:bodyPr/>
                    <a:lstStyle/>
                    <a:p>
                      <a:pPr algn="l" rtl="0" fontAlgn="ctr"/>
                      <a:r>
                        <a:rPr lang="ro-RO" sz="1300" b="1" i="0" u="none" strike="noStrike" dirty="0">
                          <a:solidFill>
                            <a:srgbClr val="000000"/>
                          </a:solidFill>
                          <a:effectLst/>
                          <a:latin typeface="Arial" panose="020B0604020202020204" pitchFamily="34" charset="0"/>
                        </a:rPr>
                        <a:t>     </a:t>
                      </a:r>
                      <a:r>
                        <a:rPr lang="ro-RO" sz="1300" b="0" i="0" u="none" strike="noStrike" dirty="0">
                          <a:solidFill>
                            <a:srgbClr val="000000"/>
                          </a:solidFill>
                          <a:effectLst/>
                          <a:latin typeface="Arial" panose="020B0604020202020204" pitchFamily="34" charset="0"/>
                        </a:rPr>
                        <a:t>Transferuri pentru Pasajul Doamna Ghica</a:t>
                      </a:r>
                      <a:endParaRPr lang="ro-RO"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a:solidFill>
                            <a:srgbClr val="000000"/>
                          </a:solidFill>
                          <a:effectLst/>
                          <a:latin typeface="Arial" panose="020B0604020202020204" pitchFamily="34" charset="0"/>
                        </a:rPr>
                        <a:t>3.890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0,15%</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2"/>
                  </a:ext>
                </a:extLst>
              </a:tr>
              <a:tr h="237322">
                <a:tc>
                  <a:txBody>
                    <a:bodyPr/>
                    <a:lstStyle/>
                    <a:p>
                      <a:pPr algn="l" rtl="0" fontAlgn="ctr"/>
                      <a:r>
                        <a:rPr lang="ro-RO" sz="1300" b="0" i="0" u="none" strike="noStrike">
                          <a:solidFill>
                            <a:srgbClr val="000000"/>
                          </a:solidFill>
                          <a:effectLst/>
                          <a:latin typeface="Arial" panose="020B0604020202020204" pitchFamily="34" charset="0"/>
                        </a:rPr>
                        <a:t>     Alte transferuri pentru ADI</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a:solidFill>
                            <a:srgbClr val="000000"/>
                          </a:solidFill>
                          <a:effectLst/>
                          <a:latin typeface="Arial" panose="020B0604020202020204" pitchFamily="34" charset="0"/>
                        </a:rPr>
                        <a:t>380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0,01%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63611">
                <a:tc>
                  <a:txBody>
                    <a:bodyPr/>
                    <a:lstStyle/>
                    <a:p>
                      <a:pPr algn="l" rtl="0" fontAlgn="ctr"/>
                      <a:r>
                        <a:rPr lang="it-IT" sz="1300" b="0" i="0" u="none" strike="noStrike">
                          <a:solidFill>
                            <a:srgbClr val="000000"/>
                          </a:solidFill>
                          <a:effectLst/>
                          <a:latin typeface="Arial" panose="020B0604020202020204" pitchFamily="34" charset="0"/>
                        </a:rPr>
                        <a:t>     Proiecte cu finanțare din fonduri externe nerambursabile</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a:solidFill>
                            <a:srgbClr val="000000"/>
                          </a:solidFill>
                          <a:effectLst/>
                          <a:latin typeface="Arial" panose="020B0604020202020204" pitchFamily="34" charset="0"/>
                        </a:rPr>
                        <a:t>39.934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a:solidFill>
                            <a:srgbClr val="000000"/>
                          </a:solidFill>
                          <a:effectLst/>
                          <a:latin typeface="Arial" panose="020B0604020202020204" pitchFamily="34" charset="0"/>
                        </a:rPr>
                        <a:t>1,52%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71848">
                <a:tc>
                  <a:txBody>
                    <a:bodyPr/>
                    <a:lstStyle/>
                    <a:p>
                      <a:pPr algn="l" rtl="0" fontAlgn="ctr"/>
                      <a:r>
                        <a:rPr lang="ro-RO" sz="1300" b="0" i="0" u="none" strike="noStrike" dirty="0">
                          <a:solidFill>
                            <a:srgbClr val="000000"/>
                          </a:solidFill>
                          <a:effectLst/>
                          <a:latin typeface="Arial" panose="020B0604020202020204" pitchFamily="34" charset="0"/>
                        </a:rPr>
                        <a:t>     Proiecte cu finanțare din PNRR </a:t>
                      </a:r>
                      <a:r>
                        <a:rPr lang="ro-RO" sz="1100" b="0" i="1" u="none" strike="noStrike" dirty="0">
                          <a:solidFill>
                            <a:srgbClr val="000000"/>
                          </a:solidFill>
                          <a:effectLst/>
                          <a:latin typeface="Arial" panose="020B0604020202020204" pitchFamily="34" charset="0"/>
                        </a:rPr>
                        <a:t>(reabilitare termica pentru </a:t>
                      </a:r>
                      <a:r>
                        <a:rPr lang="ro-RO" sz="1100" b="0" i="1" u="none" strike="noStrike" dirty="0" smtClean="0">
                          <a:solidFill>
                            <a:srgbClr val="000000"/>
                          </a:solidFill>
                          <a:effectLst/>
                          <a:latin typeface="Arial" panose="020B0604020202020204" pitchFamily="34" charset="0"/>
                        </a:rPr>
                        <a:t>24 </a:t>
                      </a:r>
                      <a:r>
                        <a:rPr lang="ro-RO" sz="1100" b="0" i="1" u="none" strike="noStrike" dirty="0">
                          <a:solidFill>
                            <a:srgbClr val="000000"/>
                          </a:solidFill>
                          <a:effectLst/>
                          <a:latin typeface="Arial" panose="020B0604020202020204" pitchFamily="34" charset="0"/>
                        </a:rPr>
                        <a:t>blocuri, construirea de locuințe </a:t>
                      </a:r>
                      <a:r>
                        <a:rPr lang="ro-RO" sz="1100" b="0" i="1" u="none" strike="noStrike" dirty="0" err="1">
                          <a:solidFill>
                            <a:srgbClr val="000000"/>
                          </a:solidFill>
                          <a:effectLst/>
                          <a:latin typeface="Arial" panose="020B0604020202020204" pitchFamily="34" charset="0"/>
                        </a:rPr>
                        <a:t>nZEB</a:t>
                      </a:r>
                      <a:r>
                        <a:rPr lang="ro-RO" sz="1100" b="0" i="1" u="none" strike="noStrike" dirty="0">
                          <a:solidFill>
                            <a:srgbClr val="000000"/>
                          </a:solidFill>
                          <a:effectLst/>
                          <a:latin typeface="Arial" panose="020B0604020202020204" pitchFamily="34" charset="0"/>
                        </a:rPr>
                        <a:t>, amplasarea de stații de reîncărcare pentru mașini electrice la blocurile reabilitate prin PNRR, amenajare piste de </a:t>
                      </a:r>
                      <a:r>
                        <a:rPr lang="ro-RO" sz="1100" b="0" i="1" u="none" strike="noStrike" dirty="0" smtClean="0">
                          <a:solidFill>
                            <a:srgbClr val="000000"/>
                          </a:solidFill>
                          <a:effectLst/>
                          <a:latin typeface="Arial" panose="020B0604020202020204" pitchFamily="34" charset="0"/>
                        </a:rPr>
                        <a:t>biciclete, servicii de educație</a:t>
                      </a:r>
                      <a:r>
                        <a:rPr lang="ro-RO" sz="1100" b="0" i="1" u="none" strike="noStrike" baseline="0" dirty="0" smtClean="0">
                          <a:solidFill>
                            <a:srgbClr val="000000"/>
                          </a:solidFill>
                          <a:effectLst/>
                          <a:latin typeface="Arial" panose="020B0604020202020204" pitchFamily="34" charset="0"/>
                        </a:rPr>
                        <a:t> timpurie complementare pentru Gr. 137, dotare cu mobilier, materiale didactice și echipamente digitale a unit. de învățământ preuniversitar de stat, modernizarea Centrului de Servicii de Recuperare </a:t>
                      </a:r>
                      <a:r>
                        <a:rPr lang="ro-RO" sz="1100" b="0" i="1" u="none" strike="noStrike" baseline="0" dirty="0" err="1" smtClean="0">
                          <a:solidFill>
                            <a:srgbClr val="000000"/>
                          </a:solidFill>
                          <a:effectLst/>
                          <a:latin typeface="Arial" panose="020B0604020202020204" pitchFamily="34" charset="0"/>
                        </a:rPr>
                        <a:t>Neuromotorie</a:t>
                      </a:r>
                      <a:r>
                        <a:rPr lang="ro-RO" sz="1100" b="0" i="1" u="none" strike="noStrike" baseline="0" dirty="0" smtClean="0">
                          <a:solidFill>
                            <a:srgbClr val="000000"/>
                          </a:solidFill>
                          <a:effectLst/>
                          <a:latin typeface="Arial" panose="020B0604020202020204" pitchFamily="34" charset="0"/>
                        </a:rPr>
                        <a:t> de Tip Ambulatoriu, reabilitare 7 unități de învățământ </a:t>
                      </a:r>
                      <a:r>
                        <a:rPr lang="ro-RO" sz="1100" b="0" i="1" u="none" strike="noStrike" dirty="0" smtClean="0">
                          <a:solidFill>
                            <a:srgbClr val="000000"/>
                          </a:solidFill>
                          <a:effectLst/>
                          <a:latin typeface="Arial" panose="020B0604020202020204" pitchFamily="34" charset="0"/>
                        </a:rPr>
                        <a:t>)</a:t>
                      </a:r>
                      <a:endParaRPr lang="ro-RO" sz="11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dirty="0">
                          <a:solidFill>
                            <a:srgbClr val="000000"/>
                          </a:solidFill>
                          <a:effectLst/>
                          <a:latin typeface="Arial" panose="020B0604020202020204" pitchFamily="34" charset="0"/>
                        </a:rPr>
                        <a:t>218.172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8,32%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3"/>
                  </a:ext>
                </a:extLst>
              </a:tr>
              <a:tr h="282863">
                <a:tc>
                  <a:txBody>
                    <a:bodyPr/>
                    <a:lstStyle/>
                    <a:p>
                      <a:pPr algn="l" rtl="0" fontAlgn="ctr"/>
                      <a:r>
                        <a:rPr lang="ro-RO" sz="1300" b="0" i="0" u="none" strike="noStrike" dirty="0">
                          <a:solidFill>
                            <a:srgbClr val="000000"/>
                          </a:solidFill>
                          <a:effectLst/>
                          <a:latin typeface="Arial" panose="020B0604020202020204" pitchFamily="34" charset="0"/>
                        </a:rPr>
                        <a:t>     Alte cheltuieli de capital</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697.778</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26,62%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50791">
                <a:tc>
                  <a:txBody>
                    <a:bodyPr/>
                    <a:lstStyle/>
                    <a:p>
                      <a:pPr algn="l" rtl="0" fontAlgn="ctr"/>
                      <a:r>
                        <a:rPr lang="ro-RO" sz="1300" b="0" i="0" u="none" strike="noStrike">
                          <a:solidFill>
                            <a:srgbClr val="000000"/>
                          </a:solidFill>
                          <a:effectLst/>
                          <a:latin typeface="Arial" panose="020B0604020202020204" pitchFamily="34" charset="0"/>
                        </a:rPr>
                        <a:t>     Reabilitare termică</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300" b="0" i="0" u="none" strike="noStrike">
                          <a:solidFill>
                            <a:srgbClr val="000000"/>
                          </a:solidFill>
                          <a:effectLst/>
                          <a:latin typeface="Arial" panose="020B0604020202020204" pitchFamily="34" charset="0"/>
                        </a:rPr>
                        <a:t>325.385</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300" b="0" i="0" u="none" strike="noStrike" dirty="0">
                          <a:solidFill>
                            <a:srgbClr val="000000"/>
                          </a:solidFill>
                          <a:effectLst/>
                          <a:latin typeface="Arial" panose="020B0604020202020204" pitchFamily="34" charset="0"/>
                        </a:rPr>
                        <a:t>12,41%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
        <p:nvSpPr>
          <p:cNvPr id="2" name="CasetăText 1"/>
          <p:cNvSpPr txBox="1"/>
          <p:nvPr/>
        </p:nvSpPr>
        <p:spPr>
          <a:xfrm>
            <a:off x="9863534" y="670508"/>
            <a:ext cx="611065" cy="292388"/>
          </a:xfrm>
          <a:prstGeom prst="rect">
            <a:avLst/>
          </a:prstGeom>
          <a:noFill/>
        </p:spPr>
        <p:txBody>
          <a:bodyPr wrap="none" rtlCol="0">
            <a:spAutoFit/>
          </a:bodyPr>
          <a:lstStyle/>
          <a:p>
            <a:r>
              <a:rPr lang="ro-RO" sz="1300" dirty="0">
                <a:latin typeface="Arial" panose="020B0604020202020204" pitchFamily="34" charset="0"/>
                <a:cs typeface="Arial" panose="020B0604020202020204" pitchFamily="34" charset="0"/>
              </a:rPr>
              <a:t>m</a:t>
            </a:r>
            <a:r>
              <a:rPr lang="ro-RO" sz="1300" dirty="0" smtClean="0">
                <a:latin typeface="Arial" panose="020B0604020202020204" pitchFamily="34" charset="0"/>
                <a:cs typeface="Arial" panose="020B0604020202020204" pitchFamily="34" charset="0"/>
              </a:rPr>
              <a:t>ii lei</a:t>
            </a:r>
            <a:endParaRPr lang="ro-RO"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36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9" name="Rectangle 3"/>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0" y="82378"/>
            <a:ext cx="12192000" cy="6857999"/>
          </a:xfrm>
          <a:prstGeom prst="rect">
            <a:avLst/>
          </a:prstGeom>
        </p:spPr>
      </p:pic>
    </p:spTree>
    <p:extLst>
      <p:ext uri="{BB962C8B-B14F-4D97-AF65-F5344CB8AC3E}">
        <p14:creationId xmlns:p14="http://schemas.microsoft.com/office/powerpoint/2010/main" val="329747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586539" y="0"/>
            <a:ext cx="11149993" cy="390525"/>
          </a:xfrm>
        </p:spPr>
        <p:txBody>
          <a:bodyPr>
            <a:normAutofit/>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SECȚIUN</a:t>
            </a:r>
            <a:r>
              <a:rPr lang="en-US" sz="1800" b="1" dirty="0" smtClean="0">
                <a:solidFill>
                  <a:schemeClr val="tx1"/>
                </a:solidFill>
                <a:latin typeface="Arial" panose="020B0604020202020204" pitchFamily="34" charset="0"/>
                <a:cs typeface="Arial" panose="020B0604020202020204" pitchFamily="34" charset="0"/>
              </a:rPr>
              <a:t>II</a:t>
            </a:r>
            <a:r>
              <a:rPr lang="ro-RO" sz="1800" b="1" dirty="0" smtClean="0">
                <a:solidFill>
                  <a:schemeClr val="tx1"/>
                </a:solidFill>
                <a:latin typeface="Arial" panose="020B0604020202020204" pitchFamily="34" charset="0"/>
                <a:cs typeface="Arial" panose="020B0604020202020204" pitchFamily="34" charset="0"/>
              </a:rPr>
              <a:t> DE FUNCȚIONARE ÎN BUGETUL GENERALE PE ANUL 2024</a:t>
            </a:r>
            <a:endParaRPr lang="ro-RO" sz="1800" b="1" dirty="0">
              <a:solidFill>
                <a:schemeClr val="tx1"/>
              </a:solidFill>
              <a:latin typeface="Arial" panose="020B0604020202020204" pitchFamily="34" charset="0"/>
              <a:cs typeface="Arial" panose="020B0604020202020204" pitchFamily="34" charset="0"/>
            </a:endParaRPr>
          </a:p>
        </p:txBody>
      </p:sp>
      <p:sp>
        <p:nvSpPr>
          <p:cNvPr id="10" name="CasetăText 1"/>
          <p:cNvSpPr txBox="1"/>
          <p:nvPr/>
        </p:nvSpPr>
        <p:spPr>
          <a:xfrm>
            <a:off x="95250" y="495300"/>
            <a:ext cx="3007898" cy="7940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o-RO" sz="1400" b="1" dirty="0" smtClean="0">
                <a:solidFill>
                  <a:srgbClr val="F85276"/>
                </a:solidFill>
                <a:latin typeface="Arial" panose="020B0604020202020204" pitchFamily="34" charset="0"/>
                <a:cs typeface="Arial" panose="020B0604020202020204" pitchFamily="34" charset="0"/>
              </a:rPr>
              <a:t>Total general</a:t>
            </a:r>
            <a:r>
              <a:rPr lang="en-US" sz="1400" b="1" dirty="0" smtClean="0">
                <a:solidFill>
                  <a:srgbClr val="F85276"/>
                </a:solidFill>
                <a:latin typeface="Arial" panose="020B0604020202020204" pitchFamily="34" charset="0"/>
                <a:cs typeface="Arial" panose="020B0604020202020204" pitchFamily="34" charset="0"/>
              </a:rPr>
              <a:t>: </a:t>
            </a:r>
            <a:r>
              <a:rPr lang="ro-RO" sz="1400" b="1" dirty="0" smtClean="0">
                <a:solidFill>
                  <a:srgbClr val="F85276"/>
                </a:solidFill>
                <a:latin typeface="Arial" panose="020B0604020202020204" pitchFamily="34" charset="0"/>
                <a:cs typeface="Arial" panose="020B0604020202020204" pitchFamily="34" charset="0"/>
              </a:rPr>
              <a:t>2.621.599</a:t>
            </a:r>
            <a:r>
              <a:rPr lang="en-US" sz="1400" b="1" dirty="0" smtClean="0">
                <a:solidFill>
                  <a:srgbClr val="F85276"/>
                </a:solidFill>
                <a:latin typeface="Arial" panose="020B0604020202020204" pitchFamily="34" charset="0"/>
                <a:cs typeface="Arial" panose="020B0604020202020204" pitchFamily="34" charset="0"/>
              </a:rPr>
              <a:t> mii lei, </a:t>
            </a:r>
            <a:r>
              <a:rPr lang="en-US" sz="1400" dirty="0" smtClean="0">
                <a:solidFill>
                  <a:srgbClr val="F85276"/>
                </a:solidFill>
                <a:latin typeface="Arial" panose="020B0604020202020204" pitchFamily="34" charset="0"/>
                <a:cs typeface="Arial" panose="020B0604020202020204" pitchFamily="34" charset="0"/>
              </a:rPr>
              <a:t>din care</a:t>
            </a:r>
            <a:r>
              <a:rPr lang="ro-RO" sz="1400" dirty="0" smtClean="0">
                <a:solidFill>
                  <a:srgbClr val="F85276"/>
                </a:solidFill>
                <a:latin typeface="Arial" panose="020B0604020202020204" pitchFamily="34" charset="0"/>
                <a:cs typeface="Arial" panose="020B0604020202020204" pitchFamily="34" charset="0"/>
              </a:rPr>
              <a:t> SF: </a:t>
            </a:r>
          </a:p>
          <a:p>
            <a:pPr algn="ctr"/>
            <a:r>
              <a:rPr lang="ro-RO" sz="1400" dirty="0" smtClean="0">
                <a:solidFill>
                  <a:srgbClr val="F85276"/>
                </a:solidFill>
                <a:latin typeface="Arial" panose="020B0604020202020204" pitchFamily="34" charset="0"/>
                <a:cs typeface="Arial" panose="020B0604020202020204" pitchFamily="34" charset="0"/>
              </a:rPr>
              <a:t>1.336.060 mii lei </a:t>
            </a:r>
            <a:endParaRPr lang="ro-RO" sz="1400" dirty="0">
              <a:solidFill>
                <a:srgbClr val="F85276"/>
              </a:solidFill>
              <a:latin typeface="Arial" panose="020B0604020202020204" pitchFamily="34" charset="0"/>
              <a:cs typeface="Arial" panose="020B0604020202020204" pitchFamily="34" charset="0"/>
            </a:endParaRPr>
          </a:p>
        </p:txBody>
      </p:sp>
      <p:pic>
        <p:nvPicPr>
          <p:cNvPr id="3" name="Imagine 2"/>
          <p:cNvPicPr>
            <a:picLocks noChangeAspect="1"/>
          </p:cNvPicPr>
          <p:nvPr/>
        </p:nvPicPr>
        <p:blipFill>
          <a:blip r:embed="rId2"/>
          <a:stretch>
            <a:fillRect/>
          </a:stretch>
        </p:blipFill>
        <p:spPr>
          <a:xfrm>
            <a:off x="95250" y="90616"/>
            <a:ext cx="12192000" cy="6857999"/>
          </a:xfrm>
          <a:prstGeom prst="rect">
            <a:avLst/>
          </a:prstGeom>
        </p:spPr>
      </p:pic>
      <p:pic>
        <p:nvPicPr>
          <p:cNvPr id="4" name="Imagine 3"/>
          <p:cNvPicPr>
            <a:picLocks noChangeAspect="1"/>
          </p:cNvPicPr>
          <p:nvPr/>
        </p:nvPicPr>
        <p:blipFill>
          <a:blip r:embed="rId3"/>
          <a:stretch>
            <a:fillRect/>
          </a:stretch>
        </p:blipFill>
        <p:spPr>
          <a:xfrm>
            <a:off x="8278029" y="3858508"/>
            <a:ext cx="3913971" cy="2999492"/>
          </a:xfrm>
          <a:prstGeom prst="rect">
            <a:avLst/>
          </a:prstGeom>
        </p:spPr>
      </p:pic>
    </p:spTree>
    <p:extLst>
      <p:ext uri="{BB962C8B-B14F-4D97-AF65-F5344CB8AC3E}">
        <p14:creationId xmlns:p14="http://schemas.microsoft.com/office/powerpoint/2010/main" val="3767538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ă simpozion">
  <a:themeElements>
    <a:clrScheme name="Sală simpoz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ă simpoz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ă simpoz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2059</Words>
  <Application>Microsoft Office PowerPoint</Application>
  <PresentationFormat>Particularizare</PresentationFormat>
  <Paragraphs>316</Paragraphs>
  <Slides>30</Slides>
  <Notes>0</Notes>
  <HiddenSlides>0</HiddenSlides>
  <MMClips>0</MMClips>
  <ScaleCrop>false</ScaleCrop>
  <HeadingPairs>
    <vt:vector size="4" baseType="variant">
      <vt:variant>
        <vt:lpstr>Temă</vt:lpstr>
      </vt:variant>
      <vt:variant>
        <vt:i4>1</vt:i4>
      </vt:variant>
      <vt:variant>
        <vt:lpstr>Titluri diapozitive</vt:lpstr>
      </vt:variant>
      <vt:variant>
        <vt:i4>30</vt:i4>
      </vt:variant>
    </vt:vector>
  </HeadingPairs>
  <TitlesOfParts>
    <vt:vector size="31" baseType="lpstr">
      <vt:lpstr>Sală simpozion</vt:lpstr>
      <vt:lpstr>RAPORT  la proiectul  bugetului  general al Sectorului 2 al Municipiului Bucureşti pe anul 2024</vt:lpstr>
      <vt:lpstr>Cadrul legal</vt:lpstr>
      <vt:lpstr>Structura bugetului</vt:lpstr>
      <vt:lpstr>Bugetul general consolidat al Sectorului 2</vt:lpstr>
      <vt:lpstr>Bugetul general consolidat al Sectorului 2 pe anul 2024,  pe surse de finanţare</vt:lpstr>
      <vt:lpstr>Prezentare PowerPoint</vt:lpstr>
      <vt:lpstr>Cheltuielile bugetului general consolidat al Sectorului 2 Bucureşti</vt:lpstr>
      <vt:lpstr>Prezentare PowerPoint</vt:lpstr>
      <vt:lpstr>PONDEREA CHELTUIELILOR SECȚIUNII DE FUNCȚIONARE ÎN BUGETUL GENERALE PE ANUL 2024</vt:lpstr>
      <vt:lpstr>PONDEREA CHELTUIELILOR SECȚIUNII DE DEZVOLTARE ÎN BUGETUL GENERAL PE ANUL 2024  </vt:lpstr>
      <vt:lpstr>Veniturile bugetului local al Sectorului 2</vt:lpstr>
      <vt:lpstr>Prezentare PowerPoint</vt:lpstr>
      <vt:lpstr>Veniturile bugetului local al Sectorului 2 pe anul 2024</vt:lpstr>
      <vt:lpstr>Prezentare PowerPoint</vt:lpstr>
      <vt:lpstr>Cheltuielile bugetului local al Sectorului 2</vt:lpstr>
      <vt:lpstr>Cheltuielile bugetului local al Sectorului 2</vt:lpstr>
      <vt:lpstr>Prezentare PowerPoint</vt:lpstr>
      <vt:lpstr>Prezentare PowerPoint</vt:lpstr>
      <vt:lpstr>Prezentare PowerPoint</vt:lpstr>
      <vt:lpstr>Prezentare PowerPoint</vt:lpstr>
      <vt:lpstr>Prezentare PowerPoint</vt:lpstr>
      <vt:lpstr>Prezentare PowerPoint</vt:lpstr>
      <vt:lpstr>Prezentare PowerPoint</vt:lpstr>
      <vt:lpstr>Programe și acțiuni prioritare</vt:lpstr>
      <vt:lpstr>Prezentare PowerPoint</vt:lpstr>
      <vt:lpstr>Prezentare PowerPoint</vt:lpstr>
      <vt:lpstr>Prezentare PowerPoint</vt:lpstr>
      <vt:lpstr>Prezentare PowerPoint</vt:lpstr>
      <vt:lpstr>Prezentare PowerPoint</vt:lpstr>
      <vt:lpstr>VĂ MULȚUMIM!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2024-01-30T11:30:05Z</dcterms:created>
  <dcterms:modified xsi:type="dcterms:W3CDTF">2024-01-30T11:30:07Z</dcterms:modified>
</cp:coreProperties>
</file>