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6171" r:id="rId1"/>
  </p:sldMasterIdLst>
  <p:notesMasterIdLst>
    <p:notesMasterId r:id="rId34"/>
  </p:notesMasterIdLst>
  <p:sldIdLst>
    <p:sldId id="256" r:id="rId2"/>
    <p:sldId id="257" r:id="rId3"/>
    <p:sldId id="259" r:id="rId4"/>
    <p:sldId id="262" r:id="rId5"/>
    <p:sldId id="264" r:id="rId6"/>
    <p:sldId id="278" r:id="rId7"/>
    <p:sldId id="265" r:id="rId8"/>
    <p:sldId id="277" r:id="rId9"/>
    <p:sldId id="310" r:id="rId10"/>
    <p:sldId id="308" r:id="rId11"/>
    <p:sldId id="267" r:id="rId12"/>
    <p:sldId id="301" r:id="rId13"/>
    <p:sldId id="270" r:id="rId14"/>
    <p:sldId id="312" r:id="rId15"/>
    <p:sldId id="272" r:id="rId16"/>
    <p:sldId id="271" r:id="rId17"/>
    <p:sldId id="273" r:id="rId18"/>
    <p:sldId id="285" r:id="rId19"/>
    <p:sldId id="306" r:id="rId20"/>
    <p:sldId id="289" r:id="rId21"/>
    <p:sldId id="311" r:id="rId22"/>
    <p:sldId id="286" r:id="rId23"/>
    <p:sldId id="287" r:id="rId24"/>
    <p:sldId id="307" r:id="rId25"/>
    <p:sldId id="316" r:id="rId26"/>
    <p:sldId id="288" r:id="rId27"/>
    <p:sldId id="296" r:id="rId28"/>
    <p:sldId id="302" r:id="rId29"/>
    <p:sldId id="315" r:id="rId30"/>
    <p:sldId id="300" r:id="rId31"/>
    <p:sldId id="317" r:id="rId32"/>
    <p:sldId id="304" r:id="rId33"/>
  </p:sldIdLst>
  <p:sldSz cx="12192000" cy="6858000"/>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3CCFF"/>
    <a:srgbClr val="6699FF"/>
    <a:srgbClr val="F85276"/>
    <a:srgbClr val="E78A61"/>
    <a:srgbClr val="2A1A00"/>
    <a:srgbClr val="F3F5EB"/>
    <a:srgbClr val="FAFBFA"/>
    <a:srgbClr val="EAEEE6"/>
    <a:srgbClr val="FFCCFF"/>
    <a:srgbClr val="C6C6C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il mediu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Fără stil, grilă tabel">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69012ECD-51FC-41F1-AA8D-1B2483CD663E}" styleName="Stil luminos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D113A9D2-9D6B-4929-AA2D-F23B5EE8CBE7}" styleName="Stil tematic 2 - Accent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BC89EF96-8CEA-46FF-86C4-4CE0E7609802}" styleName="Stil luminos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4" autoAdjust="0"/>
    <p:restoredTop sz="94660"/>
  </p:normalViewPr>
  <p:slideViewPr>
    <p:cSldViewPr snapToGrid="0">
      <p:cViewPr varScale="1">
        <p:scale>
          <a:sx n="116" d="100"/>
          <a:sy n="116" d="100"/>
        </p:scale>
        <p:origin x="84" y="108"/>
      </p:cViewPr>
      <p:guideLst>
        <p:guide orient="horz" pos="2160"/>
        <p:guide pos="3840"/>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s>
</file>

<file path=ppt/charts/_rels/chart1.xml.rels><?xml version="1.0" encoding="UTF-8" standalone="yes"?>
<Relationships xmlns="http://schemas.openxmlformats.org/package/2006/relationships"><Relationship Id="rId3" Type="http://schemas.openxmlformats.org/officeDocument/2006/relationships/oleObject" Target="../embeddings/oleObject1.bin"/><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ro-RO"/>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1" i="0" u="none" strike="noStrike" kern="1200" spc="0" baseline="0">
                <a:solidFill>
                  <a:schemeClr val="dk1"/>
                </a:solidFill>
                <a:latin typeface="Arial" panose="020B0604020202020204" pitchFamily="34" charset="0"/>
                <a:ea typeface="+mn-ea"/>
                <a:cs typeface="Arial" panose="020B0604020202020204" pitchFamily="34" charset="0"/>
              </a:defRPr>
            </a:pPr>
            <a:r>
              <a:rPr lang="ro-RO" b="1">
                <a:latin typeface="Arial" panose="020B0604020202020204" pitchFamily="34" charset="0"/>
                <a:cs typeface="Arial" panose="020B0604020202020204" pitchFamily="34" charset="0"/>
              </a:rPr>
              <a:t>CHELTUIELILE DE PERSONAL </a:t>
            </a:r>
            <a:endParaRPr lang="en-US" b="1">
              <a:latin typeface="Arial" panose="020B0604020202020204" pitchFamily="34" charset="0"/>
              <a:cs typeface="Arial" panose="020B0604020202020204" pitchFamily="34" charset="0"/>
            </a:endParaRPr>
          </a:p>
        </c:rich>
      </c:tx>
      <c:layout/>
      <c:overlay val="0"/>
      <c:spPr>
        <a:noFill/>
        <a:ln>
          <a:noFill/>
        </a:ln>
        <a:effectLst/>
      </c:spPr>
      <c:txPr>
        <a:bodyPr rot="0" spcFirstLastPara="1" vertOverflow="ellipsis" vert="horz" wrap="square" anchor="ctr" anchorCtr="1"/>
        <a:lstStyle/>
        <a:p>
          <a:pPr>
            <a:defRPr sz="1400" b="1" i="0" u="none" strike="noStrike" kern="1200" spc="0" baseline="0">
              <a:solidFill>
                <a:schemeClr val="dk1"/>
              </a:solidFill>
              <a:latin typeface="Arial" panose="020B0604020202020204" pitchFamily="34" charset="0"/>
              <a:ea typeface="+mn-ea"/>
              <a:cs typeface="Arial" panose="020B0604020202020204" pitchFamily="34" charset="0"/>
            </a:defRPr>
          </a:pPr>
          <a:endParaRPr lang="ro-RO"/>
        </a:p>
      </c:txPr>
    </c:title>
    <c:autoTitleDeleted val="0"/>
    <c:plotArea>
      <c:layout/>
      <c:pieChart>
        <c:varyColors val="1"/>
        <c:ser>
          <c:idx val="1"/>
          <c:order val="1"/>
          <c:tx>
            <c:v>Suma</c:v>
          </c:tx>
          <c:spPr>
            <a:solidFill>
              <a:schemeClr val="tx2">
                <a:lumMod val="60000"/>
                <a:lumOff val="40000"/>
              </a:schemeClr>
            </a:solidFill>
          </c:spPr>
          <c:dPt>
            <c:idx val="0"/>
            <c:bubble3D val="0"/>
            <c:spPr>
              <a:solidFill>
                <a:schemeClr val="accent3">
                  <a:lumMod val="60000"/>
                  <a:lumOff val="40000"/>
                </a:schemeClr>
              </a:solidFill>
              <a:ln w="19050">
                <a:solidFill>
                  <a:schemeClr val="lt1"/>
                </a:solidFill>
              </a:ln>
              <a:effectLst/>
            </c:spPr>
          </c:dPt>
          <c:dPt>
            <c:idx val="1"/>
            <c:bubble3D val="0"/>
            <c:spPr>
              <a:solidFill>
                <a:schemeClr val="tx2">
                  <a:lumMod val="60000"/>
                  <a:lumOff val="40000"/>
                </a:schemeClr>
              </a:solidFill>
              <a:ln w="19050">
                <a:solidFill>
                  <a:schemeClr val="lt1"/>
                </a:solidFill>
              </a:ln>
              <a:effectLst/>
            </c:spPr>
          </c:dPt>
          <c:dLbls>
            <c:dLbl>
              <c:idx val="0"/>
              <c:layout/>
              <c:tx>
                <c:rich>
                  <a:bodyPr/>
                  <a:lstStyle/>
                  <a:p>
                    <a:fld id="{6FE0CF90-E13B-4915-81BD-6A53767108E9}" type="CELLREF">
                      <a:rPr lang="en-US"/>
                      <a:pPr/>
                      <a:t>[CELLREF]</a:t>
                    </a:fld>
                    <a:r>
                      <a:rPr lang="en-US" baseline="0" dirty="0"/>
                      <a:t>; </a:t>
                    </a:r>
                    <a:r>
                      <a:rPr lang="en-US" baseline="0" dirty="0" smtClean="0"/>
                      <a:t>212.626 </a:t>
                    </a:r>
                    <a:r>
                      <a:rPr lang="en-US" baseline="0" dirty="0"/>
                      <a:t>mii lei;</a:t>
                    </a:r>
                  </a:p>
                  <a:p>
                    <a:r>
                      <a:rPr lang="en-US" baseline="0" dirty="0"/>
                      <a:t> </a:t>
                    </a:r>
                    <a:r>
                      <a:rPr lang="en-US" baseline="0" dirty="0" smtClean="0"/>
                      <a:t>46,65%</a:t>
                    </a:r>
                  </a:p>
                </c:rich>
              </c:tx>
              <c:dLblPos val="outEnd"/>
              <c:showLegendKey val="0"/>
              <c:showVal val="1"/>
              <c:showCatName val="1"/>
              <c:showSerName val="0"/>
              <c:showPercent val="1"/>
              <c:showBubbleSize val="0"/>
              <c:extLst>
                <c:ext xmlns:c15="http://schemas.microsoft.com/office/drawing/2012/chart" uri="{CE6537A1-D6FC-4f65-9D91-7224C49458BB}">
                  <c15:layout/>
                  <c15:dlblFieldTable>
                    <c15:dlblFTEntry>
                      <c15:txfldGUID>{6FE0CF90-E13B-4915-81BD-6A53767108E9}</c15:txfldGUID>
                      <c15:f>'[Diagrama din Microsoft PowerPoint]Foaie1'!$G$4</c15:f>
                      <c15:dlblFieldTableCache>
                        <c:ptCount val="1"/>
                        <c:pt idx="0">
                          <c:v>Cheltuieli de personal (DGASPC)</c:v>
                        </c:pt>
                      </c15:dlblFieldTableCache>
                    </c15:dlblFTEntry>
                  </c15:dlblFieldTable>
                  <c15:showDataLabelsRange val="0"/>
                </c:ext>
              </c:extLst>
            </c:dLbl>
            <c:dLbl>
              <c:idx val="1"/>
              <c:layout/>
              <c:tx>
                <c:rich>
                  <a:bodyPr/>
                  <a:lstStyle/>
                  <a:p>
                    <a:fld id="{1DC8F5D9-E13F-445E-B287-57FCF6921D14}" type="CELLREF">
                      <a:rPr lang="en-US"/>
                      <a:pPr/>
                      <a:t>[CELLREF]</a:t>
                    </a:fld>
                    <a:r>
                      <a:rPr lang="en-US" baseline="0" dirty="0"/>
                      <a:t>; </a:t>
                    </a:r>
                  </a:p>
                  <a:p>
                    <a:r>
                      <a:rPr lang="en-US" baseline="0" dirty="0" smtClean="0"/>
                      <a:t>243.211 </a:t>
                    </a:r>
                    <a:r>
                      <a:rPr lang="en-US" baseline="0" dirty="0"/>
                      <a:t>mii lei; </a:t>
                    </a:r>
                  </a:p>
                  <a:p>
                    <a:r>
                      <a:rPr lang="en-US" baseline="0" dirty="0" smtClean="0"/>
                      <a:t>53,35%</a:t>
                    </a:r>
                  </a:p>
                </c:rich>
              </c:tx>
              <c:dLblPos val="outEnd"/>
              <c:showLegendKey val="0"/>
              <c:showVal val="1"/>
              <c:showCatName val="1"/>
              <c:showSerName val="0"/>
              <c:showPercent val="1"/>
              <c:showBubbleSize val="0"/>
              <c:extLst>
                <c:ext xmlns:c15="http://schemas.microsoft.com/office/drawing/2012/chart" uri="{CE6537A1-D6FC-4f65-9D91-7224C49458BB}">
                  <c15:layout/>
                  <c15:dlblFieldTable>
                    <c15:dlblFTEntry>
                      <c15:txfldGUID>{1DC8F5D9-E13F-445E-B287-57FCF6921D14}</c15:txfldGUID>
                      <c15:f>'[Diagrama din Microsoft PowerPoint]Foaie1'!$G$5</c15:f>
                      <c15:dlblFieldTableCache>
                        <c:ptCount val="1"/>
                        <c:pt idx="0">
                          <c:v>Cheltuieli de personal (excepție DGASPC)</c:v>
                        </c:pt>
                      </c15:dlblFieldTableCache>
                    </c15:dlblFTEntry>
                  </c15:dlblFieldTable>
                  <c15:showDataLabelsRange val="0"/>
                </c:ext>
              </c:extLst>
            </c:dLbl>
            <c:spPr>
              <a:noFill/>
              <a:ln>
                <a:noFill/>
              </a:ln>
              <a:effectLst/>
            </c:spPr>
            <c:txPr>
              <a:bodyPr rot="0" spcFirstLastPara="1" vertOverflow="ellipsis" vert="horz" wrap="square" anchor="ctr" anchorCtr="1"/>
              <a:lstStyle/>
              <a:p>
                <a:pPr>
                  <a:defRPr sz="900" b="1" i="0" u="none" strike="noStrike" kern="1200" baseline="0">
                    <a:solidFill>
                      <a:schemeClr val="dk1"/>
                    </a:solidFill>
                    <a:latin typeface="Arial" panose="020B0604020202020204" pitchFamily="34" charset="0"/>
                    <a:ea typeface="+mn-ea"/>
                    <a:cs typeface="Arial" panose="020B0604020202020204" pitchFamily="34" charset="0"/>
                  </a:defRPr>
                </a:pPr>
                <a:endParaRPr lang="ro-RO"/>
              </a:p>
            </c:txPr>
            <c:dLblPos val="outEnd"/>
            <c:showLegendKey val="0"/>
            <c:showVal val="1"/>
            <c:showCatName val="1"/>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val>
            <c:numRef>
              <c:f>'[Diagrama din Microsoft PowerPoint]Foaie1'!$H$4:$H$5</c:f>
              <c:numCache>
                <c:formatCode>#,##0</c:formatCode>
                <c:ptCount val="2"/>
                <c:pt idx="0">
                  <c:v>186000</c:v>
                </c:pt>
                <c:pt idx="1">
                  <c:v>218256</c:v>
                </c:pt>
              </c:numCache>
            </c:numRef>
          </c:val>
        </c:ser>
        <c:dLbls>
          <c:dLblPos val="outEnd"/>
          <c:showLegendKey val="0"/>
          <c:showVal val="1"/>
          <c:showCatName val="0"/>
          <c:showSerName val="0"/>
          <c:showPercent val="0"/>
          <c:showBubbleSize val="0"/>
          <c:showLeaderLines val="1"/>
        </c:dLbls>
        <c:firstSliceAng val="0"/>
        <c:extLst>
          <c:ext xmlns:c15="http://schemas.microsoft.com/office/drawing/2012/chart" uri="{02D57815-91ED-43cb-92C2-25804820EDAC}">
            <c15:filteredPieSeries>
              <c15:ser>
                <c:idx val="0"/>
                <c:order val="0"/>
                <c:dPt>
                  <c:idx val="0"/>
                  <c:bubble3D val="0"/>
                  <c:spPr>
                    <a:solidFill>
                      <a:schemeClr val="accent1"/>
                    </a:solidFill>
                    <a:ln w="19050">
                      <a:solidFill>
                        <a:schemeClr val="lt1"/>
                      </a:solidFill>
                    </a:ln>
                    <a:effectLst/>
                  </c:spPr>
                </c:dPt>
                <c:dPt>
                  <c:idx val="1"/>
                  <c:bubble3D val="0"/>
                  <c:spPr>
                    <a:solidFill>
                      <a:schemeClr val="accent2"/>
                    </a:solidFill>
                    <a:ln w="19050">
                      <a:solidFill>
                        <a:schemeClr val="lt1"/>
                      </a:solidFill>
                    </a:ln>
                    <a:effectLst/>
                  </c:spPr>
                </c:dPt>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dk1"/>
                          </a:solidFill>
                          <a:latin typeface="+mn-lt"/>
                          <a:ea typeface="+mn-ea"/>
                          <a:cs typeface="+mn-cs"/>
                        </a:defRPr>
                      </a:pPr>
                      <a:endParaRPr lang="ro-RO"/>
                    </a:p>
                  </c:txPr>
                  <c:dLblPos val="outEnd"/>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uri="{CE6537A1-D6FC-4f65-9D91-7224C49458BB}"/>
                  </c:extLst>
                </c:dLbls>
                <c:cat>
                  <c:strRef>
                    <c:extLst>
                      <c:ext uri="{02D57815-91ED-43cb-92C2-25804820EDAC}">
                        <c15:formulaRef>
                          <c15:sqref>'[Diagrama din Microsoft PowerPoint]Foaie1'!$G$4:$G$5</c15:sqref>
                        </c15:formulaRef>
                      </c:ext>
                    </c:extLst>
                    <c:strCache>
                      <c:ptCount val="2"/>
                      <c:pt idx="0">
                        <c:v>Cheltuieli de personal (DGASPC)</c:v>
                      </c:pt>
                      <c:pt idx="1">
                        <c:v>Cheltuieli de personal (excepție DGASPC)</c:v>
                      </c:pt>
                    </c:strCache>
                  </c:strRef>
                </c:cat>
                <c:val>
                  <c:numRef>
                    <c:extLst>
                      <c:ext uri="{02D57815-91ED-43cb-92C2-25804820EDAC}">
                        <c15:formulaRef>
                          <c15:sqref>'[Diagrama din Microsoft PowerPoint]Foaie1'!$H$4:$H$5</c15:sqref>
                        </c15:formulaRef>
                      </c:ext>
                    </c:extLst>
                    <c:numCache>
                      <c:formatCode>#,##0</c:formatCode>
                      <c:ptCount val="2"/>
                      <c:pt idx="0">
                        <c:v>186000</c:v>
                      </c:pt>
                      <c:pt idx="1">
                        <c:v>218256</c:v>
                      </c:pt>
                    </c:numCache>
                  </c:numRef>
                </c:val>
              </c15:ser>
            </c15:filteredPieSeries>
          </c:ext>
        </c:extLst>
      </c:pieChart>
      <c:spPr>
        <a:noFill/>
        <a:ln>
          <a:noFill/>
        </a:ln>
        <a:effectLst/>
      </c:spPr>
    </c:plotArea>
    <c:plotVisOnly val="1"/>
    <c:dispBlanksAs val="gap"/>
    <c:showDLblsOverMax val="0"/>
  </c:chart>
  <c:spPr>
    <a:solidFill>
      <a:schemeClr val="lt1"/>
    </a:solidFill>
    <a:ln w="15875" cap="rnd" cmpd="sng" algn="ctr">
      <a:solidFill>
        <a:schemeClr val="accent6"/>
      </a:solidFill>
      <a:prstDash val="solid"/>
    </a:ln>
    <a:effectLst/>
  </c:spPr>
  <c:txPr>
    <a:bodyPr/>
    <a:lstStyle/>
    <a:p>
      <a:pPr>
        <a:defRPr>
          <a:solidFill>
            <a:schemeClr val="dk1"/>
          </a:solidFill>
          <a:latin typeface="+mn-lt"/>
          <a:ea typeface="+mn-ea"/>
          <a:cs typeface="+mn-cs"/>
        </a:defRPr>
      </a:pPr>
      <a:endParaRPr lang="ro-RO"/>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053D55B-214C-4A45-886C-58FBD9FFC352}" type="doc">
      <dgm:prSet loTypeId="urn:microsoft.com/office/officeart/2005/8/layout/vList2" loCatId="list" qsTypeId="urn:microsoft.com/office/officeart/2005/8/quickstyle/3d4" qsCatId="3D" csTypeId="urn:microsoft.com/office/officeart/2005/8/colors/accent0_3" csCatId="mainScheme" phldr="1"/>
      <dgm:spPr/>
      <dgm:t>
        <a:bodyPr/>
        <a:lstStyle/>
        <a:p>
          <a:endParaRPr lang="en-US"/>
        </a:p>
      </dgm:t>
    </dgm:pt>
    <dgm:pt modelId="{EE06BA21-1A01-4C86-AD0D-011A511DCFE2}">
      <dgm:prSet/>
      <dgm:spPr/>
      <dgm:t>
        <a:bodyPr/>
        <a:lstStyle/>
        <a:p>
          <a:r>
            <a:rPr lang="en-GB" dirty="0">
              <a:latin typeface="Arial" panose="020B0604020202020204" pitchFamily="34" charset="0"/>
              <a:cs typeface="Arial" panose="020B0604020202020204" pitchFamily="34" charset="0"/>
            </a:rPr>
            <a:t>B</a:t>
          </a:r>
          <a:r>
            <a:rPr lang="ro-RO" dirty="0">
              <a:latin typeface="Arial" panose="020B0604020202020204" pitchFamily="34" charset="0"/>
              <a:cs typeface="Arial" panose="020B0604020202020204" pitchFamily="34" charset="0"/>
            </a:rPr>
            <a:t>ugetul local</a:t>
          </a:r>
          <a:endParaRPr lang="en-US" dirty="0">
            <a:latin typeface="Arial" panose="020B0604020202020204" pitchFamily="34" charset="0"/>
            <a:cs typeface="Arial" panose="020B0604020202020204" pitchFamily="34" charset="0"/>
          </a:endParaRPr>
        </a:p>
      </dgm:t>
    </dgm:pt>
    <dgm:pt modelId="{3ADC65E3-DD5E-4886-9B57-56DED2307A8B}" type="parTrans" cxnId="{075D7E52-E219-404E-ABB7-D5398490C046}">
      <dgm:prSet/>
      <dgm:spPr/>
      <dgm:t>
        <a:bodyPr/>
        <a:lstStyle/>
        <a:p>
          <a:endParaRPr lang="en-US"/>
        </a:p>
      </dgm:t>
    </dgm:pt>
    <dgm:pt modelId="{87F80F7A-F5AF-4D53-8485-2AB19A7C7D6A}" type="sibTrans" cxnId="{075D7E52-E219-404E-ABB7-D5398490C046}">
      <dgm:prSet/>
      <dgm:spPr/>
      <dgm:t>
        <a:bodyPr/>
        <a:lstStyle/>
        <a:p>
          <a:endParaRPr lang="en-US"/>
        </a:p>
      </dgm:t>
    </dgm:pt>
    <dgm:pt modelId="{636AAD97-DD75-4FE8-BED0-793D2C582977}">
      <dgm:prSet/>
      <dgm:spPr/>
      <dgm:t>
        <a:bodyPr/>
        <a:lstStyle/>
        <a:p>
          <a:r>
            <a:rPr lang="en-GB" dirty="0">
              <a:latin typeface="Arial" panose="020B0604020202020204" pitchFamily="34" charset="0"/>
              <a:cs typeface="Arial" panose="020B0604020202020204" pitchFamily="34" charset="0"/>
            </a:rPr>
            <a:t>B</a:t>
          </a:r>
          <a:r>
            <a:rPr lang="ro-RO" dirty="0">
              <a:latin typeface="Arial" panose="020B0604020202020204" pitchFamily="34" charset="0"/>
              <a:cs typeface="Arial" panose="020B0604020202020204" pitchFamily="34" charset="0"/>
            </a:rPr>
            <a:t>ugetul creditelor externe</a:t>
          </a:r>
          <a:endParaRPr lang="en-US" dirty="0">
            <a:latin typeface="Arial" panose="020B0604020202020204" pitchFamily="34" charset="0"/>
            <a:cs typeface="Arial" panose="020B0604020202020204" pitchFamily="34" charset="0"/>
          </a:endParaRPr>
        </a:p>
      </dgm:t>
    </dgm:pt>
    <dgm:pt modelId="{F6366E96-B277-422A-ACFD-E091D35373F9}" type="parTrans" cxnId="{238FDCBE-34B3-4493-BC8B-CFA8471A6BA1}">
      <dgm:prSet/>
      <dgm:spPr/>
      <dgm:t>
        <a:bodyPr/>
        <a:lstStyle/>
        <a:p>
          <a:endParaRPr lang="en-US"/>
        </a:p>
      </dgm:t>
    </dgm:pt>
    <dgm:pt modelId="{1B8EF908-FBCB-407B-B60F-48340AACE1DC}" type="sibTrans" cxnId="{238FDCBE-34B3-4493-BC8B-CFA8471A6BA1}">
      <dgm:prSet/>
      <dgm:spPr/>
      <dgm:t>
        <a:bodyPr/>
        <a:lstStyle/>
        <a:p>
          <a:endParaRPr lang="en-US"/>
        </a:p>
      </dgm:t>
    </dgm:pt>
    <dgm:pt modelId="{DE93DC2A-137F-4041-8B99-E81BD086DB3A}">
      <dgm:prSet/>
      <dgm:spPr/>
      <dgm:t>
        <a:bodyPr/>
        <a:lstStyle/>
        <a:p>
          <a:r>
            <a:rPr lang="en-GB" dirty="0">
              <a:latin typeface="Arial" panose="020B0604020202020204" pitchFamily="34" charset="0"/>
              <a:cs typeface="Arial" panose="020B0604020202020204" pitchFamily="34" charset="0"/>
            </a:rPr>
            <a:t>B</a:t>
          </a:r>
          <a:r>
            <a:rPr lang="ro-RO" dirty="0">
              <a:latin typeface="Arial" panose="020B0604020202020204" pitchFamily="34" charset="0"/>
              <a:cs typeface="Arial" panose="020B0604020202020204" pitchFamily="34" charset="0"/>
            </a:rPr>
            <a:t>ugetul instituțiilor publice finanțate integral sau parțial din venituri proprii şi subvenții din bugetul local.</a:t>
          </a:r>
          <a:endParaRPr lang="en-US" dirty="0">
            <a:latin typeface="Arial" panose="020B0604020202020204" pitchFamily="34" charset="0"/>
            <a:cs typeface="Arial" panose="020B0604020202020204" pitchFamily="34" charset="0"/>
          </a:endParaRPr>
        </a:p>
      </dgm:t>
    </dgm:pt>
    <dgm:pt modelId="{3A14212E-E130-4253-94D5-1227160FB212}" type="parTrans" cxnId="{42129A8B-E74E-420E-A4E2-AC0A6560B3D1}">
      <dgm:prSet/>
      <dgm:spPr/>
      <dgm:t>
        <a:bodyPr/>
        <a:lstStyle/>
        <a:p>
          <a:endParaRPr lang="en-US"/>
        </a:p>
      </dgm:t>
    </dgm:pt>
    <dgm:pt modelId="{5AE4B234-64B9-4600-A13E-B53503D666AC}" type="sibTrans" cxnId="{42129A8B-E74E-420E-A4E2-AC0A6560B3D1}">
      <dgm:prSet/>
      <dgm:spPr/>
      <dgm:t>
        <a:bodyPr/>
        <a:lstStyle/>
        <a:p>
          <a:endParaRPr lang="en-US"/>
        </a:p>
      </dgm:t>
    </dgm:pt>
    <dgm:pt modelId="{A63C7952-5A93-4899-BA2D-9C907D29CB04}">
      <dgm:prSet/>
      <dgm:spPr/>
      <dgm:t>
        <a:bodyPr/>
        <a:lstStyle/>
        <a:p>
          <a:r>
            <a:rPr lang="ro-RO" dirty="0" smtClean="0">
              <a:latin typeface="Arial" panose="020B0604020202020204" pitchFamily="34" charset="0"/>
              <a:cs typeface="Arial" panose="020B0604020202020204" pitchFamily="34" charset="0"/>
            </a:rPr>
            <a:t>Bugetul creditelor interne</a:t>
          </a:r>
          <a:endParaRPr lang="en-US" dirty="0">
            <a:latin typeface="Arial" panose="020B0604020202020204" pitchFamily="34" charset="0"/>
            <a:cs typeface="Arial" panose="020B0604020202020204" pitchFamily="34" charset="0"/>
          </a:endParaRPr>
        </a:p>
      </dgm:t>
    </dgm:pt>
    <dgm:pt modelId="{48BB561C-4021-49C8-9693-AE167EF62587}" type="parTrans" cxnId="{159A1F81-2E36-4D4C-AF49-B8EA48BAC04B}">
      <dgm:prSet/>
      <dgm:spPr/>
      <dgm:t>
        <a:bodyPr/>
        <a:lstStyle/>
        <a:p>
          <a:endParaRPr lang="ro-RO"/>
        </a:p>
      </dgm:t>
    </dgm:pt>
    <dgm:pt modelId="{3A5BCE93-C57D-4037-83C9-F76584BEF212}" type="sibTrans" cxnId="{159A1F81-2E36-4D4C-AF49-B8EA48BAC04B}">
      <dgm:prSet/>
      <dgm:spPr/>
      <dgm:t>
        <a:bodyPr/>
        <a:lstStyle/>
        <a:p>
          <a:endParaRPr lang="ro-RO"/>
        </a:p>
      </dgm:t>
    </dgm:pt>
    <dgm:pt modelId="{BFE4DD3E-BD57-49FE-AB28-7E8FD0736253}" type="pres">
      <dgm:prSet presAssocID="{0053D55B-214C-4A45-886C-58FBD9FFC352}" presName="linear" presStyleCnt="0">
        <dgm:presLayoutVars>
          <dgm:animLvl val="lvl"/>
          <dgm:resizeHandles val="exact"/>
        </dgm:presLayoutVars>
      </dgm:prSet>
      <dgm:spPr/>
      <dgm:t>
        <a:bodyPr/>
        <a:lstStyle/>
        <a:p>
          <a:endParaRPr lang="en-US"/>
        </a:p>
      </dgm:t>
    </dgm:pt>
    <dgm:pt modelId="{0718687E-7256-4580-B9B7-DF4FAD716BB6}" type="pres">
      <dgm:prSet presAssocID="{EE06BA21-1A01-4C86-AD0D-011A511DCFE2}" presName="parentText" presStyleLbl="node1" presStyleIdx="0" presStyleCnt="4">
        <dgm:presLayoutVars>
          <dgm:chMax val="0"/>
          <dgm:bulletEnabled val="1"/>
        </dgm:presLayoutVars>
      </dgm:prSet>
      <dgm:spPr/>
      <dgm:t>
        <a:bodyPr/>
        <a:lstStyle/>
        <a:p>
          <a:endParaRPr lang="en-US"/>
        </a:p>
      </dgm:t>
    </dgm:pt>
    <dgm:pt modelId="{BF63CA55-AB19-4462-B319-1129F4634F10}" type="pres">
      <dgm:prSet presAssocID="{87F80F7A-F5AF-4D53-8485-2AB19A7C7D6A}" presName="spacer" presStyleCnt="0"/>
      <dgm:spPr/>
      <dgm:t>
        <a:bodyPr/>
        <a:lstStyle/>
        <a:p>
          <a:endParaRPr lang="ro-RO"/>
        </a:p>
      </dgm:t>
    </dgm:pt>
    <dgm:pt modelId="{2BCDE097-61E8-42B8-990F-4E5D306055A6}" type="pres">
      <dgm:prSet presAssocID="{636AAD97-DD75-4FE8-BED0-793D2C582977}" presName="parentText" presStyleLbl="node1" presStyleIdx="1" presStyleCnt="4">
        <dgm:presLayoutVars>
          <dgm:chMax val="0"/>
          <dgm:bulletEnabled val="1"/>
        </dgm:presLayoutVars>
      </dgm:prSet>
      <dgm:spPr/>
      <dgm:t>
        <a:bodyPr/>
        <a:lstStyle/>
        <a:p>
          <a:endParaRPr lang="en-US"/>
        </a:p>
      </dgm:t>
    </dgm:pt>
    <dgm:pt modelId="{400B8187-82E9-4125-864C-0F9B9FE5EC34}" type="pres">
      <dgm:prSet presAssocID="{1B8EF908-FBCB-407B-B60F-48340AACE1DC}" presName="spacer" presStyleCnt="0"/>
      <dgm:spPr/>
      <dgm:t>
        <a:bodyPr/>
        <a:lstStyle/>
        <a:p>
          <a:endParaRPr lang="ro-RO"/>
        </a:p>
      </dgm:t>
    </dgm:pt>
    <dgm:pt modelId="{EB85157C-4853-4F95-B37F-6513070DE627}" type="pres">
      <dgm:prSet presAssocID="{A63C7952-5A93-4899-BA2D-9C907D29CB04}" presName="parentText" presStyleLbl="node1" presStyleIdx="2" presStyleCnt="4">
        <dgm:presLayoutVars>
          <dgm:chMax val="0"/>
          <dgm:bulletEnabled val="1"/>
        </dgm:presLayoutVars>
      </dgm:prSet>
      <dgm:spPr/>
      <dgm:t>
        <a:bodyPr/>
        <a:lstStyle/>
        <a:p>
          <a:endParaRPr lang="ro-RO"/>
        </a:p>
      </dgm:t>
    </dgm:pt>
    <dgm:pt modelId="{1370D10E-AE10-478B-96E8-E4C110C09CB3}" type="pres">
      <dgm:prSet presAssocID="{3A5BCE93-C57D-4037-83C9-F76584BEF212}" presName="spacer" presStyleCnt="0"/>
      <dgm:spPr/>
    </dgm:pt>
    <dgm:pt modelId="{BE56998C-FFDA-43C0-9603-C5BBA5ABD9B6}" type="pres">
      <dgm:prSet presAssocID="{DE93DC2A-137F-4041-8B99-E81BD086DB3A}" presName="parentText" presStyleLbl="node1" presStyleIdx="3" presStyleCnt="4">
        <dgm:presLayoutVars>
          <dgm:chMax val="0"/>
          <dgm:bulletEnabled val="1"/>
        </dgm:presLayoutVars>
      </dgm:prSet>
      <dgm:spPr/>
      <dgm:t>
        <a:bodyPr/>
        <a:lstStyle/>
        <a:p>
          <a:endParaRPr lang="en-US"/>
        </a:p>
      </dgm:t>
    </dgm:pt>
  </dgm:ptLst>
  <dgm:cxnLst>
    <dgm:cxn modelId="{6C2DCD1C-3CB9-4F8A-9089-33AEB97D73E3}" type="presOf" srcId="{A63C7952-5A93-4899-BA2D-9C907D29CB04}" destId="{EB85157C-4853-4F95-B37F-6513070DE627}" srcOrd="0" destOrd="0" presId="urn:microsoft.com/office/officeart/2005/8/layout/vList2"/>
    <dgm:cxn modelId="{075D7E52-E219-404E-ABB7-D5398490C046}" srcId="{0053D55B-214C-4A45-886C-58FBD9FFC352}" destId="{EE06BA21-1A01-4C86-AD0D-011A511DCFE2}" srcOrd="0" destOrd="0" parTransId="{3ADC65E3-DD5E-4886-9B57-56DED2307A8B}" sibTransId="{87F80F7A-F5AF-4D53-8485-2AB19A7C7D6A}"/>
    <dgm:cxn modelId="{42129A8B-E74E-420E-A4E2-AC0A6560B3D1}" srcId="{0053D55B-214C-4A45-886C-58FBD9FFC352}" destId="{DE93DC2A-137F-4041-8B99-E81BD086DB3A}" srcOrd="3" destOrd="0" parTransId="{3A14212E-E130-4253-94D5-1227160FB212}" sibTransId="{5AE4B234-64B9-4600-A13E-B53503D666AC}"/>
    <dgm:cxn modelId="{DC2E66A7-1DFB-42F8-BAF6-5915CF8E9CFE}" type="presOf" srcId="{EE06BA21-1A01-4C86-AD0D-011A511DCFE2}" destId="{0718687E-7256-4580-B9B7-DF4FAD716BB6}" srcOrd="0" destOrd="0" presId="urn:microsoft.com/office/officeart/2005/8/layout/vList2"/>
    <dgm:cxn modelId="{82BC37CD-8EC7-4962-A3C4-2CE852FE8A26}" type="presOf" srcId="{DE93DC2A-137F-4041-8B99-E81BD086DB3A}" destId="{BE56998C-FFDA-43C0-9603-C5BBA5ABD9B6}" srcOrd="0" destOrd="0" presId="urn:microsoft.com/office/officeart/2005/8/layout/vList2"/>
    <dgm:cxn modelId="{CECC386A-9448-4AB6-977A-4908BA02559E}" type="presOf" srcId="{0053D55B-214C-4A45-886C-58FBD9FFC352}" destId="{BFE4DD3E-BD57-49FE-AB28-7E8FD0736253}" srcOrd="0" destOrd="0" presId="urn:microsoft.com/office/officeart/2005/8/layout/vList2"/>
    <dgm:cxn modelId="{640994B7-1DAC-42B3-9E84-67A2BEAF494F}" type="presOf" srcId="{636AAD97-DD75-4FE8-BED0-793D2C582977}" destId="{2BCDE097-61E8-42B8-990F-4E5D306055A6}" srcOrd="0" destOrd="0" presId="urn:microsoft.com/office/officeart/2005/8/layout/vList2"/>
    <dgm:cxn modelId="{238FDCBE-34B3-4493-BC8B-CFA8471A6BA1}" srcId="{0053D55B-214C-4A45-886C-58FBD9FFC352}" destId="{636AAD97-DD75-4FE8-BED0-793D2C582977}" srcOrd="1" destOrd="0" parTransId="{F6366E96-B277-422A-ACFD-E091D35373F9}" sibTransId="{1B8EF908-FBCB-407B-B60F-48340AACE1DC}"/>
    <dgm:cxn modelId="{159A1F81-2E36-4D4C-AF49-B8EA48BAC04B}" srcId="{0053D55B-214C-4A45-886C-58FBD9FFC352}" destId="{A63C7952-5A93-4899-BA2D-9C907D29CB04}" srcOrd="2" destOrd="0" parTransId="{48BB561C-4021-49C8-9693-AE167EF62587}" sibTransId="{3A5BCE93-C57D-4037-83C9-F76584BEF212}"/>
    <dgm:cxn modelId="{68E23F19-1AC5-4B27-A1D1-B249A49CD35D}" type="presParOf" srcId="{BFE4DD3E-BD57-49FE-AB28-7E8FD0736253}" destId="{0718687E-7256-4580-B9B7-DF4FAD716BB6}" srcOrd="0" destOrd="0" presId="urn:microsoft.com/office/officeart/2005/8/layout/vList2"/>
    <dgm:cxn modelId="{4E294A85-4828-481D-821E-7287C4FC213B}" type="presParOf" srcId="{BFE4DD3E-BD57-49FE-AB28-7E8FD0736253}" destId="{BF63CA55-AB19-4462-B319-1129F4634F10}" srcOrd="1" destOrd="0" presId="urn:microsoft.com/office/officeart/2005/8/layout/vList2"/>
    <dgm:cxn modelId="{A2055527-A452-4A5B-991E-883686B1D59A}" type="presParOf" srcId="{BFE4DD3E-BD57-49FE-AB28-7E8FD0736253}" destId="{2BCDE097-61E8-42B8-990F-4E5D306055A6}" srcOrd="2" destOrd="0" presId="urn:microsoft.com/office/officeart/2005/8/layout/vList2"/>
    <dgm:cxn modelId="{84300FDA-F330-4EA0-BA4F-0BA045D3384B}" type="presParOf" srcId="{BFE4DD3E-BD57-49FE-AB28-7E8FD0736253}" destId="{400B8187-82E9-4125-864C-0F9B9FE5EC34}" srcOrd="3" destOrd="0" presId="urn:microsoft.com/office/officeart/2005/8/layout/vList2"/>
    <dgm:cxn modelId="{146AD437-86E9-4DF3-9E52-6535FB70AE38}" type="presParOf" srcId="{BFE4DD3E-BD57-49FE-AB28-7E8FD0736253}" destId="{EB85157C-4853-4F95-B37F-6513070DE627}" srcOrd="4" destOrd="0" presId="urn:microsoft.com/office/officeart/2005/8/layout/vList2"/>
    <dgm:cxn modelId="{63E633DC-E10E-47EF-ADCD-C65151E1E70C}" type="presParOf" srcId="{BFE4DD3E-BD57-49FE-AB28-7E8FD0736253}" destId="{1370D10E-AE10-478B-96E8-E4C110C09CB3}" srcOrd="5" destOrd="0" presId="urn:microsoft.com/office/officeart/2005/8/layout/vList2"/>
    <dgm:cxn modelId="{CC4E13AF-2192-462A-9CC3-2F9E8908D2BA}" type="presParOf" srcId="{BFE4DD3E-BD57-49FE-AB28-7E8FD0736253}" destId="{BE56998C-FFDA-43C0-9603-C5BBA5ABD9B6}" srcOrd="6"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0053D55B-214C-4A45-886C-58FBD9FFC352}" type="doc">
      <dgm:prSet loTypeId="urn:microsoft.com/office/officeart/2005/8/layout/vList2" loCatId="list" qsTypeId="urn:microsoft.com/office/officeart/2005/8/quickstyle/3d4" qsCatId="3D" csTypeId="urn:microsoft.com/office/officeart/2005/8/colors/accent0_3" csCatId="mainScheme" phldr="1"/>
      <dgm:spPr/>
      <dgm:t>
        <a:bodyPr/>
        <a:lstStyle/>
        <a:p>
          <a:endParaRPr lang="en-US"/>
        </a:p>
      </dgm:t>
    </dgm:pt>
    <dgm:pt modelId="{EE06BA21-1A01-4C86-AD0D-011A511DCFE2}">
      <dgm:prSet custT="1"/>
      <dgm:spPr/>
      <dgm:t>
        <a:bodyPr/>
        <a:lstStyle/>
        <a:p>
          <a:r>
            <a:rPr lang="ro-RO" sz="1600" dirty="0" smtClean="0">
              <a:latin typeface="Arial" panose="020B0604020202020204" pitchFamily="34" charset="0"/>
              <a:cs typeface="Arial" panose="020B0604020202020204" pitchFamily="34" charset="0"/>
            </a:rPr>
            <a:t>Secțiunea de funcționare</a:t>
          </a:r>
          <a:endParaRPr lang="en-US" sz="1600" dirty="0">
            <a:latin typeface="Arial" panose="020B0604020202020204" pitchFamily="34" charset="0"/>
            <a:cs typeface="Arial" panose="020B0604020202020204" pitchFamily="34" charset="0"/>
          </a:endParaRPr>
        </a:p>
      </dgm:t>
    </dgm:pt>
    <dgm:pt modelId="{3ADC65E3-DD5E-4886-9B57-56DED2307A8B}" type="parTrans" cxnId="{075D7E52-E219-404E-ABB7-D5398490C046}">
      <dgm:prSet/>
      <dgm:spPr/>
      <dgm:t>
        <a:bodyPr/>
        <a:lstStyle/>
        <a:p>
          <a:endParaRPr lang="en-US"/>
        </a:p>
      </dgm:t>
    </dgm:pt>
    <dgm:pt modelId="{87F80F7A-F5AF-4D53-8485-2AB19A7C7D6A}" type="sibTrans" cxnId="{075D7E52-E219-404E-ABB7-D5398490C046}">
      <dgm:prSet/>
      <dgm:spPr/>
      <dgm:t>
        <a:bodyPr/>
        <a:lstStyle/>
        <a:p>
          <a:endParaRPr lang="en-US"/>
        </a:p>
      </dgm:t>
    </dgm:pt>
    <dgm:pt modelId="{636AAD97-DD75-4FE8-BED0-793D2C582977}">
      <dgm:prSet custT="1"/>
      <dgm:spPr/>
      <dgm:t>
        <a:bodyPr/>
        <a:lstStyle/>
        <a:p>
          <a:r>
            <a:rPr lang="ro-RO" sz="1600" dirty="0" smtClean="0">
              <a:latin typeface="Arial" panose="020B0604020202020204" pitchFamily="34" charset="0"/>
              <a:cs typeface="Arial" panose="020B0604020202020204" pitchFamily="34" charset="0"/>
            </a:rPr>
            <a:t>Secțiunea de dezvoltare</a:t>
          </a:r>
          <a:endParaRPr lang="en-US" sz="1600" dirty="0">
            <a:latin typeface="Arial" panose="020B0604020202020204" pitchFamily="34" charset="0"/>
            <a:cs typeface="Arial" panose="020B0604020202020204" pitchFamily="34" charset="0"/>
          </a:endParaRPr>
        </a:p>
      </dgm:t>
    </dgm:pt>
    <dgm:pt modelId="{F6366E96-B277-422A-ACFD-E091D35373F9}" type="parTrans" cxnId="{238FDCBE-34B3-4493-BC8B-CFA8471A6BA1}">
      <dgm:prSet/>
      <dgm:spPr/>
      <dgm:t>
        <a:bodyPr/>
        <a:lstStyle/>
        <a:p>
          <a:endParaRPr lang="en-US"/>
        </a:p>
      </dgm:t>
    </dgm:pt>
    <dgm:pt modelId="{1B8EF908-FBCB-407B-B60F-48340AACE1DC}" type="sibTrans" cxnId="{238FDCBE-34B3-4493-BC8B-CFA8471A6BA1}">
      <dgm:prSet/>
      <dgm:spPr/>
      <dgm:t>
        <a:bodyPr/>
        <a:lstStyle/>
        <a:p>
          <a:endParaRPr lang="en-US"/>
        </a:p>
      </dgm:t>
    </dgm:pt>
    <dgm:pt modelId="{BFE4DD3E-BD57-49FE-AB28-7E8FD0736253}" type="pres">
      <dgm:prSet presAssocID="{0053D55B-214C-4A45-886C-58FBD9FFC352}" presName="linear" presStyleCnt="0">
        <dgm:presLayoutVars>
          <dgm:animLvl val="lvl"/>
          <dgm:resizeHandles val="exact"/>
        </dgm:presLayoutVars>
      </dgm:prSet>
      <dgm:spPr/>
      <dgm:t>
        <a:bodyPr/>
        <a:lstStyle/>
        <a:p>
          <a:endParaRPr lang="en-US"/>
        </a:p>
      </dgm:t>
    </dgm:pt>
    <dgm:pt modelId="{0718687E-7256-4580-B9B7-DF4FAD716BB6}" type="pres">
      <dgm:prSet presAssocID="{EE06BA21-1A01-4C86-AD0D-011A511DCFE2}" presName="parentText" presStyleLbl="node1" presStyleIdx="0" presStyleCnt="2">
        <dgm:presLayoutVars>
          <dgm:chMax val="0"/>
          <dgm:bulletEnabled val="1"/>
        </dgm:presLayoutVars>
      </dgm:prSet>
      <dgm:spPr/>
      <dgm:t>
        <a:bodyPr/>
        <a:lstStyle/>
        <a:p>
          <a:endParaRPr lang="en-US"/>
        </a:p>
      </dgm:t>
    </dgm:pt>
    <dgm:pt modelId="{BF63CA55-AB19-4462-B319-1129F4634F10}" type="pres">
      <dgm:prSet presAssocID="{87F80F7A-F5AF-4D53-8485-2AB19A7C7D6A}" presName="spacer" presStyleCnt="0"/>
      <dgm:spPr/>
      <dgm:t>
        <a:bodyPr/>
        <a:lstStyle/>
        <a:p>
          <a:endParaRPr lang="ro-RO"/>
        </a:p>
      </dgm:t>
    </dgm:pt>
    <dgm:pt modelId="{2BCDE097-61E8-42B8-990F-4E5D306055A6}" type="pres">
      <dgm:prSet presAssocID="{636AAD97-DD75-4FE8-BED0-793D2C582977}" presName="parentText" presStyleLbl="node1" presStyleIdx="1" presStyleCnt="2">
        <dgm:presLayoutVars>
          <dgm:chMax val="0"/>
          <dgm:bulletEnabled val="1"/>
        </dgm:presLayoutVars>
      </dgm:prSet>
      <dgm:spPr/>
      <dgm:t>
        <a:bodyPr/>
        <a:lstStyle/>
        <a:p>
          <a:endParaRPr lang="en-US"/>
        </a:p>
      </dgm:t>
    </dgm:pt>
  </dgm:ptLst>
  <dgm:cxnLst>
    <dgm:cxn modelId="{075D7E52-E219-404E-ABB7-D5398490C046}" srcId="{0053D55B-214C-4A45-886C-58FBD9FFC352}" destId="{EE06BA21-1A01-4C86-AD0D-011A511DCFE2}" srcOrd="0" destOrd="0" parTransId="{3ADC65E3-DD5E-4886-9B57-56DED2307A8B}" sibTransId="{87F80F7A-F5AF-4D53-8485-2AB19A7C7D6A}"/>
    <dgm:cxn modelId="{DA232538-D231-4F5E-A4A0-A2FB78B9EC14}" type="presOf" srcId="{0053D55B-214C-4A45-886C-58FBD9FFC352}" destId="{BFE4DD3E-BD57-49FE-AB28-7E8FD0736253}" srcOrd="0" destOrd="0" presId="urn:microsoft.com/office/officeart/2005/8/layout/vList2"/>
    <dgm:cxn modelId="{8073369E-E55C-487C-9E7E-2E522F67E662}" type="presOf" srcId="{636AAD97-DD75-4FE8-BED0-793D2C582977}" destId="{2BCDE097-61E8-42B8-990F-4E5D306055A6}" srcOrd="0" destOrd="0" presId="urn:microsoft.com/office/officeart/2005/8/layout/vList2"/>
    <dgm:cxn modelId="{DC08DE8C-B7BD-4867-A145-A7170956E720}" type="presOf" srcId="{EE06BA21-1A01-4C86-AD0D-011A511DCFE2}" destId="{0718687E-7256-4580-B9B7-DF4FAD716BB6}" srcOrd="0" destOrd="0" presId="urn:microsoft.com/office/officeart/2005/8/layout/vList2"/>
    <dgm:cxn modelId="{238FDCBE-34B3-4493-BC8B-CFA8471A6BA1}" srcId="{0053D55B-214C-4A45-886C-58FBD9FFC352}" destId="{636AAD97-DD75-4FE8-BED0-793D2C582977}" srcOrd="1" destOrd="0" parTransId="{F6366E96-B277-422A-ACFD-E091D35373F9}" sibTransId="{1B8EF908-FBCB-407B-B60F-48340AACE1DC}"/>
    <dgm:cxn modelId="{7FFD92DA-5C67-4C99-8550-82B717D59214}" type="presParOf" srcId="{BFE4DD3E-BD57-49FE-AB28-7E8FD0736253}" destId="{0718687E-7256-4580-B9B7-DF4FAD716BB6}" srcOrd="0" destOrd="0" presId="urn:microsoft.com/office/officeart/2005/8/layout/vList2"/>
    <dgm:cxn modelId="{66C3634D-FE35-4AC4-B9B0-014605C8D364}" type="presParOf" srcId="{BFE4DD3E-BD57-49FE-AB28-7E8FD0736253}" destId="{BF63CA55-AB19-4462-B319-1129F4634F10}" srcOrd="1" destOrd="0" presId="urn:microsoft.com/office/officeart/2005/8/layout/vList2"/>
    <dgm:cxn modelId="{83BAFAE4-5F78-473B-ACFE-5AAA3CDCD3E1}" type="presParOf" srcId="{BFE4DD3E-BD57-49FE-AB28-7E8FD0736253}" destId="{2BCDE097-61E8-42B8-990F-4E5D306055A6}" srcOrd="2" destOrd="0" presId="urn:microsoft.com/office/officeart/2005/8/layout/vList2"/>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718687E-7256-4580-B9B7-DF4FAD716BB6}">
      <dsp:nvSpPr>
        <dsp:cNvPr id="0" name=""/>
        <dsp:cNvSpPr/>
      </dsp:nvSpPr>
      <dsp:spPr>
        <a:xfrm>
          <a:off x="0" y="4705"/>
          <a:ext cx="6487132" cy="456300"/>
        </a:xfrm>
        <a:prstGeom prst="roundRect">
          <a:avLst/>
        </a:prstGeom>
        <a:solidFill>
          <a:schemeClr val="dk2">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l" defTabSz="533400">
            <a:lnSpc>
              <a:spcPct val="90000"/>
            </a:lnSpc>
            <a:spcBef>
              <a:spcPct val="0"/>
            </a:spcBef>
            <a:spcAft>
              <a:spcPct val="35000"/>
            </a:spcAft>
          </a:pPr>
          <a:r>
            <a:rPr lang="en-GB" sz="1200" kern="1200" dirty="0">
              <a:latin typeface="Arial" panose="020B0604020202020204" pitchFamily="34" charset="0"/>
              <a:cs typeface="Arial" panose="020B0604020202020204" pitchFamily="34" charset="0"/>
            </a:rPr>
            <a:t>B</a:t>
          </a:r>
          <a:r>
            <a:rPr lang="ro-RO" sz="1200" kern="1200" dirty="0">
              <a:latin typeface="Arial" panose="020B0604020202020204" pitchFamily="34" charset="0"/>
              <a:cs typeface="Arial" panose="020B0604020202020204" pitchFamily="34" charset="0"/>
            </a:rPr>
            <a:t>ugetul local</a:t>
          </a:r>
          <a:endParaRPr lang="en-US" sz="1200" kern="1200" dirty="0">
            <a:latin typeface="Arial" panose="020B0604020202020204" pitchFamily="34" charset="0"/>
            <a:cs typeface="Arial" panose="020B0604020202020204" pitchFamily="34" charset="0"/>
          </a:endParaRPr>
        </a:p>
      </dsp:txBody>
      <dsp:txXfrm>
        <a:off x="22275" y="26980"/>
        <a:ext cx="6442582" cy="411750"/>
      </dsp:txXfrm>
    </dsp:sp>
    <dsp:sp modelId="{2BCDE097-61E8-42B8-990F-4E5D306055A6}">
      <dsp:nvSpPr>
        <dsp:cNvPr id="0" name=""/>
        <dsp:cNvSpPr/>
      </dsp:nvSpPr>
      <dsp:spPr>
        <a:xfrm>
          <a:off x="0" y="495565"/>
          <a:ext cx="6487132" cy="456300"/>
        </a:xfrm>
        <a:prstGeom prst="roundRect">
          <a:avLst/>
        </a:prstGeom>
        <a:solidFill>
          <a:schemeClr val="dk2">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l" defTabSz="533400">
            <a:lnSpc>
              <a:spcPct val="90000"/>
            </a:lnSpc>
            <a:spcBef>
              <a:spcPct val="0"/>
            </a:spcBef>
            <a:spcAft>
              <a:spcPct val="35000"/>
            </a:spcAft>
          </a:pPr>
          <a:r>
            <a:rPr lang="en-GB" sz="1200" kern="1200" dirty="0">
              <a:latin typeface="Arial" panose="020B0604020202020204" pitchFamily="34" charset="0"/>
              <a:cs typeface="Arial" panose="020B0604020202020204" pitchFamily="34" charset="0"/>
            </a:rPr>
            <a:t>B</a:t>
          </a:r>
          <a:r>
            <a:rPr lang="ro-RO" sz="1200" kern="1200" dirty="0">
              <a:latin typeface="Arial" panose="020B0604020202020204" pitchFamily="34" charset="0"/>
              <a:cs typeface="Arial" panose="020B0604020202020204" pitchFamily="34" charset="0"/>
            </a:rPr>
            <a:t>ugetul creditelor externe</a:t>
          </a:r>
          <a:endParaRPr lang="en-US" sz="1200" kern="1200" dirty="0">
            <a:latin typeface="Arial" panose="020B0604020202020204" pitchFamily="34" charset="0"/>
            <a:cs typeface="Arial" panose="020B0604020202020204" pitchFamily="34" charset="0"/>
          </a:endParaRPr>
        </a:p>
      </dsp:txBody>
      <dsp:txXfrm>
        <a:off x="22275" y="517840"/>
        <a:ext cx="6442582" cy="411750"/>
      </dsp:txXfrm>
    </dsp:sp>
    <dsp:sp modelId="{EB85157C-4853-4F95-B37F-6513070DE627}">
      <dsp:nvSpPr>
        <dsp:cNvPr id="0" name=""/>
        <dsp:cNvSpPr/>
      </dsp:nvSpPr>
      <dsp:spPr>
        <a:xfrm>
          <a:off x="0" y="986425"/>
          <a:ext cx="6487132" cy="456300"/>
        </a:xfrm>
        <a:prstGeom prst="roundRect">
          <a:avLst/>
        </a:prstGeom>
        <a:solidFill>
          <a:schemeClr val="dk2">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l" defTabSz="533400">
            <a:lnSpc>
              <a:spcPct val="90000"/>
            </a:lnSpc>
            <a:spcBef>
              <a:spcPct val="0"/>
            </a:spcBef>
            <a:spcAft>
              <a:spcPct val="35000"/>
            </a:spcAft>
          </a:pPr>
          <a:r>
            <a:rPr lang="ro-RO" sz="1200" kern="1200" dirty="0" smtClean="0">
              <a:latin typeface="Arial" panose="020B0604020202020204" pitchFamily="34" charset="0"/>
              <a:cs typeface="Arial" panose="020B0604020202020204" pitchFamily="34" charset="0"/>
            </a:rPr>
            <a:t>Bugetul creditelor interne</a:t>
          </a:r>
          <a:endParaRPr lang="en-US" sz="1200" kern="1200" dirty="0">
            <a:latin typeface="Arial" panose="020B0604020202020204" pitchFamily="34" charset="0"/>
            <a:cs typeface="Arial" panose="020B0604020202020204" pitchFamily="34" charset="0"/>
          </a:endParaRPr>
        </a:p>
      </dsp:txBody>
      <dsp:txXfrm>
        <a:off x="22275" y="1008700"/>
        <a:ext cx="6442582" cy="411750"/>
      </dsp:txXfrm>
    </dsp:sp>
    <dsp:sp modelId="{BE56998C-FFDA-43C0-9603-C5BBA5ABD9B6}">
      <dsp:nvSpPr>
        <dsp:cNvPr id="0" name=""/>
        <dsp:cNvSpPr/>
      </dsp:nvSpPr>
      <dsp:spPr>
        <a:xfrm>
          <a:off x="0" y="1477285"/>
          <a:ext cx="6487132" cy="456300"/>
        </a:xfrm>
        <a:prstGeom prst="roundRect">
          <a:avLst/>
        </a:prstGeom>
        <a:solidFill>
          <a:schemeClr val="dk2">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l" defTabSz="533400">
            <a:lnSpc>
              <a:spcPct val="90000"/>
            </a:lnSpc>
            <a:spcBef>
              <a:spcPct val="0"/>
            </a:spcBef>
            <a:spcAft>
              <a:spcPct val="35000"/>
            </a:spcAft>
          </a:pPr>
          <a:r>
            <a:rPr lang="en-GB" sz="1200" kern="1200" dirty="0">
              <a:latin typeface="Arial" panose="020B0604020202020204" pitchFamily="34" charset="0"/>
              <a:cs typeface="Arial" panose="020B0604020202020204" pitchFamily="34" charset="0"/>
            </a:rPr>
            <a:t>B</a:t>
          </a:r>
          <a:r>
            <a:rPr lang="ro-RO" sz="1200" kern="1200" dirty="0">
              <a:latin typeface="Arial" panose="020B0604020202020204" pitchFamily="34" charset="0"/>
              <a:cs typeface="Arial" panose="020B0604020202020204" pitchFamily="34" charset="0"/>
            </a:rPr>
            <a:t>ugetul instituțiilor publice finanțate integral sau parțial din venituri proprii şi subvenții din bugetul local.</a:t>
          </a:r>
          <a:endParaRPr lang="en-US" sz="1200" kern="1200" dirty="0">
            <a:latin typeface="Arial" panose="020B0604020202020204" pitchFamily="34" charset="0"/>
            <a:cs typeface="Arial" panose="020B0604020202020204" pitchFamily="34" charset="0"/>
          </a:endParaRPr>
        </a:p>
      </dsp:txBody>
      <dsp:txXfrm>
        <a:off x="22275" y="1499560"/>
        <a:ext cx="6442582" cy="41175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718687E-7256-4580-B9B7-DF4FAD716BB6}">
      <dsp:nvSpPr>
        <dsp:cNvPr id="0" name=""/>
        <dsp:cNvSpPr/>
      </dsp:nvSpPr>
      <dsp:spPr>
        <a:xfrm>
          <a:off x="0" y="16673"/>
          <a:ext cx="6361572" cy="505440"/>
        </a:xfrm>
        <a:prstGeom prst="roundRect">
          <a:avLst/>
        </a:prstGeom>
        <a:solidFill>
          <a:schemeClr val="dk2">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l" defTabSz="711200">
            <a:lnSpc>
              <a:spcPct val="90000"/>
            </a:lnSpc>
            <a:spcBef>
              <a:spcPct val="0"/>
            </a:spcBef>
            <a:spcAft>
              <a:spcPct val="35000"/>
            </a:spcAft>
          </a:pPr>
          <a:r>
            <a:rPr lang="ro-RO" sz="1600" kern="1200" dirty="0" smtClean="0">
              <a:latin typeface="Arial" panose="020B0604020202020204" pitchFamily="34" charset="0"/>
              <a:cs typeface="Arial" panose="020B0604020202020204" pitchFamily="34" charset="0"/>
            </a:rPr>
            <a:t>Secțiunea de funcționare</a:t>
          </a:r>
          <a:endParaRPr lang="en-US" sz="1600" kern="1200" dirty="0">
            <a:latin typeface="Arial" panose="020B0604020202020204" pitchFamily="34" charset="0"/>
            <a:cs typeface="Arial" panose="020B0604020202020204" pitchFamily="34" charset="0"/>
          </a:endParaRPr>
        </a:p>
      </dsp:txBody>
      <dsp:txXfrm>
        <a:off x="24674" y="41347"/>
        <a:ext cx="6312224" cy="456092"/>
      </dsp:txXfrm>
    </dsp:sp>
    <dsp:sp modelId="{2BCDE097-61E8-42B8-990F-4E5D306055A6}">
      <dsp:nvSpPr>
        <dsp:cNvPr id="0" name=""/>
        <dsp:cNvSpPr/>
      </dsp:nvSpPr>
      <dsp:spPr>
        <a:xfrm>
          <a:off x="0" y="599873"/>
          <a:ext cx="6361572" cy="505440"/>
        </a:xfrm>
        <a:prstGeom prst="roundRect">
          <a:avLst/>
        </a:prstGeom>
        <a:solidFill>
          <a:schemeClr val="dk2">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l" defTabSz="711200">
            <a:lnSpc>
              <a:spcPct val="90000"/>
            </a:lnSpc>
            <a:spcBef>
              <a:spcPct val="0"/>
            </a:spcBef>
            <a:spcAft>
              <a:spcPct val="35000"/>
            </a:spcAft>
          </a:pPr>
          <a:r>
            <a:rPr lang="ro-RO" sz="1600" kern="1200" dirty="0" smtClean="0">
              <a:latin typeface="Arial" panose="020B0604020202020204" pitchFamily="34" charset="0"/>
              <a:cs typeface="Arial" panose="020B0604020202020204" pitchFamily="34" charset="0"/>
            </a:rPr>
            <a:t>Secțiunea de dezvoltare</a:t>
          </a:r>
          <a:endParaRPr lang="en-US" sz="1600" kern="1200" dirty="0">
            <a:latin typeface="Arial" panose="020B0604020202020204" pitchFamily="34" charset="0"/>
            <a:cs typeface="Arial" panose="020B0604020202020204" pitchFamily="34" charset="0"/>
          </a:endParaRPr>
        </a:p>
      </dsp:txBody>
      <dsp:txXfrm>
        <a:off x="24674" y="624547"/>
        <a:ext cx="6312224" cy="456092"/>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4">
  <dgm:title val=""/>
  <dgm:desc val=""/>
  <dgm:catLst>
    <dgm:cat type="3D" pri="11400"/>
  </dgm:catLst>
  <dgm:scene3d>
    <a:camera prst="orthographicFront"/>
    <a:lightRig rig="threePt" dir="t"/>
  </dgm:scene3d>
  <dgm:styleLbl name="node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chilly" dir="t"/>
    </dgm:scene3d>
    <dgm:sp3d prstMaterial="translucentPowder">
      <a:bevelT w="127000" h="25400" prst="softRound"/>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chilly" dir="t"/>
    </dgm:scene3d>
    <dgm:sp3d z="12700" extrusionH="12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alignImgPlac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bgImgPlace1">
    <dgm:scene3d>
      <a:camera prst="orthographicFront"/>
      <a:lightRig rig="chilly" dir="t"/>
    </dgm:scene3d>
    <dgm:sp3d z="-257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chilly" dir="t"/>
    </dgm:scene3d>
    <dgm:sp3d z="-70000" extrusionH="1700" prstMaterial="translucentPowder">
      <a:bevelT w="25400" h="6350" prst="softRound"/>
      <a:bevelB w="0" h="0" prst="convex"/>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bgSibTrans2D1">
    <dgm:scene3d>
      <a:camera prst="orthographicFront"/>
      <a:lightRig rig="chilly" dir="t"/>
    </dgm:scene3d>
    <dgm:sp3d z="-25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sibTrans1D1">
    <dgm:scene3d>
      <a:camera prst="orthographicFront"/>
      <a:lightRig rig="chilly"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chilly"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2">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3">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4">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1D1">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con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1">
    <dgm:scene3d>
      <a:camera prst="orthographicFront"/>
      <a:lightRig rig="chilly" dir="t"/>
    </dgm:scene3d>
    <dgm:sp3d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trAlignAcc1">
    <dgm:scene3d>
      <a:camera prst="orthographicFront"/>
      <a:lightRig rig="chilly" dir="t"/>
    </dgm:scene3d>
    <dgm:sp3d prstMaterial="dkEdge">
      <a:bevelT w="127000" h="25400"/>
    </dgm:sp3d>
    <dgm:txPr/>
    <dgm:style>
      <a:lnRef idx="1">
        <a:scrgbClr r="0" g="0" b="0"/>
      </a:lnRef>
      <a:fillRef idx="1">
        <a:scrgbClr r="0" g="0" b="0"/>
      </a:fillRef>
      <a:effectRef idx="0">
        <a:scrgbClr r="0" g="0" b="0"/>
      </a:effectRef>
      <a:fontRef idx="minor">
        <a:schemeClr val="lt1"/>
      </a:fontRef>
    </dgm:style>
  </dgm:styleLbl>
  <dgm:styleLbl name="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AlignAcc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0">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2">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3">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4">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dkBgShp">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trBgShp">
    <dgm:scene3d>
      <a:camera prst="orthographicFront"/>
      <a:lightRig rig="chilly"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4">
  <dgm:title val=""/>
  <dgm:desc val=""/>
  <dgm:catLst>
    <dgm:cat type="3D" pri="11400"/>
  </dgm:catLst>
  <dgm:scene3d>
    <a:camera prst="orthographicFront"/>
    <a:lightRig rig="threePt" dir="t"/>
  </dgm:scene3d>
  <dgm:styleLbl name="node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chilly" dir="t"/>
    </dgm:scene3d>
    <dgm:sp3d prstMaterial="translucentPowder">
      <a:bevelT w="127000" h="25400" prst="softRound"/>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chilly" dir="t"/>
    </dgm:scene3d>
    <dgm:sp3d z="12700" extrusionH="12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alignImgPlac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bgImgPlace1">
    <dgm:scene3d>
      <a:camera prst="orthographicFront"/>
      <a:lightRig rig="chilly" dir="t"/>
    </dgm:scene3d>
    <dgm:sp3d z="-257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chilly" dir="t"/>
    </dgm:scene3d>
    <dgm:sp3d z="-70000" extrusionH="1700" prstMaterial="translucentPowder">
      <a:bevelT w="25400" h="6350" prst="softRound"/>
      <a:bevelB w="0" h="0" prst="convex"/>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bgSibTrans2D1">
    <dgm:scene3d>
      <a:camera prst="orthographicFront"/>
      <a:lightRig rig="chilly" dir="t"/>
    </dgm:scene3d>
    <dgm:sp3d z="-25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sibTrans1D1">
    <dgm:scene3d>
      <a:camera prst="orthographicFront"/>
      <a:lightRig rig="chilly"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chilly"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2">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3">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4">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1D1">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con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1">
    <dgm:scene3d>
      <a:camera prst="orthographicFront"/>
      <a:lightRig rig="chilly" dir="t"/>
    </dgm:scene3d>
    <dgm:sp3d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trAlignAcc1">
    <dgm:scene3d>
      <a:camera prst="orthographicFront"/>
      <a:lightRig rig="chilly" dir="t"/>
    </dgm:scene3d>
    <dgm:sp3d prstMaterial="dkEdge">
      <a:bevelT w="127000" h="25400"/>
    </dgm:sp3d>
    <dgm:txPr/>
    <dgm:style>
      <a:lnRef idx="1">
        <a:scrgbClr r="0" g="0" b="0"/>
      </a:lnRef>
      <a:fillRef idx="1">
        <a:scrgbClr r="0" g="0" b="0"/>
      </a:fillRef>
      <a:effectRef idx="0">
        <a:scrgbClr r="0" g="0" b="0"/>
      </a:effectRef>
      <a:fontRef idx="minor">
        <a:schemeClr val="lt1"/>
      </a:fontRef>
    </dgm:style>
  </dgm:styleLbl>
  <dgm:styleLbl name="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AlignAcc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0">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2">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3">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4">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dkBgShp">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trBgShp">
    <dgm:scene3d>
      <a:camera prst="orthographicFront"/>
      <a:lightRig rig="chilly"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3038604" cy="466390"/>
          </a:xfrm>
          <a:prstGeom prst="rect">
            <a:avLst/>
          </a:prstGeom>
        </p:spPr>
        <p:txBody>
          <a:bodyPr vert="horz" lIns="91440" tIns="45720" rIns="91440" bIns="45720" rtlCol="0"/>
          <a:lstStyle>
            <a:lvl1pPr algn="l">
              <a:defRPr sz="1200"/>
            </a:lvl1pPr>
          </a:lstStyle>
          <a:p>
            <a:endParaRPr lang="ro-RO"/>
          </a:p>
        </p:txBody>
      </p:sp>
      <p:sp>
        <p:nvSpPr>
          <p:cNvPr id="3" name="Date Placeholder 2"/>
          <p:cNvSpPr>
            <a:spLocks noGrp="1"/>
          </p:cNvSpPr>
          <p:nvPr>
            <p:ph type="dt" idx="1"/>
          </p:nvPr>
        </p:nvSpPr>
        <p:spPr>
          <a:xfrm>
            <a:off x="3970159" y="0"/>
            <a:ext cx="3038604" cy="466390"/>
          </a:xfrm>
          <a:prstGeom prst="rect">
            <a:avLst/>
          </a:prstGeom>
        </p:spPr>
        <p:txBody>
          <a:bodyPr vert="horz" lIns="91440" tIns="45720" rIns="91440" bIns="45720" rtlCol="0"/>
          <a:lstStyle>
            <a:lvl1pPr algn="r">
              <a:defRPr sz="1200"/>
            </a:lvl1pPr>
          </a:lstStyle>
          <a:p>
            <a:fld id="{48596768-77A3-4B66-88B0-F4E7D68D3468}" type="datetimeFigureOut">
              <a:rPr lang="ro-RO" smtClean="0"/>
              <a:t>07.03.2025</a:t>
            </a:fld>
            <a:endParaRPr lang="ro-RO"/>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1440" tIns="45720" rIns="91440" bIns="45720" rtlCol="0" anchor="ctr"/>
          <a:lstStyle/>
          <a:p>
            <a:endParaRPr lang="ro-RO"/>
          </a:p>
        </p:txBody>
      </p:sp>
      <p:sp>
        <p:nvSpPr>
          <p:cNvPr id="5" name="Notes Placeholder 4"/>
          <p:cNvSpPr>
            <a:spLocks noGrp="1"/>
          </p:cNvSpPr>
          <p:nvPr>
            <p:ph type="body" sz="quarter" idx="3"/>
          </p:nvPr>
        </p:nvSpPr>
        <p:spPr>
          <a:xfrm>
            <a:off x="700714" y="4474053"/>
            <a:ext cx="5608975" cy="3660859"/>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ro-RO"/>
          </a:p>
        </p:txBody>
      </p:sp>
      <p:sp>
        <p:nvSpPr>
          <p:cNvPr id="6" name="Footer Placeholder 5"/>
          <p:cNvSpPr>
            <a:spLocks noGrp="1"/>
          </p:cNvSpPr>
          <p:nvPr>
            <p:ph type="ftr" sz="quarter" idx="4"/>
          </p:nvPr>
        </p:nvSpPr>
        <p:spPr>
          <a:xfrm>
            <a:off x="1" y="8830010"/>
            <a:ext cx="3038604" cy="466390"/>
          </a:xfrm>
          <a:prstGeom prst="rect">
            <a:avLst/>
          </a:prstGeom>
        </p:spPr>
        <p:txBody>
          <a:bodyPr vert="horz" lIns="91440" tIns="45720" rIns="91440" bIns="45720" rtlCol="0" anchor="b"/>
          <a:lstStyle>
            <a:lvl1pPr algn="l">
              <a:defRPr sz="1200"/>
            </a:lvl1pPr>
          </a:lstStyle>
          <a:p>
            <a:endParaRPr lang="ro-RO"/>
          </a:p>
        </p:txBody>
      </p:sp>
      <p:sp>
        <p:nvSpPr>
          <p:cNvPr id="7" name="Slide Number Placeholder 6"/>
          <p:cNvSpPr>
            <a:spLocks noGrp="1"/>
          </p:cNvSpPr>
          <p:nvPr>
            <p:ph type="sldNum" sz="quarter" idx="5"/>
          </p:nvPr>
        </p:nvSpPr>
        <p:spPr>
          <a:xfrm>
            <a:off x="3970159" y="8830010"/>
            <a:ext cx="3038604" cy="466390"/>
          </a:xfrm>
          <a:prstGeom prst="rect">
            <a:avLst/>
          </a:prstGeom>
        </p:spPr>
        <p:txBody>
          <a:bodyPr vert="horz" lIns="91440" tIns="45720" rIns="91440" bIns="45720" rtlCol="0" anchor="b"/>
          <a:lstStyle>
            <a:lvl1pPr algn="r">
              <a:defRPr sz="1200"/>
            </a:lvl1pPr>
          </a:lstStyle>
          <a:p>
            <a:fld id="{6A3B001A-6D45-4B3F-8D8C-2A3347A679B2}" type="slidenum">
              <a:rPr lang="ro-RO" smtClean="0"/>
              <a:t>‹#›</a:t>
            </a:fld>
            <a:endParaRPr lang="ro-RO"/>
          </a:p>
        </p:txBody>
      </p:sp>
    </p:spTree>
    <p:extLst>
      <p:ext uri="{BB962C8B-B14F-4D97-AF65-F5344CB8AC3E}">
        <p14:creationId xmlns:p14="http://schemas.microsoft.com/office/powerpoint/2010/main" val="293780513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u diapozitiv">
    <p:spTree>
      <p:nvGrpSpPr>
        <p:cNvPr id="1" name=""/>
        <p:cNvGrpSpPr/>
        <p:nvPr/>
      </p:nvGrpSpPr>
      <p:grpSpPr>
        <a:xfrm>
          <a:off x="0" y="0"/>
          <a:ext cx="0" cy="0"/>
          <a:chOff x="0" y="0"/>
          <a:chExt cx="0" cy="0"/>
        </a:xfrm>
      </p:grpSpPr>
      <p:grpSp>
        <p:nvGrpSpPr>
          <p:cNvPr id="14" name="Group 13"/>
          <p:cNvGrpSpPr/>
          <p:nvPr/>
        </p:nvGrpSpPr>
        <p:grpSpPr>
          <a:xfrm>
            <a:off x="-1588" y="0"/>
            <a:ext cx="12193588" cy="6861555"/>
            <a:chOff x="-1588" y="0"/>
            <a:chExt cx="12193588" cy="6861555"/>
          </a:xfrm>
        </p:grpSpPr>
        <p:sp>
          <p:nvSpPr>
            <p:cNvPr id="9" name="Rectangle 8"/>
            <p:cNvSpPr/>
            <p:nvPr/>
          </p:nvSpPr>
          <p:spPr>
            <a:xfrm>
              <a:off x="0" y="0"/>
              <a:ext cx="12192000" cy="6858000"/>
            </a:xfrm>
            <a:prstGeom prst="rect">
              <a:avLst/>
            </a:prstGeom>
            <a:blipFill>
              <a:blip r:embed="rId2">
                <a:duotone>
                  <a:schemeClr val="dk2">
                    <a:shade val="69000"/>
                    <a:hueMod val="108000"/>
                    <a:satMod val="164000"/>
                    <a:lumMod val="74000"/>
                  </a:schemeClr>
                  <a:schemeClr val="dk2">
                    <a:tint val="96000"/>
                    <a:hueMod val="88000"/>
                    <a:satMod val="140000"/>
                    <a:lumMod val="13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Oval 10"/>
            <p:cNvSpPr/>
            <p:nvPr/>
          </p:nvSpPr>
          <p:spPr>
            <a:xfrm>
              <a:off x="8761412" y="18288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2" name="Oval 11"/>
            <p:cNvSpPr/>
            <p:nvPr/>
          </p:nvSpPr>
          <p:spPr>
            <a:xfrm>
              <a:off x="8761412" y="5870955"/>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Oval 12"/>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0"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ctrTitle"/>
          </p:nvPr>
        </p:nvSpPr>
        <p:spPr>
          <a:xfrm>
            <a:off x="1154955" y="2099733"/>
            <a:ext cx="8825658" cy="2677648"/>
          </a:xfrm>
          <a:prstGeom prst="rect">
            <a:avLst/>
          </a:prstGeom>
        </p:spPr>
        <p:txBody>
          <a:bodyPr anchor="b"/>
          <a:lstStyle>
            <a:lvl1pPr>
              <a:defRPr sz="5400"/>
            </a:lvl1pPr>
          </a:lstStyle>
          <a:p>
            <a:r>
              <a:rPr lang="ro-RO" smtClean="0"/>
              <a:t>Clic pentru editare stil titlu</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tx2">
                    <a:lumMod val="40000"/>
                    <a:lumOff val="6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o-RO" smtClean="0"/>
              <a:t>Clic pentru a edita stilul de subtitlu</a:t>
            </a:r>
            <a:endParaRPr lang="en-US" dirty="0"/>
          </a:p>
        </p:txBody>
      </p:sp>
      <p:sp>
        <p:nvSpPr>
          <p:cNvPr id="4" name="Date Placeholder 3"/>
          <p:cNvSpPr>
            <a:spLocks noGrp="1"/>
          </p:cNvSpPr>
          <p:nvPr>
            <p:ph type="dt" sz="half" idx="10"/>
          </p:nvPr>
        </p:nvSpPr>
        <p:spPr>
          <a:xfrm rot="5400000">
            <a:off x="10158984" y="1792224"/>
            <a:ext cx="990599" cy="304799"/>
          </a:xfrm>
        </p:spPr>
        <p:txBody>
          <a:bodyPr/>
          <a:lstStyle>
            <a:lvl1pPr algn="l">
              <a:defRPr b="0">
                <a:solidFill>
                  <a:schemeClr val="bg1"/>
                </a:solidFill>
              </a:defRPr>
            </a:lvl1pPr>
          </a:lstStyle>
          <a:p>
            <a:fld id="{70973803-5AFF-4680-BDA0-29D5698D0C1F}" type="datetimeFigureOut">
              <a:rPr lang="ro-RO" smtClean="0"/>
              <a:pPr/>
              <a:t>07.03.2025</a:t>
            </a:fld>
            <a:endParaRPr lang="ro-RO"/>
          </a:p>
        </p:txBody>
      </p:sp>
      <p:sp>
        <p:nvSpPr>
          <p:cNvPr id="5" name="Footer Placeholder 4"/>
          <p:cNvSpPr>
            <a:spLocks noGrp="1"/>
          </p:cNvSpPr>
          <p:nvPr>
            <p:ph type="ftr" sz="quarter" idx="11"/>
          </p:nvPr>
        </p:nvSpPr>
        <p:spPr>
          <a:xfrm rot="5400000">
            <a:off x="8951976" y="3227832"/>
            <a:ext cx="3867912" cy="310896"/>
          </a:xfrm>
        </p:spPr>
        <p:txBody>
          <a:bodyPr/>
          <a:lstStyle>
            <a:lvl1pPr>
              <a:defRPr sz="1000" b="0">
                <a:solidFill>
                  <a:schemeClr val="bg1"/>
                </a:solidFill>
              </a:defRPr>
            </a:lvl1pPr>
          </a:lstStyle>
          <a:p>
            <a:endParaRPr lang="ro-RO"/>
          </a:p>
        </p:txBody>
      </p:sp>
      <p:sp>
        <p:nvSpPr>
          <p:cNvPr id="8" name="Rectangle 7"/>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a:xfrm>
            <a:off x="10351008" y="292608"/>
            <a:ext cx="838199" cy="767687"/>
          </a:xfrm>
        </p:spPr>
        <p:txBody>
          <a:bodyPr/>
          <a:lstStyle>
            <a:lvl1pPr>
              <a:defRPr sz="2800" b="0" i="0">
                <a:latin typeface="+mj-lt"/>
              </a:defRPr>
            </a:lvl1pPr>
          </a:lstStyle>
          <a:p>
            <a:fld id="{33A59CA8-AA50-4D4C-8A95-E3B418B0E9B3}" type="slidenum">
              <a:rPr lang="ro-RO" smtClean="0"/>
              <a:pPr/>
              <a:t>‹#›</a:t>
            </a:fld>
            <a:endParaRPr lang="ro-RO"/>
          </a:p>
        </p:txBody>
      </p:sp>
    </p:spTree>
    <p:extLst>
      <p:ext uri="{BB962C8B-B14F-4D97-AF65-F5344CB8AC3E}">
        <p14:creationId xmlns:p14="http://schemas.microsoft.com/office/powerpoint/2010/main" val="143784255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p:cSld name="Imagine panoramică cu legendă">
    <p:spTree>
      <p:nvGrpSpPr>
        <p:cNvPr id="1" name=""/>
        <p:cNvGrpSpPr/>
        <p:nvPr/>
      </p:nvGrpSpPr>
      <p:grpSpPr>
        <a:xfrm>
          <a:off x="0" y="0"/>
          <a:ext cx="0" cy="0"/>
          <a:chOff x="0" y="0"/>
          <a:chExt cx="0" cy="0"/>
        </a:xfrm>
      </p:grpSpPr>
      <p:grpSp>
        <p:nvGrpSpPr>
          <p:cNvPr id="17" name="Group 16"/>
          <p:cNvGrpSpPr/>
          <p:nvPr/>
        </p:nvGrpSpPr>
        <p:grpSpPr>
          <a:xfrm>
            <a:off x="-1588" y="0"/>
            <a:ext cx="12193588" cy="6861555"/>
            <a:chOff x="-1588" y="0"/>
            <a:chExt cx="12193588" cy="6861555"/>
          </a:xfrm>
        </p:grpSpPr>
        <p:sp>
          <p:nvSpPr>
            <p:cNvPr id="11" name="Rectangle 10"/>
            <p:cNvSpPr/>
            <p:nvPr/>
          </p:nvSpPr>
          <p:spPr>
            <a:xfrm>
              <a:off x="0" y="0"/>
              <a:ext cx="12192000" cy="6858000"/>
            </a:xfrm>
            <a:prstGeom prst="rect">
              <a:avLst/>
            </a:prstGeom>
            <a:blipFill>
              <a:blip r:embed="rId2">
                <a:duotone>
                  <a:schemeClr val="dk2">
                    <a:shade val="69000"/>
                    <a:hueMod val="108000"/>
                    <a:satMod val="164000"/>
                    <a:lumMod val="74000"/>
                  </a:schemeClr>
                  <a:schemeClr val="dk2">
                    <a:tint val="96000"/>
                    <a:hueMod val="88000"/>
                    <a:satMod val="140000"/>
                    <a:lumMod val="13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p:cNvSpPr/>
            <p:nvPr/>
          </p:nvSpPr>
          <p:spPr>
            <a:xfrm>
              <a:off x="8761412" y="18288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8761412" y="5870955"/>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8" name="Freeform 5"/>
            <p:cNvSpPr/>
            <p:nvPr/>
          </p:nvSpPr>
          <p:spPr bwMode="gray">
            <a:xfrm rot="10371525">
              <a:off x="263767" y="4438254"/>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9" name="Freeform 5"/>
            <p:cNvSpPr/>
            <p:nvPr/>
          </p:nvSpPr>
          <p:spPr bwMode="gray">
            <a:xfrm rot="10800000">
              <a:off x="459506" y="321130"/>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13"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7" y="4969927"/>
            <a:ext cx="8825657" cy="566738"/>
          </a:xfrm>
          <a:prstGeom prst="rect">
            <a:avLst/>
          </a:prstGeom>
        </p:spPr>
        <p:txBody>
          <a:bodyPr anchor="b">
            <a:normAutofit/>
          </a:bodyPr>
          <a:lstStyle>
            <a:lvl1pPr algn="l">
              <a:defRPr sz="2400" b="0"/>
            </a:lvl1pPr>
          </a:lstStyle>
          <a:p>
            <a:r>
              <a:rPr lang="ro-RO" smtClean="0"/>
              <a:t>Clic pentru editare stil titlu</a:t>
            </a:r>
            <a:endParaRPr lang="en-US" dirty="0"/>
          </a:p>
        </p:txBody>
      </p:sp>
      <p:sp>
        <p:nvSpPr>
          <p:cNvPr id="3" name="Picture Placeholder 2"/>
          <p:cNvSpPr>
            <a:spLocks noGrp="1" noChangeAspect="1"/>
          </p:cNvSpPr>
          <p:nvPr>
            <p:ph type="pic" idx="1"/>
          </p:nvPr>
        </p:nvSpPr>
        <p:spPr>
          <a:xfrm>
            <a:off x="1154955" y="685800"/>
            <a:ext cx="8825658" cy="3429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o-RO" smtClean="0"/>
              <a:t>Faceți clic pe pictogramă pentru a adăuga o imagine</a:t>
            </a:r>
            <a:endParaRPr lang="en-US" dirty="0"/>
          </a:p>
        </p:txBody>
      </p:sp>
      <p:sp>
        <p:nvSpPr>
          <p:cNvPr id="4" name="Text Placeholder 3"/>
          <p:cNvSpPr>
            <a:spLocks noGrp="1"/>
          </p:cNvSpPr>
          <p:nvPr>
            <p:ph type="body" sz="half" idx="2"/>
          </p:nvPr>
        </p:nvSpPr>
        <p:spPr bwMode="gray">
          <a:xfrm>
            <a:off x="1154957" y="5536665"/>
            <a:ext cx="8825656" cy="493712"/>
          </a:xfrm>
        </p:spPr>
        <p:txBody>
          <a:bodyPr>
            <a:normAutofit/>
          </a:bodyPr>
          <a:lstStyle>
            <a:lvl1pPr marL="0" indent="0">
              <a:buNone/>
              <a:defRPr sz="1200">
                <a:solidFill>
                  <a:schemeClr val="tx2">
                    <a:lumMod val="40000"/>
                    <a:lumOff val="6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o-RO" smtClean="0"/>
              <a:t>Clic pentru editare stiluri text Coordonator</a:t>
            </a:r>
          </a:p>
        </p:txBody>
      </p:sp>
      <p:sp>
        <p:nvSpPr>
          <p:cNvPr id="5" name="Date Placeholder 4"/>
          <p:cNvSpPr>
            <a:spLocks noGrp="1"/>
          </p:cNvSpPr>
          <p:nvPr>
            <p:ph type="dt" sz="half" idx="10"/>
          </p:nvPr>
        </p:nvSpPr>
        <p:spPr/>
        <p:txBody>
          <a:bodyPr/>
          <a:lstStyle/>
          <a:p>
            <a:fld id="{70973803-5AFF-4680-BDA0-29D5698D0C1F}" type="datetimeFigureOut">
              <a:rPr lang="ro-RO" smtClean="0"/>
              <a:pPr/>
              <a:t>07.03.2025</a:t>
            </a:fld>
            <a:endParaRPr lang="ro-RO"/>
          </a:p>
        </p:txBody>
      </p:sp>
      <p:sp>
        <p:nvSpPr>
          <p:cNvPr id="6" name="Footer Placeholder 5"/>
          <p:cNvSpPr>
            <a:spLocks noGrp="1"/>
          </p:cNvSpPr>
          <p:nvPr>
            <p:ph type="ftr" sz="quarter" idx="11"/>
          </p:nvPr>
        </p:nvSpPr>
        <p:spPr/>
        <p:txBody>
          <a:bodyPr/>
          <a:lstStyle/>
          <a:p>
            <a:endParaRPr lang="ro-RO"/>
          </a:p>
        </p:txBody>
      </p:sp>
      <p:sp>
        <p:nvSpPr>
          <p:cNvPr id="12" name="Rectangle 11"/>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33A59CA8-AA50-4D4C-8A95-E3B418B0E9B3}" type="slidenum">
              <a:rPr lang="ro-RO" smtClean="0"/>
              <a:pPr/>
              <a:t>‹#›</a:t>
            </a:fld>
            <a:endParaRPr lang="ro-RO"/>
          </a:p>
        </p:txBody>
      </p:sp>
    </p:spTree>
    <p:extLst>
      <p:ext uri="{BB962C8B-B14F-4D97-AF65-F5344CB8AC3E}">
        <p14:creationId xmlns:p14="http://schemas.microsoft.com/office/powerpoint/2010/main" val="87904474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Titlu și legendă">
    <p:spTree>
      <p:nvGrpSpPr>
        <p:cNvPr id="1" name=""/>
        <p:cNvGrpSpPr/>
        <p:nvPr/>
      </p:nvGrpSpPr>
      <p:grpSpPr>
        <a:xfrm>
          <a:off x="0" y="0"/>
          <a:ext cx="0" cy="0"/>
          <a:chOff x="0" y="0"/>
          <a:chExt cx="0" cy="0"/>
        </a:xfrm>
      </p:grpSpPr>
      <p:grpSp>
        <p:nvGrpSpPr>
          <p:cNvPr id="16" name="Group 15"/>
          <p:cNvGrpSpPr/>
          <p:nvPr/>
        </p:nvGrpSpPr>
        <p:grpSpPr>
          <a:xfrm>
            <a:off x="-1588" y="0"/>
            <a:ext cx="12193588" cy="6861555"/>
            <a:chOff x="-1588" y="0"/>
            <a:chExt cx="12193588" cy="6861555"/>
          </a:xfrm>
        </p:grpSpPr>
        <p:sp>
          <p:nvSpPr>
            <p:cNvPr id="10" name="Rectangle 9"/>
            <p:cNvSpPr/>
            <p:nvPr/>
          </p:nvSpPr>
          <p:spPr>
            <a:xfrm>
              <a:off x="0" y="0"/>
              <a:ext cx="12192000" cy="6858000"/>
            </a:xfrm>
            <a:prstGeom prst="rect">
              <a:avLst/>
            </a:prstGeom>
            <a:blipFill>
              <a:blip r:embed="rId2">
                <a:duotone>
                  <a:schemeClr val="dk2">
                    <a:shade val="69000"/>
                    <a:hueMod val="108000"/>
                    <a:satMod val="164000"/>
                    <a:lumMod val="74000"/>
                  </a:schemeClr>
                  <a:schemeClr val="dk2">
                    <a:tint val="96000"/>
                    <a:hueMod val="88000"/>
                    <a:satMod val="140000"/>
                    <a:lumMod val="13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Oval 12"/>
            <p:cNvSpPr/>
            <p:nvPr/>
          </p:nvSpPr>
          <p:spPr>
            <a:xfrm>
              <a:off x="8761412" y="18288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p:cNvSpPr/>
            <p:nvPr/>
          </p:nvSpPr>
          <p:spPr>
            <a:xfrm>
              <a:off x="8761412" y="5870955"/>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 name="Freeform 5"/>
            <p:cNvSpPr/>
            <p:nvPr/>
          </p:nvSpPr>
          <p:spPr bwMode="gray">
            <a:xfrm>
              <a:off x="455612" y="2801319"/>
              <a:ext cx="11277600" cy="3602637"/>
            </a:xfrm>
            <a:custGeom>
              <a:avLst/>
              <a:gdLst/>
              <a:ahLst/>
              <a:cxnLst/>
              <a:rect l="l" t="t" r="r" b="b"/>
              <a:pathLst>
                <a:path w="10000" h="7946">
                  <a:moveTo>
                    <a:pt x="0" y="0"/>
                  </a:moveTo>
                  <a:lnTo>
                    <a:pt x="0" y="7945"/>
                  </a:lnTo>
                  <a:lnTo>
                    <a:pt x="10000" y="7946"/>
                  </a:lnTo>
                  <a:lnTo>
                    <a:pt x="10000" y="4"/>
                  </a:lnTo>
                  <a:lnTo>
                    <a:pt x="10000" y="4"/>
                  </a:lnTo>
                  <a:lnTo>
                    <a:pt x="9773" y="91"/>
                  </a:lnTo>
                  <a:lnTo>
                    <a:pt x="9547" y="175"/>
                  </a:lnTo>
                  <a:lnTo>
                    <a:pt x="9320" y="256"/>
                  </a:lnTo>
                  <a:lnTo>
                    <a:pt x="9092" y="326"/>
                  </a:lnTo>
                  <a:lnTo>
                    <a:pt x="8865" y="396"/>
                  </a:lnTo>
                  <a:lnTo>
                    <a:pt x="8637" y="462"/>
                  </a:lnTo>
                  <a:lnTo>
                    <a:pt x="8412" y="518"/>
                  </a:lnTo>
                  <a:lnTo>
                    <a:pt x="8184" y="571"/>
                  </a:lnTo>
                  <a:lnTo>
                    <a:pt x="7957" y="620"/>
                  </a:lnTo>
                  <a:lnTo>
                    <a:pt x="7734" y="662"/>
                  </a:lnTo>
                  <a:lnTo>
                    <a:pt x="7508" y="704"/>
                  </a:lnTo>
                  <a:lnTo>
                    <a:pt x="7285" y="739"/>
                  </a:lnTo>
                  <a:lnTo>
                    <a:pt x="7062" y="767"/>
                  </a:lnTo>
                  <a:lnTo>
                    <a:pt x="6840" y="795"/>
                  </a:lnTo>
                  <a:lnTo>
                    <a:pt x="6620" y="819"/>
                  </a:lnTo>
                  <a:lnTo>
                    <a:pt x="6402" y="837"/>
                  </a:lnTo>
                  <a:lnTo>
                    <a:pt x="6184" y="851"/>
                  </a:lnTo>
                  <a:lnTo>
                    <a:pt x="5968" y="865"/>
                  </a:lnTo>
                  <a:lnTo>
                    <a:pt x="5755" y="872"/>
                  </a:lnTo>
                  <a:lnTo>
                    <a:pt x="5542" y="879"/>
                  </a:lnTo>
                  <a:lnTo>
                    <a:pt x="5332" y="882"/>
                  </a:lnTo>
                  <a:lnTo>
                    <a:pt x="5124" y="879"/>
                  </a:lnTo>
                  <a:lnTo>
                    <a:pt x="4918" y="879"/>
                  </a:lnTo>
                  <a:lnTo>
                    <a:pt x="4714" y="872"/>
                  </a:lnTo>
                  <a:lnTo>
                    <a:pt x="4514" y="861"/>
                  </a:lnTo>
                  <a:lnTo>
                    <a:pt x="4316" y="851"/>
                  </a:lnTo>
                  <a:lnTo>
                    <a:pt x="4122" y="840"/>
                  </a:lnTo>
                  <a:lnTo>
                    <a:pt x="3929" y="823"/>
                  </a:lnTo>
                  <a:lnTo>
                    <a:pt x="3739" y="805"/>
                  </a:lnTo>
                  <a:lnTo>
                    <a:pt x="3553" y="788"/>
                  </a:lnTo>
                  <a:lnTo>
                    <a:pt x="3190" y="742"/>
                  </a:lnTo>
                  <a:lnTo>
                    <a:pt x="2842" y="693"/>
                  </a:lnTo>
                  <a:lnTo>
                    <a:pt x="2508" y="641"/>
                  </a:lnTo>
                  <a:lnTo>
                    <a:pt x="2192" y="585"/>
                  </a:lnTo>
                  <a:lnTo>
                    <a:pt x="1890" y="525"/>
                  </a:lnTo>
                  <a:lnTo>
                    <a:pt x="1610" y="462"/>
                  </a:lnTo>
                  <a:lnTo>
                    <a:pt x="1347" y="399"/>
                  </a:lnTo>
                  <a:lnTo>
                    <a:pt x="1105" y="336"/>
                  </a:lnTo>
                  <a:lnTo>
                    <a:pt x="883" y="277"/>
                  </a:lnTo>
                  <a:lnTo>
                    <a:pt x="686" y="221"/>
                  </a:lnTo>
                  <a:lnTo>
                    <a:pt x="508" y="168"/>
                  </a:lnTo>
                  <a:lnTo>
                    <a:pt x="358" y="123"/>
                  </a:lnTo>
                  <a:lnTo>
                    <a:pt x="232" y="81"/>
                  </a:lnTo>
                  <a:lnTo>
                    <a:pt x="59" y="21"/>
                  </a:lnTo>
                  <a:lnTo>
                    <a:pt x="0" y="0"/>
                  </a:lnTo>
                  <a:lnTo>
                    <a:pt x="0" y="0"/>
                  </a:lnTo>
                  <a:close/>
                </a:path>
              </a:pathLst>
            </a:custGeom>
            <a:solidFill>
              <a:schemeClr val="bg1"/>
            </a:solidFill>
            <a:ln>
              <a:noFill/>
            </a:ln>
          </p:spPr>
        </p:sp>
        <p:sp>
          <p:nvSpPr>
            <p:cNvPr id="9" name="Freeform 5"/>
            <p:cNvSpPr/>
            <p:nvPr/>
          </p:nvSpPr>
          <p:spPr bwMode="gray">
            <a:xfrm rot="21010068">
              <a:off x="8490951" y="2714874"/>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1060704"/>
            <a:ext cx="8833104" cy="1371600"/>
          </a:xfrm>
          <a:prstGeom prst="rect">
            <a:avLst/>
          </a:prstGeom>
        </p:spPr>
        <p:txBody>
          <a:bodyPr anchor="ctr" anchorCtr="0"/>
          <a:lstStyle>
            <a:lvl1pPr>
              <a:defRPr sz="4000"/>
            </a:lvl1pPr>
          </a:lstStyle>
          <a:p>
            <a:r>
              <a:rPr lang="ro-RO" smtClean="0"/>
              <a:t>Clic pentru editare stil titlu</a:t>
            </a:r>
            <a:endParaRPr lang="en-US" dirty="0"/>
          </a:p>
        </p:txBody>
      </p:sp>
      <p:sp>
        <p:nvSpPr>
          <p:cNvPr id="8" name="Text Placeholder 3"/>
          <p:cNvSpPr>
            <a:spLocks noGrp="1"/>
          </p:cNvSpPr>
          <p:nvPr>
            <p:ph type="body" sz="half" idx="2"/>
          </p:nvPr>
        </p:nvSpPr>
        <p:spPr>
          <a:xfrm>
            <a:off x="1152144" y="3547872"/>
            <a:ext cx="8825659" cy="2478024"/>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o-RO" smtClean="0"/>
              <a:t>Clic pentru editare stiluri text Coordonator</a:t>
            </a:r>
          </a:p>
        </p:txBody>
      </p:sp>
      <p:sp>
        <p:nvSpPr>
          <p:cNvPr id="4" name="Date Placeholder 3"/>
          <p:cNvSpPr>
            <a:spLocks noGrp="1"/>
          </p:cNvSpPr>
          <p:nvPr>
            <p:ph type="dt" sz="half" idx="10"/>
          </p:nvPr>
        </p:nvSpPr>
        <p:spPr/>
        <p:txBody>
          <a:bodyPr/>
          <a:lstStyle/>
          <a:p>
            <a:fld id="{70973803-5AFF-4680-BDA0-29D5698D0C1F}" type="datetimeFigureOut">
              <a:rPr lang="ro-RO" smtClean="0"/>
              <a:pPr/>
              <a:t>07.03.2025</a:t>
            </a:fld>
            <a:endParaRPr lang="ro-RO"/>
          </a:p>
        </p:txBody>
      </p:sp>
      <p:sp>
        <p:nvSpPr>
          <p:cNvPr id="5" name="Footer Placeholder 4"/>
          <p:cNvSpPr>
            <a:spLocks noGrp="1"/>
          </p:cNvSpPr>
          <p:nvPr>
            <p:ph type="ftr" sz="quarter" idx="11"/>
          </p:nvPr>
        </p:nvSpPr>
        <p:spPr/>
        <p:txBody>
          <a:bodyPr/>
          <a:lstStyle/>
          <a:p>
            <a:endParaRPr lang="ro-RO"/>
          </a:p>
        </p:txBody>
      </p:sp>
      <p:sp>
        <p:nvSpPr>
          <p:cNvPr id="11" name="Rectangle 10"/>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33A59CA8-AA50-4D4C-8A95-E3B418B0E9B3}" type="slidenum">
              <a:rPr lang="ro-RO" smtClean="0"/>
              <a:pPr/>
              <a:t>‹#›</a:t>
            </a:fld>
            <a:endParaRPr lang="ro-RO"/>
          </a:p>
        </p:txBody>
      </p:sp>
    </p:spTree>
    <p:extLst>
      <p:ext uri="{BB962C8B-B14F-4D97-AF65-F5344CB8AC3E}">
        <p14:creationId xmlns:p14="http://schemas.microsoft.com/office/powerpoint/2010/main" val="153302231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Citat cu legendă">
    <p:spTree>
      <p:nvGrpSpPr>
        <p:cNvPr id="1" name=""/>
        <p:cNvGrpSpPr/>
        <p:nvPr/>
      </p:nvGrpSpPr>
      <p:grpSpPr>
        <a:xfrm>
          <a:off x="0" y="0"/>
          <a:ext cx="0" cy="0"/>
          <a:chOff x="0" y="0"/>
          <a:chExt cx="0" cy="0"/>
        </a:xfrm>
      </p:grpSpPr>
      <p:grpSp>
        <p:nvGrpSpPr>
          <p:cNvPr id="7" name="Group 6"/>
          <p:cNvGrpSpPr/>
          <p:nvPr/>
        </p:nvGrpSpPr>
        <p:grpSpPr>
          <a:xfrm>
            <a:off x="-1588" y="0"/>
            <a:ext cx="12193588" cy="6861555"/>
            <a:chOff x="-1588" y="0"/>
            <a:chExt cx="12193588" cy="6861555"/>
          </a:xfrm>
        </p:grpSpPr>
        <p:sp>
          <p:nvSpPr>
            <p:cNvPr id="16" name="Rectangle 15"/>
            <p:cNvSpPr/>
            <p:nvPr/>
          </p:nvSpPr>
          <p:spPr>
            <a:xfrm>
              <a:off x="0" y="0"/>
              <a:ext cx="12192000" cy="6858000"/>
            </a:xfrm>
            <a:prstGeom prst="rect">
              <a:avLst/>
            </a:prstGeom>
            <a:blipFill>
              <a:blip r:embed="rId2">
                <a:duotone>
                  <a:schemeClr val="dk2">
                    <a:shade val="69000"/>
                    <a:hueMod val="108000"/>
                    <a:satMod val="164000"/>
                    <a:lumMod val="74000"/>
                  </a:schemeClr>
                  <a:schemeClr val="dk2">
                    <a:tint val="96000"/>
                    <a:hueMod val="88000"/>
                    <a:satMod val="140000"/>
                    <a:lumMod val="13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8" name="Oval 17"/>
            <p:cNvSpPr/>
            <p:nvPr/>
          </p:nvSpPr>
          <p:spPr>
            <a:xfrm>
              <a:off x="8761412" y="18288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761412" y="5870955"/>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Freeform 5"/>
            <p:cNvSpPr/>
            <p:nvPr/>
          </p:nvSpPr>
          <p:spPr bwMode="gray">
            <a:xfrm rot="21010068">
              <a:off x="8490951" y="41851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4" name="Freeform 5"/>
            <p:cNvSpPr/>
            <p:nvPr/>
          </p:nvSpPr>
          <p:spPr bwMode="gray">
            <a:xfrm>
              <a:off x="455612" y="4241801"/>
              <a:ext cx="11277600" cy="2337161"/>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7"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12" name="TextBox 11"/>
          <p:cNvSpPr txBox="1"/>
          <p:nvPr/>
        </p:nvSpPr>
        <p:spPr bwMode="gray">
          <a:xfrm>
            <a:off x="898295" y="596767"/>
            <a:ext cx="801912" cy="156966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cs typeface="Arial"/>
              </a:defRPr>
            </a:lvl1pPr>
          </a:lstStyle>
          <a:p>
            <a:pPr lvl="0"/>
            <a:r>
              <a:rPr lang="en-US" sz="9600" dirty="0">
                <a:solidFill>
                  <a:schemeClr val="tx2">
                    <a:lumMod val="40000"/>
                    <a:lumOff val="60000"/>
                  </a:schemeClr>
                </a:solidFill>
              </a:rPr>
              <a:t>“</a:t>
            </a:r>
          </a:p>
        </p:txBody>
      </p:sp>
      <p:sp>
        <p:nvSpPr>
          <p:cNvPr id="15" name="TextBox 14"/>
          <p:cNvSpPr txBox="1"/>
          <p:nvPr/>
        </p:nvSpPr>
        <p:spPr bwMode="gray">
          <a:xfrm>
            <a:off x="9715063" y="2629300"/>
            <a:ext cx="801912" cy="156966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cs typeface="Arial"/>
              </a:defRPr>
            </a:lvl1pPr>
          </a:lstStyle>
          <a:p>
            <a:pPr lvl="0"/>
            <a:r>
              <a:rPr lang="en-US" sz="9600" dirty="0">
                <a:solidFill>
                  <a:schemeClr val="tx2">
                    <a:lumMod val="40000"/>
                    <a:lumOff val="60000"/>
                  </a:schemeClr>
                </a:solidFill>
              </a:rPr>
              <a:t>”</a:t>
            </a:r>
          </a:p>
        </p:txBody>
      </p:sp>
      <p:sp>
        <p:nvSpPr>
          <p:cNvPr id="2" name="Title 1"/>
          <p:cNvSpPr>
            <a:spLocks noGrp="1"/>
          </p:cNvSpPr>
          <p:nvPr>
            <p:ph type="title"/>
          </p:nvPr>
        </p:nvSpPr>
        <p:spPr>
          <a:xfrm>
            <a:off x="1574801" y="980517"/>
            <a:ext cx="8460983" cy="2698249"/>
          </a:xfrm>
          <a:prstGeom prst="rect">
            <a:avLst/>
          </a:prstGeom>
        </p:spPr>
        <p:txBody>
          <a:bodyPr anchor="ctr" anchorCtr="0"/>
          <a:lstStyle>
            <a:lvl1pPr>
              <a:defRPr sz="4000"/>
            </a:lvl1pPr>
          </a:lstStyle>
          <a:p>
            <a:r>
              <a:rPr lang="ro-RO" smtClean="0"/>
              <a:t>Clic pentru editare stil titlu</a:t>
            </a:r>
            <a:endParaRPr lang="en-US" dirty="0"/>
          </a:p>
        </p:txBody>
      </p:sp>
      <p:sp>
        <p:nvSpPr>
          <p:cNvPr id="11" name="Text Placeholder 3"/>
          <p:cNvSpPr>
            <a:spLocks noGrp="1"/>
          </p:cNvSpPr>
          <p:nvPr>
            <p:ph type="body" sz="half" idx="14"/>
          </p:nvPr>
        </p:nvSpPr>
        <p:spPr bwMode="gray">
          <a:xfrm>
            <a:off x="1945945" y="3679987"/>
            <a:ext cx="7725772" cy="342174"/>
          </a:xfrm>
        </p:spPr>
        <p:txBody>
          <a:bodyPr vert="horz" lIns="91440" tIns="45720" rIns="91440" bIns="45720" rtlCol="0" anchor="t">
            <a:normAutofit/>
          </a:bodyPr>
          <a:lstStyle>
            <a:lvl1pPr>
              <a:buNone/>
              <a:defRPr lang="en-US" sz="1400" cap="small" dirty="0">
                <a:solidFill>
                  <a:schemeClr val="tx2">
                    <a:lumMod val="40000"/>
                    <a:lumOff val="60000"/>
                  </a:schemeClr>
                </a:solidFill>
                <a:latin typeface="+mn-lt"/>
              </a:defRPr>
            </a:lvl1pPr>
          </a:lstStyle>
          <a:p>
            <a:pPr marL="0" lvl="0" indent="0">
              <a:buNone/>
            </a:pPr>
            <a:r>
              <a:rPr lang="ro-RO" smtClean="0"/>
              <a:t>Clic pentru editare stiluri text Coordonator</a:t>
            </a:r>
          </a:p>
        </p:txBody>
      </p:sp>
      <p:sp>
        <p:nvSpPr>
          <p:cNvPr id="10" name="Text Placeholder 3"/>
          <p:cNvSpPr>
            <a:spLocks noGrp="1"/>
          </p:cNvSpPr>
          <p:nvPr>
            <p:ph type="body" sz="half" idx="2"/>
          </p:nvPr>
        </p:nvSpPr>
        <p:spPr>
          <a:xfrm>
            <a:off x="1154954" y="5029198"/>
            <a:ext cx="8825659" cy="997858"/>
          </a:xfrm>
        </p:spPr>
        <p:txBody>
          <a:bodyPr anchor="ct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o-RO" smtClean="0"/>
              <a:t>Clic pentru editare stiluri text Coordonator</a:t>
            </a:r>
          </a:p>
        </p:txBody>
      </p:sp>
      <p:sp>
        <p:nvSpPr>
          <p:cNvPr id="4" name="Date Placeholder 3"/>
          <p:cNvSpPr>
            <a:spLocks noGrp="1"/>
          </p:cNvSpPr>
          <p:nvPr>
            <p:ph type="dt" sz="half" idx="10"/>
          </p:nvPr>
        </p:nvSpPr>
        <p:spPr/>
        <p:txBody>
          <a:bodyPr/>
          <a:lstStyle/>
          <a:p>
            <a:fld id="{70973803-5AFF-4680-BDA0-29D5698D0C1F}" type="datetimeFigureOut">
              <a:rPr lang="ro-RO" smtClean="0"/>
              <a:pPr/>
              <a:t>07.03.2025</a:t>
            </a:fld>
            <a:endParaRPr lang="ro-RO"/>
          </a:p>
        </p:txBody>
      </p:sp>
      <p:sp>
        <p:nvSpPr>
          <p:cNvPr id="5" name="Footer Placeholder 4"/>
          <p:cNvSpPr>
            <a:spLocks noGrp="1"/>
          </p:cNvSpPr>
          <p:nvPr>
            <p:ph type="ftr" sz="quarter" idx="11"/>
          </p:nvPr>
        </p:nvSpPr>
        <p:spPr/>
        <p:txBody>
          <a:bodyPr/>
          <a:lstStyle/>
          <a:p>
            <a:endParaRPr lang="ro-RO"/>
          </a:p>
        </p:txBody>
      </p:sp>
      <p:sp>
        <p:nvSpPr>
          <p:cNvPr id="23" name="Rectangle 22"/>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33A59CA8-AA50-4D4C-8A95-E3B418B0E9B3}" type="slidenum">
              <a:rPr lang="ro-RO" smtClean="0"/>
              <a:pPr/>
              <a:t>‹#›</a:t>
            </a:fld>
            <a:endParaRPr lang="ro-RO"/>
          </a:p>
        </p:txBody>
      </p:sp>
    </p:spTree>
    <p:extLst>
      <p:ext uri="{BB962C8B-B14F-4D97-AF65-F5344CB8AC3E}">
        <p14:creationId xmlns:p14="http://schemas.microsoft.com/office/powerpoint/2010/main" val="341972326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Carte de vizită">
    <p:spTree>
      <p:nvGrpSpPr>
        <p:cNvPr id="1" name=""/>
        <p:cNvGrpSpPr/>
        <p:nvPr/>
      </p:nvGrpSpPr>
      <p:grpSpPr>
        <a:xfrm>
          <a:off x="0" y="0"/>
          <a:ext cx="0" cy="0"/>
          <a:chOff x="0" y="0"/>
          <a:chExt cx="0" cy="0"/>
        </a:xfrm>
      </p:grpSpPr>
      <p:grpSp>
        <p:nvGrpSpPr>
          <p:cNvPr id="16" name="Group 15"/>
          <p:cNvGrpSpPr/>
          <p:nvPr/>
        </p:nvGrpSpPr>
        <p:grpSpPr>
          <a:xfrm>
            <a:off x="-1588" y="0"/>
            <a:ext cx="12193588" cy="6861555"/>
            <a:chOff x="-1588" y="0"/>
            <a:chExt cx="12193588" cy="6861555"/>
          </a:xfrm>
        </p:grpSpPr>
        <p:sp>
          <p:nvSpPr>
            <p:cNvPr id="11" name="Rectangle 10"/>
            <p:cNvSpPr/>
            <p:nvPr/>
          </p:nvSpPr>
          <p:spPr>
            <a:xfrm>
              <a:off x="0" y="0"/>
              <a:ext cx="12192000" cy="6858000"/>
            </a:xfrm>
            <a:prstGeom prst="rect">
              <a:avLst/>
            </a:prstGeom>
            <a:blipFill>
              <a:blip r:embed="rId2">
                <a:duotone>
                  <a:schemeClr val="dk2">
                    <a:shade val="69000"/>
                    <a:hueMod val="108000"/>
                    <a:satMod val="164000"/>
                    <a:lumMod val="74000"/>
                  </a:schemeClr>
                  <a:schemeClr val="dk2">
                    <a:tint val="96000"/>
                    <a:hueMod val="88000"/>
                    <a:satMod val="140000"/>
                    <a:lumMod val="13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Oval 12"/>
            <p:cNvSpPr/>
            <p:nvPr/>
          </p:nvSpPr>
          <p:spPr>
            <a:xfrm>
              <a:off x="8761412" y="18288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p:cNvSpPr/>
            <p:nvPr/>
          </p:nvSpPr>
          <p:spPr>
            <a:xfrm>
              <a:off x="8761412" y="5870955"/>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 name="Freeform 5"/>
            <p:cNvSpPr/>
            <p:nvPr/>
          </p:nvSpPr>
          <p:spPr bwMode="gray">
            <a:xfrm rot="21010068">
              <a:off x="8490951" y="4193583"/>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8" name="Freeform 5"/>
            <p:cNvSpPr/>
            <p:nvPr/>
          </p:nvSpPr>
          <p:spPr bwMode="gray">
            <a:xfrm>
              <a:off x="455612" y="4241801"/>
              <a:ext cx="11277600" cy="2337161"/>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2373525"/>
            <a:ext cx="8865623" cy="1819656"/>
          </a:xfrm>
          <a:prstGeom prst="rect">
            <a:avLst/>
          </a:prstGeom>
        </p:spPr>
        <p:txBody>
          <a:bodyPr anchor="b"/>
          <a:lstStyle>
            <a:lvl1pPr algn="l">
              <a:defRPr sz="4000" b="0" cap="none"/>
            </a:lvl1pPr>
          </a:lstStyle>
          <a:p>
            <a:r>
              <a:rPr lang="ro-RO" smtClean="0"/>
              <a:t>Clic pentru editare stil titlu</a:t>
            </a:r>
            <a:endParaRPr lang="en-US" dirty="0"/>
          </a:p>
        </p:txBody>
      </p:sp>
      <p:sp>
        <p:nvSpPr>
          <p:cNvPr id="3" name="Text Placeholder 2"/>
          <p:cNvSpPr>
            <a:spLocks noGrp="1"/>
          </p:cNvSpPr>
          <p:nvPr>
            <p:ph type="body" idx="1"/>
          </p:nvPr>
        </p:nvSpPr>
        <p:spPr>
          <a:xfrm>
            <a:off x="1154954" y="5029200"/>
            <a:ext cx="8825659" cy="860400"/>
          </a:xfrm>
        </p:spPr>
        <p:txBody>
          <a:bodyPr anchor="t"/>
          <a:lstStyle>
            <a:lvl1pPr marL="0" indent="0" algn="l">
              <a:buNone/>
              <a:defRPr sz="2000" cap="none">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o-RO" smtClean="0"/>
              <a:t>Clic pentru editare stiluri text Coordonator</a:t>
            </a:r>
          </a:p>
        </p:txBody>
      </p:sp>
      <p:sp>
        <p:nvSpPr>
          <p:cNvPr id="4" name="Date Placeholder 3"/>
          <p:cNvSpPr>
            <a:spLocks noGrp="1"/>
          </p:cNvSpPr>
          <p:nvPr>
            <p:ph type="dt" sz="half" idx="10"/>
          </p:nvPr>
        </p:nvSpPr>
        <p:spPr/>
        <p:txBody>
          <a:bodyPr/>
          <a:lstStyle/>
          <a:p>
            <a:fld id="{70973803-5AFF-4680-BDA0-29D5698D0C1F}" type="datetimeFigureOut">
              <a:rPr lang="ro-RO" smtClean="0"/>
              <a:pPr/>
              <a:t>07.03.2025</a:t>
            </a:fld>
            <a:endParaRPr lang="ro-RO"/>
          </a:p>
        </p:txBody>
      </p:sp>
      <p:sp>
        <p:nvSpPr>
          <p:cNvPr id="5" name="Footer Placeholder 4"/>
          <p:cNvSpPr>
            <a:spLocks noGrp="1"/>
          </p:cNvSpPr>
          <p:nvPr>
            <p:ph type="ftr" sz="quarter" idx="11"/>
          </p:nvPr>
        </p:nvSpPr>
        <p:spPr/>
        <p:txBody>
          <a:bodyPr/>
          <a:lstStyle/>
          <a:p>
            <a:endParaRPr lang="ro-RO"/>
          </a:p>
        </p:txBody>
      </p:sp>
      <p:sp>
        <p:nvSpPr>
          <p:cNvPr id="10" name="Rectangle 9"/>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33A59CA8-AA50-4D4C-8A95-E3B418B0E9B3}" type="slidenum">
              <a:rPr lang="ro-RO" smtClean="0"/>
              <a:pPr/>
              <a:t>‹#›</a:t>
            </a:fld>
            <a:endParaRPr lang="ro-RO"/>
          </a:p>
        </p:txBody>
      </p:sp>
    </p:spTree>
    <p:extLst>
      <p:ext uri="{BB962C8B-B14F-4D97-AF65-F5344CB8AC3E}">
        <p14:creationId xmlns:p14="http://schemas.microsoft.com/office/powerpoint/2010/main" val="146245094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oane">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a:prstGeom prst="rect">
            <a:avLst/>
          </a:prstGeom>
        </p:spPr>
        <p:txBody>
          <a:bodyPr/>
          <a:lstStyle>
            <a:lvl1pPr>
              <a:defRPr sz="3600"/>
            </a:lvl1pPr>
          </a:lstStyle>
          <a:p>
            <a:r>
              <a:rPr lang="ro-RO" smtClean="0"/>
              <a:t>Clic pentru editare stil titlu</a:t>
            </a:r>
            <a:endParaRPr lang="en-US" dirty="0"/>
          </a:p>
        </p:txBody>
      </p:sp>
      <p:sp>
        <p:nvSpPr>
          <p:cNvPr id="3" name="Text Placeholder 2"/>
          <p:cNvSpPr>
            <a:spLocks noGrp="1"/>
          </p:cNvSpPr>
          <p:nvPr>
            <p:ph type="body" idx="1"/>
          </p:nvPr>
        </p:nvSpPr>
        <p:spPr>
          <a:xfrm>
            <a:off x="1154954" y="2603500"/>
            <a:ext cx="3129168" cy="576261"/>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o-RO" smtClean="0"/>
              <a:t>Clic pentru editare stiluri text Coordonator</a:t>
            </a:r>
          </a:p>
        </p:txBody>
      </p:sp>
      <p:sp>
        <p:nvSpPr>
          <p:cNvPr id="16" name="Text Placeholder 3"/>
          <p:cNvSpPr>
            <a:spLocks noGrp="1"/>
          </p:cNvSpPr>
          <p:nvPr>
            <p:ph type="body" sz="half" idx="15"/>
          </p:nvPr>
        </p:nvSpPr>
        <p:spPr>
          <a:xfrm>
            <a:off x="1154954" y="3179764"/>
            <a:ext cx="3129168" cy="2847290"/>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o-RO" smtClean="0"/>
              <a:t>Clic pentru editare stiluri text Coordonator</a:t>
            </a:r>
          </a:p>
        </p:txBody>
      </p:sp>
      <p:sp>
        <p:nvSpPr>
          <p:cNvPr id="5" name="Text Placeholder 4"/>
          <p:cNvSpPr>
            <a:spLocks noGrp="1"/>
          </p:cNvSpPr>
          <p:nvPr>
            <p:ph type="body" sz="quarter" idx="3"/>
          </p:nvPr>
        </p:nvSpPr>
        <p:spPr>
          <a:xfrm>
            <a:off x="4512721" y="2603500"/>
            <a:ext cx="3145380" cy="576261"/>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o-RO" smtClean="0"/>
              <a:t>Clic pentru editare stiluri text Coordonator</a:t>
            </a:r>
          </a:p>
        </p:txBody>
      </p:sp>
      <p:sp>
        <p:nvSpPr>
          <p:cNvPr id="19" name="Text Placeholder 3"/>
          <p:cNvSpPr>
            <a:spLocks noGrp="1"/>
          </p:cNvSpPr>
          <p:nvPr>
            <p:ph type="body" sz="half" idx="16"/>
          </p:nvPr>
        </p:nvSpPr>
        <p:spPr>
          <a:xfrm>
            <a:off x="4512721" y="3179764"/>
            <a:ext cx="3145380" cy="2847290"/>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o-RO" smtClean="0"/>
              <a:t>Clic pentru editare stiluri text Coordonator</a:t>
            </a:r>
          </a:p>
        </p:txBody>
      </p:sp>
      <p:sp>
        <p:nvSpPr>
          <p:cNvPr id="14" name="Text Placeholder 4"/>
          <p:cNvSpPr>
            <a:spLocks noGrp="1"/>
          </p:cNvSpPr>
          <p:nvPr>
            <p:ph type="body" sz="quarter" idx="13"/>
          </p:nvPr>
        </p:nvSpPr>
        <p:spPr>
          <a:xfrm>
            <a:off x="7886700" y="2595032"/>
            <a:ext cx="3161029" cy="58473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o-RO" smtClean="0"/>
              <a:t>Clic pentru editare stiluri text Coordonator</a:t>
            </a:r>
          </a:p>
        </p:txBody>
      </p:sp>
      <p:sp>
        <p:nvSpPr>
          <p:cNvPr id="20" name="Text Placeholder 3"/>
          <p:cNvSpPr>
            <a:spLocks noGrp="1"/>
          </p:cNvSpPr>
          <p:nvPr>
            <p:ph type="body" sz="half" idx="17"/>
          </p:nvPr>
        </p:nvSpPr>
        <p:spPr>
          <a:xfrm>
            <a:off x="7886700" y="3179764"/>
            <a:ext cx="3161029" cy="2847290"/>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o-RO" smtClean="0"/>
              <a:t>Clic pentru editare stiluri text Coordonator</a:t>
            </a:r>
          </a:p>
        </p:txBody>
      </p:sp>
      <p:cxnSp>
        <p:nvCxnSpPr>
          <p:cNvPr id="17" name="Straight Connector 16"/>
          <p:cNvCxnSpPr/>
          <p:nvPr/>
        </p:nvCxnSpPr>
        <p:spPr>
          <a:xfrm>
            <a:off x="4384991" y="2603500"/>
            <a:ext cx="32564" cy="3423554"/>
          </a:xfrm>
          <a:prstGeom prst="line">
            <a:avLst/>
          </a:prstGeom>
          <a:ln w="12700" cmpd="sng">
            <a:solidFill>
              <a:schemeClr val="tx1">
                <a:lumMod val="75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7775824" y="2603500"/>
            <a:ext cx="0" cy="3423554"/>
          </a:xfrm>
          <a:prstGeom prst="line">
            <a:avLst/>
          </a:prstGeom>
          <a:ln w="12700" cmpd="sng">
            <a:solidFill>
              <a:schemeClr val="tx1">
                <a:lumMod val="75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70973803-5AFF-4680-BDA0-29D5698D0C1F}" type="datetimeFigureOut">
              <a:rPr lang="ro-RO" smtClean="0"/>
              <a:pPr/>
              <a:t>07.03.2025</a:t>
            </a:fld>
            <a:endParaRPr lang="ro-RO"/>
          </a:p>
        </p:txBody>
      </p:sp>
      <p:sp>
        <p:nvSpPr>
          <p:cNvPr id="8" name="Footer Placeholder 7"/>
          <p:cNvSpPr>
            <a:spLocks noGrp="1"/>
          </p:cNvSpPr>
          <p:nvPr>
            <p:ph type="ftr" sz="quarter" idx="11"/>
          </p:nvPr>
        </p:nvSpPr>
        <p:spPr/>
        <p:txBody>
          <a:bodyPr/>
          <a:lstStyle/>
          <a:p>
            <a:endParaRPr lang="ro-RO"/>
          </a:p>
        </p:txBody>
      </p:sp>
      <p:sp>
        <p:nvSpPr>
          <p:cNvPr id="9" name="Slide Number Placeholder 8"/>
          <p:cNvSpPr>
            <a:spLocks noGrp="1"/>
          </p:cNvSpPr>
          <p:nvPr>
            <p:ph type="sldNum" sz="quarter" idx="12"/>
          </p:nvPr>
        </p:nvSpPr>
        <p:spPr/>
        <p:txBody>
          <a:bodyPr/>
          <a:lstStyle/>
          <a:p>
            <a:fld id="{33A59CA8-AA50-4D4C-8A95-E3B418B0E9B3}" type="slidenum">
              <a:rPr lang="ro-RO" smtClean="0"/>
              <a:pPr/>
              <a:t>‹#›</a:t>
            </a:fld>
            <a:endParaRPr lang="ro-RO"/>
          </a:p>
        </p:txBody>
      </p:sp>
    </p:spTree>
    <p:extLst>
      <p:ext uri="{BB962C8B-B14F-4D97-AF65-F5344CB8AC3E}">
        <p14:creationId xmlns:p14="http://schemas.microsoft.com/office/powerpoint/2010/main" val="113076951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Coloană cu trei imagini">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a:prstGeom prst="rect">
            <a:avLst/>
          </a:prstGeom>
        </p:spPr>
        <p:txBody>
          <a:bodyPr anchor="ctr" anchorCtr="0"/>
          <a:lstStyle>
            <a:lvl1pPr>
              <a:defRPr sz="3600"/>
            </a:lvl1pPr>
          </a:lstStyle>
          <a:p>
            <a:r>
              <a:rPr lang="ro-RO" smtClean="0"/>
              <a:t>Clic pentru editare stil titlu</a:t>
            </a:r>
            <a:endParaRPr lang="en-US" dirty="0"/>
          </a:p>
        </p:txBody>
      </p:sp>
      <p:sp>
        <p:nvSpPr>
          <p:cNvPr id="3" name="Text Placeholder 2"/>
          <p:cNvSpPr>
            <a:spLocks noGrp="1"/>
          </p:cNvSpPr>
          <p:nvPr>
            <p:ph type="body" idx="1"/>
          </p:nvPr>
        </p:nvSpPr>
        <p:spPr>
          <a:xfrm>
            <a:off x="1154954" y="4532845"/>
            <a:ext cx="3050438" cy="576260"/>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o-RO" smtClean="0"/>
              <a:t>Clic pentru editare stiluri text Coordonator</a:t>
            </a:r>
          </a:p>
        </p:txBody>
      </p:sp>
      <p:sp>
        <p:nvSpPr>
          <p:cNvPr id="29" name="Picture Placeholder 2"/>
          <p:cNvSpPr>
            <a:spLocks noGrp="1" noChangeAspect="1"/>
          </p:cNvSpPr>
          <p:nvPr>
            <p:ph type="pic" idx="15"/>
          </p:nvPr>
        </p:nvSpPr>
        <p:spPr>
          <a:xfrm>
            <a:off x="1334552" y="2610916"/>
            <a:ext cx="2691242" cy="1584094"/>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o-RO" smtClean="0"/>
              <a:t>Faceți clic pe pictogramă pentru a adăuga o imagine</a:t>
            </a:r>
            <a:endParaRPr lang="en-US" dirty="0"/>
          </a:p>
        </p:txBody>
      </p:sp>
      <p:sp>
        <p:nvSpPr>
          <p:cNvPr id="22" name="Text Placeholder 3"/>
          <p:cNvSpPr>
            <a:spLocks noGrp="1"/>
          </p:cNvSpPr>
          <p:nvPr>
            <p:ph type="body" sz="half" idx="18"/>
          </p:nvPr>
        </p:nvSpPr>
        <p:spPr>
          <a:xfrm>
            <a:off x="1154954" y="5109107"/>
            <a:ext cx="3050438" cy="91794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o-RO" smtClean="0"/>
              <a:t>Clic pentru editare stiluri text Coordonator</a:t>
            </a:r>
          </a:p>
        </p:txBody>
      </p:sp>
      <p:sp>
        <p:nvSpPr>
          <p:cNvPr id="5" name="Text Placeholder 4"/>
          <p:cNvSpPr>
            <a:spLocks noGrp="1"/>
          </p:cNvSpPr>
          <p:nvPr>
            <p:ph type="body" sz="quarter" idx="3"/>
          </p:nvPr>
        </p:nvSpPr>
        <p:spPr>
          <a:xfrm>
            <a:off x="4568865" y="4532842"/>
            <a:ext cx="3050438"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o-RO" smtClean="0"/>
              <a:t>Clic pentru editare stiluri text Coordonator</a:t>
            </a:r>
          </a:p>
        </p:txBody>
      </p:sp>
      <p:sp>
        <p:nvSpPr>
          <p:cNvPr id="30" name="Picture Placeholder 2"/>
          <p:cNvSpPr>
            <a:spLocks noGrp="1" noChangeAspect="1"/>
          </p:cNvSpPr>
          <p:nvPr>
            <p:ph type="pic" idx="21"/>
          </p:nvPr>
        </p:nvSpPr>
        <p:spPr>
          <a:xfrm>
            <a:off x="4748463" y="2603500"/>
            <a:ext cx="2691242"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o-RO" smtClean="0"/>
              <a:t>Faceți clic pe pictogramă pentru a adăuga o imagine</a:t>
            </a:r>
            <a:endParaRPr lang="en-US" dirty="0"/>
          </a:p>
        </p:txBody>
      </p:sp>
      <p:sp>
        <p:nvSpPr>
          <p:cNvPr id="23" name="Text Placeholder 3"/>
          <p:cNvSpPr>
            <a:spLocks noGrp="1"/>
          </p:cNvSpPr>
          <p:nvPr>
            <p:ph type="body" sz="half" idx="19"/>
          </p:nvPr>
        </p:nvSpPr>
        <p:spPr>
          <a:xfrm>
            <a:off x="4568865" y="5109108"/>
            <a:ext cx="3050438" cy="91257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o-RO" smtClean="0"/>
              <a:t>Clic pentru editare stiluri text Coordonator</a:t>
            </a:r>
          </a:p>
        </p:txBody>
      </p:sp>
      <p:sp>
        <p:nvSpPr>
          <p:cNvPr id="14" name="Text Placeholder 4"/>
          <p:cNvSpPr>
            <a:spLocks noGrp="1"/>
          </p:cNvSpPr>
          <p:nvPr>
            <p:ph type="body" sz="quarter" idx="13"/>
          </p:nvPr>
        </p:nvSpPr>
        <p:spPr>
          <a:xfrm>
            <a:off x="7983433" y="4532842"/>
            <a:ext cx="3050438"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o-RO" smtClean="0"/>
              <a:t>Clic pentru editare stiluri text Coordonator</a:t>
            </a:r>
          </a:p>
        </p:txBody>
      </p:sp>
      <p:sp>
        <p:nvSpPr>
          <p:cNvPr id="31" name="Picture Placeholder 2"/>
          <p:cNvSpPr>
            <a:spLocks noGrp="1" noChangeAspect="1"/>
          </p:cNvSpPr>
          <p:nvPr>
            <p:ph type="pic" idx="22"/>
          </p:nvPr>
        </p:nvSpPr>
        <p:spPr>
          <a:xfrm>
            <a:off x="8163031" y="2603500"/>
            <a:ext cx="2691242"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o-RO" smtClean="0"/>
              <a:t>Faceți clic pe pictogramă pentru a adăuga o imagine</a:t>
            </a:r>
            <a:endParaRPr lang="en-US" dirty="0"/>
          </a:p>
        </p:txBody>
      </p:sp>
      <p:sp>
        <p:nvSpPr>
          <p:cNvPr id="24" name="Text Placeholder 3"/>
          <p:cNvSpPr>
            <a:spLocks noGrp="1"/>
          </p:cNvSpPr>
          <p:nvPr>
            <p:ph type="body" sz="half" idx="20"/>
          </p:nvPr>
        </p:nvSpPr>
        <p:spPr>
          <a:xfrm>
            <a:off x="7983433" y="5109107"/>
            <a:ext cx="3050438" cy="917947"/>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o-RO" smtClean="0"/>
              <a:t>Clic pentru editare stiluri text Coordonator</a:t>
            </a:r>
          </a:p>
        </p:txBody>
      </p:sp>
      <p:cxnSp>
        <p:nvCxnSpPr>
          <p:cNvPr id="17" name="Straight Connector 16"/>
          <p:cNvCxnSpPr/>
          <p:nvPr/>
        </p:nvCxnSpPr>
        <p:spPr>
          <a:xfrm>
            <a:off x="4384245" y="2603500"/>
            <a:ext cx="1" cy="3461811"/>
          </a:xfrm>
          <a:prstGeom prst="line">
            <a:avLst/>
          </a:prstGeom>
          <a:ln w="12700" cmpd="sng">
            <a:solidFill>
              <a:schemeClr val="tx1">
                <a:lumMod val="75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7807352" y="2603500"/>
            <a:ext cx="0" cy="3461811"/>
          </a:xfrm>
          <a:prstGeom prst="line">
            <a:avLst/>
          </a:prstGeom>
          <a:ln w="12700" cmpd="sng">
            <a:solidFill>
              <a:schemeClr val="tx1">
                <a:lumMod val="75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70973803-5AFF-4680-BDA0-29D5698D0C1F}" type="datetimeFigureOut">
              <a:rPr lang="ro-RO" smtClean="0"/>
              <a:pPr/>
              <a:t>07.03.2025</a:t>
            </a:fld>
            <a:endParaRPr lang="ro-RO"/>
          </a:p>
        </p:txBody>
      </p:sp>
      <p:sp>
        <p:nvSpPr>
          <p:cNvPr id="8" name="Footer Placeholder 7"/>
          <p:cNvSpPr>
            <a:spLocks noGrp="1"/>
          </p:cNvSpPr>
          <p:nvPr>
            <p:ph type="ftr" sz="quarter" idx="11"/>
          </p:nvPr>
        </p:nvSpPr>
        <p:spPr/>
        <p:txBody>
          <a:bodyPr/>
          <a:lstStyle/>
          <a:p>
            <a:endParaRPr lang="ro-RO"/>
          </a:p>
        </p:txBody>
      </p:sp>
      <p:sp>
        <p:nvSpPr>
          <p:cNvPr id="9" name="Slide Number Placeholder 8"/>
          <p:cNvSpPr>
            <a:spLocks noGrp="1"/>
          </p:cNvSpPr>
          <p:nvPr>
            <p:ph type="sldNum" sz="quarter" idx="12"/>
          </p:nvPr>
        </p:nvSpPr>
        <p:spPr/>
        <p:txBody>
          <a:bodyPr/>
          <a:lstStyle/>
          <a:p>
            <a:fld id="{33A59CA8-AA50-4D4C-8A95-E3B418B0E9B3}" type="slidenum">
              <a:rPr lang="ro-RO" smtClean="0"/>
              <a:pPr/>
              <a:t>‹#›</a:t>
            </a:fld>
            <a:endParaRPr lang="ro-RO"/>
          </a:p>
        </p:txBody>
      </p:sp>
    </p:spTree>
    <p:extLst>
      <p:ext uri="{BB962C8B-B14F-4D97-AF65-F5344CB8AC3E}">
        <p14:creationId xmlns:p14="http://schemas.microsoft.com/office/powerpoint/2010/main" val="220187636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ext vertical și titlu">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a:prstGeom prst="rect">
            <a:avLst/>
          </a:prstGeom>
        </p:spPr>
        <p:txBody>
          <a:bodyPr/>
          <a:lstStyle/>
          <a:p>
            <a:r>
              <a:rPr lang="ro-RO" smtClean="0"/>
              <a:t>Clic pentru editare stil titlu</a:t>
            </a:r>
            <a:endParaRPr lang="en-US" dirty="0"/>
          </a:p>
        </p:txBody>
      </p:sp>
      <p:sp>
        <p:nvSpPr>
          <p:cNvPr id="3" name="Vertical Text Placeholder 2"/>
          <p:cNvSpPr>
            <a:spLocks noGrp="1"/>
          </p:cNvSpPr>
          <p:nvPr>
            <p:ph type="body" orient="vert" idx="1"/>
          </p:nvPr>
        </p:nvSpPr>
        <p:spPr>
          <a:xfrm>
            <a:off x="1154954" y="2595033"/>
            <a:ext cx="8825659" cy="3424768"/>
          </a:xfrm>
        </p:spPr>
        <p:txBody>
          <a:bodyPr vert="eaVert" anchor="t" anchorCtr="0"/>
          <a:lstStyle/>
          <a:p>
            <a:pPr lvl="0"/>
            <a:r>
              <a:rPr lang="ro-RO" smtClean="0"/>
              <a:t>Clic pentru editare stiluri text Coordonator</a:t>
            </a:r>
          </a:p>
          <a:p>
            <a:pPr lvl="1"/>
            <a:r>
              <a:rPr lang="ro-RO" smtClean="0"/>
              <a:t>Al doilea nivel</a:t>
            </a:r>
          </a:p>
          <a:p>
            <a:pPr lvl="2"/>
            <a:r>
              <a:rPr lang="ro-RO" smtClean="0"/>
              <a:t>Al treilea nivel</a:t>
            </a:r>
          </a:p>
          <a:p>
            <a:pPr lvl="3"/>
            <a:r>
              <a:rPr lang="ro-RO" smtClean="0"/>
              <a:t>Al patrulea nivel</a:t>
            </a:r>
          </a:p>
          <a:p>
            <a:pPr lvl="4"/>
            <a:r>
              <a:rPr lang="ro-RO" smtClean="0"/>
              <a:t>Al cincilea nivel</a:t>
            </a:r>
            <a:endParaRPr lang="en-US" dirty="0"/>
          </a:p>
        </p:txBody>
      </p:sp>
      <p:sp>
        <p:nvSpPr>
          <p:cNvPr id="4" name="Date Placeholder 3"/>
          <p:cNvSpPr>
            <a:spLocks noGrp="1"/>
          </p:cNvSpPr>
          <p:nvPr>
            <p:ph type="dt" sz="half" idx="10"/>
          </p:nvPr>
        </p:nvSpPr>
        <p:spPr/>
        <p:txBody>
          <a:bodyPr/>
          <a:lstStyle/>
          <a:p>
            <a:fld id="{70973803-5AFF-4680-BDA0-29D5698D0C1F}" type="datetimeFigureOut">
              <a:rPr lang="ro-RO" smtClean="0"/>
              <a:pPr/>
              <a:t>07.03.2025</a:t>
            </a:fld>
            <a:endParaRPr lang="ro-RO"/>
          </a:p>
        </p:txBody>
      </p:sp>
      <p:sp>
        <p:nvSpPr>
          <p:cNvPr id="5" name="Footer Placeholder 4"/>
          <p:cNvSpPr>
            <a:spLocks noGrp="1"/>
          </p:cNvSpPr>
          <p:nvPr>
            <p:ph type="ftr" sz="quarter" idx="11"/>
          </p:nvPr>
        </p:nvSpPr>
        <p:spPr/>
        <p:txBody>
          <a:bodyPr/>
          <a:lstStyle/>
          <a:p>
            <a:endParaRPr lang="ro-RO"/>
          </a:p>
        </p:txBody>
      </p:sp>
      <p:sp>
        <p:nvSpPr>
          <p:cNvPr id="6" name="Slide Number Placeholder 5"/>
          <p:cNvSpPr>
            <a:spLocks noGrp="1"/>
          </p:cNvSpPr>
          <p:nvPr>
            <p:ph type="sldNum" sz="quarter" idx="12"/>
          </p:nvPr>
        </p:nvSpPr>
        <p:spPr/>
        <p:txBody>
          <a:bodyPr/>
          <a:lstStyle/>
          <a:p>
            <a:fld id="{33A59CA8-AA50-4D4C-8A95-E3B418B0E9B3}" type="slidenum">
              <a:rPr lang="ro-RO" smtClean="0"/>
              <a:pPr/>
              <a:t>‹#›</a:t>
            </a:fld>
            <a:endParaRPr lang="ro-RO"/>
          </a:p>
        </p:txBody>
      </p:sp>
    </p:spTree>
    <p:extLst>
      <p:ext uri="{BB962C8B-B14F-4D97-AF65-F5344CB8AC3E}">
        <p14:creationId xmlns:p14="http://schemas.microsoft.com/office/powerpoint/2010/main" val="272619880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Titlu vertical și text">
    <p:spTree>
      <p:nvGrpSpPr>
        <p:cNvPr id="1" name=""/>
        <p:cNvGrpSpPr/>
        <p:nvPr/>
      </p:nvGrpSpPr>
      <p:grpSpPr>
        <a:xfrm>
          <a:off x="0" y="0"/>
          <a:ext cx="0" cy="0"/>
          <a:chOff x="0" y="0"/>
          <a:chExt cx="0" cy="0"/>
        </a:xfrm>
      </p:grpSpPr>
      <p:grpSp>
        <p:nvGrpSpPr>
          <p:cNvPr id="8" name="Group 7"/>
          <p:cNvGrpSpPr/>
          <p:nvPr/>
        </p:nvGrpSpPr>
        <p:grpSpPr>
          <a:xfrm>
            <a:off x="-1588" y="0"/>
            <a:ext cx="12193588" cy="6861555"/>
            <a:chOff x="-1588" y="0"/>
            <a:chExt cx="12193588" cy="6861555"/>
          </a:xfrm>
        </p:grpSpPr>
        <p:sp>
          <p:nvSpPr>
            <p:cNvPr id="15" name="Rectangle 14"/>
            <p:cNvSpPr/>
            <p:nvPr/>
          </p:nvSpPr>
          <p:spPr>
            <a:xfrm>
              <a:off x="0" y="0"/>
              <a:ext cx="12192000" cy="6858000"/>
            </a:xfrm>
            <a:prstGeom prst="rect">
              <a:avLst/>
            </a:prstGeom>
            <a:blipFill>
              <a:blip r:embed="rId2">
                <a:duotone>
                  <a:schemeClr val="dk2">
                    <a:shade val="69000"/>
                    <a:hueMod val="108000"/>
                    <a:satMod val="164000"/>
                    <a:lumMod val="74000"/>
                  </a:schemeClr>
                  <a:schemeClr val="dk2">
                    <a:tint val="96000"/>
                    <a:hueMod val="88000"/>
                    <a:satMod val="140000"/>
                    <a:lumMod val="13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8761412" y="18288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761412" y="5870955"/>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2" name="Freeform 5"/>
            <p:cNvSpPr/>
            <p:nvPr/>
          </p:nvSpPr>
          <p:spPr bwMode="gray">
            <a:xfrm rot="5101749">
              <a:off x="6294738" y="457773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3" name="Rectangle 12"/>
            <p:cNvSpPr/>
            <p:nvPr/>
          </p:nvSpPr>
          <p:spPr>
            <a:xfrm>
              <a:off x="414867" y="402165"/>
              <a:ext cx="6510866"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4" name="Freeform 5"/>
            <p:cNvSpPr/>
            <p:nvPr/>
          </p:nvSpPr>
          <p:spPr bwMode="gray">
            <a:xfrm rot="5400000">
              <a:off x="44492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6"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Vertical Title 1"/>
          <p:cNvSpPr>
            <a:spLocks noGrp="1"/>
          </p:cNvSpPr>
          <p:nvPr>
            <p:ph type="title" orient="vert"/>
          </p:nvPr>
        </p:nvSpPr>
        <p:spPr>
          <a:xfrm>
            <a:off x="8576756" y="1278466"/>
            <a:ext cx="1441567" cy="4748591"/>
          </a:xfrm>
          <a:prstGeom prst="rect">
            <a:avLst/>
          </a:prstGeom>
        </p:spPr>
        <p:txBody>
          <a:bodyPr vert="eaVert" anchor="b" anchorCtr="0"/>
          <a:lstStyle/>
          <a:p>
            <a:r>
              <a:rPr lang="ro-RO" smtClean="0"/>
              <a:t>Clic pentru editare stil titlu</a:t>
            </a:r>
            <a:endParaRPr lang="en-US" dirty="0"/>
          </a:p>
        </p:txBody>
      </p:sp>
      <p:sp>
        <p:nvSpPr>
          <p:cNvPr id="3" name="Vertical Text Placeholder 2"/>
          <p:cNvSpPr>
            <a:spLocks noGrp="1"/>
          </p:cNvSpPr>
          <p:nvPr>
            <p:ph type="body" orient="vert" idx="1"/>
          </p:nvPr>
        </p:nvSpPr>
        <p:spPr>
          <a:xfrm>
            <a:off x="1154954" y="1278465"/>
            <a:ext cx="6256025" cy="4748591"/>
          </a:xfrm>
        </p:spPr>
        <p:txBody>
          <a:bodyPr vert="eaVert"/>
          <a:lstStyle/>
          <a:p>
            <a:pPr lvl="0"/>
            <a:r>
              <a:rPr lang="ro-RO" smtClean="0"/>
              <a:t>Clic pentru editare stiluri text Coordonator</a:t>
            </a:r>
          </a:p>
          <a:p>
            <a:pPr lvl="1"/>
            <a:r>
              <a:rPr lang="ro-RO" smtClean="0"/>
              <a:t>Al doilea nivel</a:t>
            </a:r>
          </a:p>
          <a:p>
            <a:pPr lvl="2"/>
            <a:r>
              <a:rPr lang="ro-RO" smtClean="0"/>
              <a:t>Al treilea nivel</a:t>
            </a:r>
          </a:p>
          <a:p>
            <a:pPr lvl="3"/>
            <a:r>
              <a:rPr lang="ro-RO" smtClean="0"/>
              <a:t>Al patrulea nivel</a:t>
            </a:r>
          </a:p>
          <a:p>
            <a:pPr lvl="4"/>
            <a:r>
              <a:rPr lang="ro-RO" smtClean="0"/>
              <a:t>Al cincilea nivel</a:t>
            </a:r>
            <a:endParaRPr lang="en-US" dirty="0"/>
          </a:p>
        </p:txBody>
      </p:sp>
      <p:sp>
        <p:nvSpPr>
          <p:cNvPr id="4" name="Date Placeholder 3"/>
          <p:cNvSpPr>
            <a:spLocks noGrp="1"/>
          </p:cNvSpPr>
          <p:nvPr>
            <p:ph type="dt" sz="half" idx="10"/>
          </p:nvPr>
        </p:nvSpPr>
        <p:spPr/>
        <p:txBody>
          <a:bodyPr/>
          <a:lstStyle/>
          <a:p>
            <a:fld id="{70973803-5AFF-4680-BDA0-29D5698D0C1F}" type="datetimeFigureOut">
              <a:rPr lang="ro-RO" smtClean="0"/>
              <a:pPr/>
              <a:t>07.03.2025</a:t>
            </a:fld>
            <a:endParaRPr lang="ro-RO"/>
          </a:p>
        </p:txBody>
      </p:sp>
      <p:sp>
        <p:nvSpPr>
          <p:cNvPr id="5" name="Footer Placeholder 4"/>
          <p:cNvSpPr>
            <a:spLocks noGrp="1"/>
          </p:cNvSpPr>
          <p:nvPr>
            <p:ph type="ftr" sz="quarter" idx="11"/>
          </p:nvPr>
        </p:nvSpPr>
        <p:spPr/>
        <p:txBody>
          <a:bodyPr/>
          <a:lstStyle/>
          <a:p>
            <a:endParaRPr lang="ro-RO"/>
          </a:p>
        </p:txBody>
      </p:sp>
      <p:sp>
        <p:nvSpPr>
          <p:cNvPr id="20" name="Rectangle 19"/>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33A59CA8-AA50-4D4C-8A95-E3B418B0E9B3}" type="slidenum">
              <a:rPr lang="ro-RO" smtClean="0"/>
              <a:pPr/>
              <a:t>‹#›</a:t>
            </a:fld>
            <a:endParaRPr lang="ro-RO"/>
          </a:p>
        </p:txBody>
      </p:sp>
    </p:spTree>
    <p:extLst>
      <p:ext uri="{BB962C8B-B14F-4D97-AF65-F5344CB8AC3E}">
        <p14:creationId xmlns:p14="http://schemas.microsoft.com/office/powerpoint/2010/main" val="6403924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u și conținut">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9"/>
            <a:ext cx="8825659" cy="706964"/>
          </a:xfrm>
          <a:prstGeom prst="rect">
            <a:avLst/>
          </a:prstGeom>
        </p:spPr>
        <p:txBody>
          <a:bodyPr anchor="ctr"/>
          <a:lstStyle/>
          <a:p>
            <a:r>
              <a:rPr lang="ro-RO" smtClean="0"/>
              <a:t>Clic pentru editare stil titlu</a:t>
            </a:r>
            <a:endParaRPr lang="en-US" dirty="0"/>
          </a:p>
        </p:txBody>
      </p:sp>
      <p:sp>
        <p:nvSpPr>
          <p:cNvPr id="3" name="Content Placeholder 2"/>
          <p:cNvSpPr>
            <a:spLocks noGrp="1"/>
          </p:cNvSpPr>
          <p:nvPr>
            <p:ph idx="1"/>
          </p:nvPr>
        </p:nvSpPr>
        <p:spPr>
          <a:xfrm>
            <a:off x="1154954" y="2603500"/>
            <a:ext cx="8825659" cy="3416300"/>
          </a:xfrm>
        </p:spPr>
        <p:txBody>
          <a:bodyPr/>
          <a:lstStyle/>
          <a:p>
            <a:pPr lvl="0"/>
            <a:r>
              <a:rPr lang="ro-RO" smtClean="0"/>
              <a:t>Clic pentru editare stiluri text Coordonator</a:t>
            </a:r>
          </a:p>
          <a:p>
            <a:pPr lvl="1"/>
            <a:r>
              <a:rPr lang="ro-RO" smtClean="0"/>
              <a:t>Al doilea nivel</a:t>
            </a:r>
          </a:p>
          <a:p>
            <a:pPr lvl="2"/>
            <a:r>
              <a:rPr lang="ro-RO" smtClean="0"/>
              <a:t>Al treilea nivel</a:t>
            </a:r>
          </a:p>
          <a:p>
            <a:pPr lvl="3"/>
            <a:r>
              <a:rPr lang="ro-RO" smtClean="0"/>
              <a:t>Al patrulea nivel</a:t>
            </a:r>
          </a:p>
          <a:p>
            <a:pPr lvl="4"/>
            <a:r>
              <a:rPr lang="ro-RO" smtClean="0"/>
              <a:t>Al cincilea nivel</a:t>
            </a:r>
            <a:endParaRPr lang="en-US" dirty="0"/>
          </a:p>
        </p:txBody>
      </p:sp>
      <p:sp>
        <p:nvSpPr>
          <p:cNvPr id="4" name="Date Placeholder 3"/>
          <p:cNvSpPr>
            <a:spLocks noGrp="1"/>
          </p:cNvSpPr>
          <p:nvPr>
            <p:ph type="dt" sz="half" idx="10"/>
          </p:nvPr>
        </p:nvSpPr>
        <p:spPr/>
        <p:txBody>
          <a:bodyPr/>
          <a:lstStyle/>
          <a:p>
            <a:fld id="{70973803-5AFF-4680-BDA0-29D5698D0C1F}" type="datetimeFigureOut">
              <a:rPr lang="ro-RO" smtClean="0"/>
              <a:pPr/>
              <a:t>07.03.2025</a:t>
            </a:fld>
            <a:endParaRPr lang="ro-RO"/>
          </a:p>
        </p:txBody>
      </p:sp>
      <p:sp>
        <p:nvSpPr>
          <p:cNvPr id="5" name="Footer Placeholder 4"/>
          <p:cNvSpPr>
            <a:spLocks noGrp="1"/>
          </p:cNvSpPr>
          <p:nvPr>
            <p:ph type="ftr" sz="quarter" idx="11"/>
          </p:nvPr>
        </p:nvSpPr>
        <p:spPr/>
        <p:txBody>
          <a:bodyPr/>
          <a:lstStyle>
            <a:lvl1pPr>
              <a:defRPr sz="1000" b="1"/>
            </a:lvl1pPr>
          </a:lstStyle>
          <a:p>
            <a:endParaRPr lang="ro-RO"/>
          </a:p>
        </p:txBody>
      </p:sp>
      <p:sp>
        <p:nvSpPr>
          <p:cNvPr id="6" name="Slide Number Placeholder 5"/>
          <p:cNvSpPr>
            <a:spLocks noGrp="1"/>
          </p:cNvSpPr>
          <p:nvPr>
            <p:ph type="sldNum" sz="quarter" idx="12"/>
          </p:nvPr>
        </p:nvSpPr>
        <p:spPr/>
        <p:txBody>
          <a:bodyPr/>
          <a:lstStyle/>
          <a:p>
            <a:fld id="{33A59CA8-AA50-4D4C-8A95-E3B418B0E9B3}" type="slidenum">
              <a:rPr lang="ro-RO" smtClean="0"/>
              <a:pPr/>
              <a:t>‹#›</a:t>
            </a:fld>
            <a:endParaRPr lang="ro-RO"/>
          </a:p>
        </p:txBody>
      </p:sp>
    </p:spTree>
    <p:extLst>
      <p:ext uri="{BB962C8B-B14F-4D97-AF65-F5344CB8AC3E}">
        <p14:creationId xmlns:p14="http://schemas.microsoft.com/office/powerpoint/2010/main" val="210462098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Antet secțiune">
    <p:spTree>
      <p:nvGrpSpPr>
        <p:cNvPr id="1" name=""/>
        <p:cNvGrpSpPr/>
        <p:nvPr/>
      </p:nvGrpSpPr>
      <p:grpSpPr>
        <a:xfrm>
          <a:off x="0" y="0"/>
          <a:ext cx="0" cy="0"/>
          <a:chOff x="0" y="0"/>
          <a:chExt cx="0" cy="0"/>
        </a:xfrm>
      </p:grpSpPr>
      <p:grpSp>
        <p:nvGrpSpPr>
          <p:cNvPr id="17" name="Group 16"/>
          <p:cNvGrpSpPr/>
          <p:nvPr/>
        </p:nvGrpSpPr>
        <p:grpSpPr>
          <a:xfrm>
            <a:off x="-1588" y="0"/>
            <a:ext cx="12193588" cy="6861555"/>
            <a:chOff x="-1588" y="0"/>
            <a:chExt cx="12193588" cy="6861555"/>
          </a:xfrm>
        </p:grpSpPr>
        <p:sp>
          <p:nvSpPr>
            <p:cNvPr id="12" name="Rectangle 11"/>
            <p:cNvSpPr/>
            <p:nvPr/>
          </p:nvSpPr>
          <p:spPr>
            <a:xfrm>
              <a:off x="0" y="0"/>
              <a:ext cx="12192000" cy="6858000"/>
            </a:xfrm>
            <a:prstGeom prst="rect">
              <a:avLst/>
            </a:prstGeom>
            <a:blipFill>
              <a:blip r:embed="rId2">
                <a:duotone>
                  <a:schemeClr val="dk2">
                    <a:shade val="69000"/>
                    <a:hueMod val="108000"/>
                    <a:satMod val="164000"/>
                    <a:lumMod val="74000"/>
                  </a:schemeClr>
                  <a:schemeClr val="dk2">
                    <a:tint val="96000"/>
                    <a:hueMod val="88000"/>
                    <a:satMod val="140000"/>
                    <a:lumMod val="13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p:cNvSpPr/>
            <p:nvPr/>
          </p:nvSpPr>
          <p:spPr>
            <a:xfrm>
              <a:off x="8761412" y="18288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8761412" y="5870955"/>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9" name="Rectangle 8"/>
            <p:cNvSpPr/>
            <p:nvPr/>
          </p:nvSpPr>
          <p:spPr bwMode="gray">
            <a:xfrm>
              <a:off x="7289800" y="402165"/>
              <a:ext cx="44788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8" name="Freeform 5"/>
            <p:cNvSpPr/>
            <p:nvPr/>
          </p:nvSpPr>
          <p:spPr bwMode="gray">
            <a:xfrm rot="15922489">
              <a:off x="4698352"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7" name="Freeform 5"/>
            <p:cNvSpPr/>
            <p:nvPr/>
          </p:nvSpPr>
          <p:spPr bwMode="gray">
            <a:xfrm rot="16200000">
              <a:off x="3787244"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3"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6" y="2679192"/>
            <a:ext cx="4343400" cy="2286000"/>
          </a:xfrm>
          <a:prstGeom prst="rect">
            <a:avLst/>
          </a:prstGeom>
        </p:spPr>
        <p:txBody>
          <a:bodyPr anchor="ctr" anchorCtr="0"/>
          <a:lstStyle>
            <a:lvl1pPr algn="l">
              <a:defRPr sz="4000" b="0" cap="none"/>
            </a:lvl1pPr>
          </a:lstStyle>
          <a:p>
            <a:r>
              <a:rPr lang="ro-RO" smtClean="0"/>
              <a:t>Clic pentru editare stil titlu</a:t>
            </a:r>
            <a:endParaRPr lang="en-US" dirty="0"/>
          </a:p>
        </p:txBody>
      </p:sp>
      <p:sp>
        <p:nvSpPr>
          <p:cNvPr id="3" name="Text Placeholder 2"/>
          <p:cNvSpPr>
            <a:spLocks noGrp="1"/>
          </p:cNvSpPr>
          <p:nvPr>
            <p:ph type="body" idx="1"/>
          </p:nvPr>
        </p:nvSpPr>
        <p:spPr>
          <a:xfrm>
            <a:off x="6894576" y="2679192"/>
            <a:ext cx="3758184" cy="2286000"/>
          </a:xfrm>
        </p:spPr>
        <p:txBody>
          <a:bodyPr anchor="ctr" anchorCtr="0"/>
          <a:lstStyle>
            <a:lvl1pPr marL="0" indent="0" algn="l">
              <a:buNone/>
              <a:defRPr sz="2000" cap="all">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o-RO" smtClean="0"/>
              <a:t>Clic pentru editare stiluri text Coordonator</a:t>
            </a:r>
          </a:p>
        </p:txBody>
      </p:sp>
      <p:sp>
        <p:nvSpPr>
          <p:cNvPr id="4" name="Date Placeholder 3"/>
          <p:cNvSpPr>
            <a:spLocks noGrp="1"/>
          </p:cNvSpPr>
          <p:nvPr>
            <p:ph type="dt" sz="half" idx="10"/>
          </p:nvPr>
        </p:nvSpPr>
        <p:spPr/>
        <p:txBody>
          <a:bodyPr/>
          <a:lstStyle/>
          <a:p>
            <a:fld id="{70973803-5AFF-4680-BDA0-29D5698D0C1F}" type="datetimeFigureOut">
              <a:rPr lang="ro-RO" smtClean="0"/>
              <a:pPr/>
              <a:t>07.03.2025</a:t>
            </a:fld>
            <a:endParaRPr lang="ro-RO"/>
          </a:p>
        </p:txBody>
      </p:sp>
      <p:sp>
        <p:nvSpPr>
          <p:cNvPr id="5" name="Footer Placeholder 4"/>
          <p:cNvSpPr>
            <a:spLocks noGrp="1"/>
          </p:cNvSpPr>
          <p:nvPr>
            <p:ph type="ftr" sz="quarter" idx="11"/>
          </p:nvPr>
        </p:nvSpPr>
        <p:spPr/>
        <p:txBody>
          <a:bodyPr/>
          <a:lstStyle>
            <a:lvl1pPr>
              <a:defRPr sz="1000" b="1"/>
            </a:lvl1pPr>
          </a:lstStyle>
          <a:p>
            <a:endParaRPr lang="ro-RO"/>
          </a:p>
        </p:txBody>
      </p:sp>
      <p:sp>
        <p:nvSpPr>
          <p:cNvPr id="10" name="Rectangle 9"/>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33A59CA8-AA50-4D4C-8A95-E3B418B0E9B3}" type="slidenum">
              <a:rPr lang="ro-RO" smtClean="0"/>
              <a:pPr/>
              <a:t>‹#›</a:t>
            </a:fld>
            <a:endParaRPr lang="ro-RO"/>
          </a:p>
        </p:txBody>
      </p:sp>
    </p:spTree>
    <p:extLst>
      <p:ext uri="{BB962C8B-B14F-4D97-AF65-F5344CB8AC3E}">
        <p14:creationId xmlns:p14="http://schemas.microsoft.com/office/powerpoint/2010/main" val="264469523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uă tipuri de conținut">
    <p:spTree>
      <p:nvGrpSpPr>
        <p:cNvPr id="1" name=""/>
        <p:cNvGrpSpPr/>
        <p:nvPr/>
      </p:nvGrpSpPr>
      <p:grpSpPr>
        <a:xfrm>
          <a:off x="0" y="0"/>
          <a:ext cx="0" cy="0"/>
          <a:chOff x="0" y="0"/>
          <a:chExt cx="0" cy="0"/>
        </a:xfrm>
      </p:grpSpPr>
      <p:sp>
        <p:nvSpPr>
          <p:cNvPr id="2" name="Title 1"/>
          <p:cNvSpPr>
            <a:spLocks noGrp="1"/>
          </p:cNvSpPr>
          <p:nvPr>
            <p:ph type="title"/>
          </p:nvPr>
        </p:nvSpPr>
        <p:spPr>
          <a:xfrm>
            <a:off x="1154953" y="969264"/>
            <a:ext cx="8825659" cy="704088"/>
          </a:xfrm>
          <a:prstGeom prst="rect">
            <a:avLst/>
          </a:prstGeom>
        </p:spPr>
        <p:txBody>
          <a:bodyPr/>
          <a:lstStyle/>
          <a:p>
            <a:r>
              <a:rPr lang="ro-RO" smtClean="0"/>
              <a:t>Clic pentru editare stil titlu</a:t>
            </a:r>
            <a:endParaRPr lang="en-US" dirty="0"/>
          </a:p>
        </p:txBody>
      </p:sp>
      <p:sp>
        <p:nvSpPr>
          <p:cNvPr id="3" name="Content Placeholder 2"/>
          <p:cNvSpPr>
            <a:spLocks noGrp="1"/>
          </p:cNvSpPr>
          <p:nvPr>
            <p:ph sz="half" idx="1"/>
          </p:nvPr>
        </p:nvSpPr>
        <p:spPr>
          <a:xfrm>
            <a:off x="1154954" y="2603500"/>
            <a:ext cx="4828032" cy="3416301"/>
          </a:xfrm>
        </p:spPr>
        <p:txBody>
          <a:bodyPr>
            <a:normAutofit/>
          </a:bodyPr>
          <a:lstStyle/>
          <a:p>
            <a:pPr lvl="0"/>
            <a:r>
              <a:rPr lang="ro-RO" smtClean="0"/>
              <a:t>Clic pentru editare stiluri text Coordonator</a:t>
            </a:r>
          </a:p>
          <a:p>
            <a:pPr lvl="1"/>
            <a:r>
              <a:rPr lang="ro-RO" smtClean="0"/>
              <a:t>Al doilea nivel</a:t>
            </a:r>
          </a:p>
          <a:p>
            <a:pPr lvl="2"/>
            <a:r>
              <a:rPr lang="ro-RO" smtClean="0"/>
              <a:t>Al treilea nivel</a:t>
            </a:r>
          </a:p>
          <a:p>
            <a:pPr lvl="3"/>
            <a:r>
              <a:rPr lang="ro-RO" smtClean="0"/>
              <a:t>Al patrulea nivel</a:t>
            </a:r>
          </a:p>
          <a:p>
            <a:pPr lvl="4"/>
            <a:r>
              <a:rPr lang="ro-RO" smtClean="0"/>
              <a:t>Al cincilea nivel</a:t>
            </a:r>
            <a:endParaRPr lang="en-US" dirty="0"/>
          </a:p>
        </p:txBody>
      </p:sp>
      <p:sp>
        <p:nvSpPr>
          <p:cNvPr id="4" name="Content Placeholder 3"/>
          <p:cNvSpPr>
            <a:spLocks noGrp="1"/>
          </p:cNvSpPr>
          <p:nvPr>
            <p:ph sz="half" idx="2"/>
          </p:nvPr>
        </p:nvSpPr>
        <p:spPr>
          <a:xfrm>
            <a:off x="6208776" y="2603500"/>
            <a:ext cx="4828032" cy="3416300"/>
          </a:xfrm>
        </p:spPr>
        <p:txBody>
          <a:bodyPr>
            <a:normAutofit/>
          </a:bodyPr>
          <a:lstStyle/>
          <a:p>
            <a:pPr lvl="0"/>
            <a:r>
              <a:rPr lang="ro-RO" smtClean="0"/>
              <a:t>Clic pentru editare stiluri text Coordonator</a:t>
            </a:r>
          </a:p>
          <a:p>
            <a:pPr lvl="1"/>
            <a:r>
              <a:rPr lang="ro-RO" smtClean="0"/>
              <a:t>Al doilea nivel</a:t>
            </a:r>
          </a:p>
          <a:p>
            <a:pPr lvl="2"/>
            <a:r>
              <a:rPr lang="ro-RO" smtClean="0"/>
              <a:t>Al treilea nivel</a:t>
            </a:r>
          </a:p>
          <a:p>
            <a:pPr lvl="3"/>
            <a:r>
              <a:rPr lang="ro-RO" smtClean="0"/>
              <a:t>Al patrulea nivel</a:t>
            </a:r>
          </a:p>
          <a:p>
            <a:pPr lvl="4"/>
            <a:r>
              <a:rPr lang="ro-RO" smtClean="0"/>
              <a:t>Al cincilea nivel</a:t>
            </a:r>
            <a:endParaRPr lang="en-US" dirty="0"/>
          </a:p>
        </p:txBody>
      </p:sp>
      <p:sp>
        <p:nvSpPr>
          <p:cNvPr id="5" name="Date Placeholder 4"/>
          <p:cNvSpPr>
            <a:spLocks noGrp="1"/>
          </p:cNvSpPr>
          <p:nvPr>
            <p:ph type="dt" sz="half" idx="10"/>
          </p:nvPr>
        </p:nvSpPr>
        <p:spPr/>
        <p:txBody>
          <a:bodyPr/>
          <a:lstStyle/>
          <a:p>
            <a:fld id="{70973803-5AFF-4680-BDA0-29D5698D0C1F}" type="datetimeFigureOut">
              <a:rPr lang="ro-RO" smtClean="0"/>
              <a:pPr/>
              <a:t>07.03.2025</a:t>
            </a:fld>
            <a:endParaRPr lang="ro-RO"/>
          </a:p>
        </p:txBody>
      </p:sp>
      <p:sp>
        <p:nvSpPr>
          <p:cNvPr id="6" name="Footer Placeholder 5"/>
          <p:cNvSpPr>
            <a:spLocks noGrp="1"/>
          </p:cNvSpPr>
          <p:nvPr>
            <p:ph type="ftr" sz="quarter" idx="11"/>
          </p:nvPr>
        </p:nvSpPr>
        <p:spPr/>
        <p:txBody>
          <a:bodyPr/>
          <a:lstStyle/>
          <a:p>
            <a:endParaRPr lang="ro-RO"/>
          </a:p>
        </p:txBody>
      </p:sp>
      <p:sp>
        <p:nvSpPr>
          <p:cNvPr id="7" name="Slide Number Placeholder 6"/>
          <p:cNvSpPr>
            <a:spLocks noGrp="1"/>
          </p:cNvSpPr>
          <p:nvPr>
            <p:ph type="sldNum" sz="quarter" idx="12"/>
          </p:nvPr>
        </p:nvSpPr>
        <p:spPr/>
        <p:txBody>
          <a:bodyPr/>
          <a:lstStyle/>
          <a:p>
            <a:fld id="{33A59CA8-AA50-4D4C-8A95-E3B418B0E9B3}" type="slidenum">
              <a:rPr lang="ro-RO" smtClean="0"/>
              <a:pPr/>
              <a:t>‹#›</a:t>
            </a:fld>
            <a:endParaRPr lang="ro-RO"/>
          </a:p>
        </p:txBody>
      </p:sp>
    </p:spTree>
    <p:extLst>
      <p:ext uri="{BB962C8B-B14F-4D97-AF65-F5344CB8AC3E}">
        <p14:creationId xmlns:p14="http://schemas.microsoft.com/office/powerpoint/2010/main" val="3395375414"/>
      </p:ext>
    </p:extLst>
  </p:cSld>
  <p:clrMapOvr>
    <a:masterClrMapping/>
  </p:clrMapOvr>
  <p:extLst>
    <p:ext uri="{DCECCB84-F9BA-43D5-87BE-67443E8EF086}">
      <p15:sldGuideLst xmlns:p15="http://schemas.microsoft.com/office/powerpoint/2012/main"/>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ție">
    <p:spTree>
      <p:nvGrpSpPr>
        <p:cNvPr id="1" name=""/>
        <p:cNvGrpSpPr/>
        <p:nvPr/>
      </p:nvGrpSpPr>
      <p:grpSpPr>
        <a:xfrm>
          <a:off x="0" y="0"/>
          <a:ext cx="0" cy="0"/>
          <a:chOff x="0" y="0"/>
          <a:chExt cx="0" cy="0"/>
        </a:xfrm>
      </p:grpSpPr>
      <p:sp>
        <p:nvSpPr>
          <p:cNvPr id="2" name="Title 1"/>
          <p:cNvSpPr>
            <a:spLocks noGrp="1"/>
          </p:cNvSpPr>
          <p:nvPr>
            <p:ph type="title"/>
          </p:nvPr>
        </p:nvSpPr>
        <p:spPr>
          <a:xfrm>
            <a:off x="1154954" y="969264"/>
            <a:ext cx="8825659" cy="704088"/>
          </a:xfrm>
          <a:prstGeom prst="rect">
            <a:avLst/>
          </a:prstGeom>
        </p:spPr>
        <p:txBody>
          <a:bodyPr/>
          <a:lstStyle>
            <a:lvl1pPr>
              <a:defRPr/>
            </a:lvl1pPr>
          </a:lstStyle>
          <a:p>
            <a:r>
              <a:rPr lang="ro-RO" smtClean="0"/>
              <a:t>Clic pentru editare stil titlu</a:t>
            </a:r>
            <a:endParaRPr lang="en-US" dirty="0"/>
          </a:p>
        </p:txBody>
      </p:sp>
      <p:sp>
        <p:nvSpPr>
          <p:cNvPr id="3" name="Text Placeholder 2"/>
          <p:cNvSpPr>
            <a:spLocks noGrp="1"/>
          </p:cNvSpPr>
          <p:nvPr>
            <p:ph type="body" idx="1"/>
          </p:nvPr>
        </p:nvSpPr>
        <p:spPr>
          <a:xfrm>
            <a:off x="1154954" y="2606040"/>
            <a:ext cx="4828032"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o-RO" smtClean="0"/>
              <a:t>Clic pentru editare stiluri text Coordonator</a:t>
            </a:r>
          </a:p>
        </p:txBody>
      </p:sp>
      <p:sp>
        <p:nvSpPr>
          <p:cNvPr id="4" name="Content Placeholder 3"/>
          <p:cNvSpPr>
            <a:spLocks noGrp="1"/>
          </p:cNvSpPr>
          <p:nvPr>
            <p:ph sz="half" idx="2"/>
          </p:nvPr>
        </p:nvSpPr>
        <p:spPr>
          <a:xfrm>
            <a:off x="1154954" y="3198448"/>
            <a:ext cx="4828032" cy="2843784"/>
          </a:xfrm>
        </p:spPr>
        <p:txBody>
          <a:bodyPr>
            <a:normAutofit/>
          </a:bodyPr>
          <a:lstStyle/>
          <a:p>
            <a:pPr lvl="0"/>
            <a:r>
              <a:rPr lang="ro-RO" smtClean="0"/>
              <a:t>Clic pentru editare stiluri text Coordonator</a:t>
            </a:r>
          </a:p>
          <a:p>
            <a:pPr lvl="1"/>
            <a:r>
              <a:rPr lang="ro-RO" smtClean="0"/>
              <a:t>Al doilea nivel</a:t>
            </a:r>
          </a:p>
          <a:p>
            <a:pPr lvl="2"/>
            <a:r>
              <a:rPr lang="ro-RO" smtClean="0"/>
              <a:t>Al treilea nivel</a:t>
            </a:r>
          </a:p>
          <a:p>
            <a:pPr lvl="3"/>
            <a:r>
              <a:rPr lang="ro-RO" smtClean="0"/>
              <a:t>Al patrulea nivel</a:t>
            </a:r>
          </a:p>
          <a:p>
            <a:pPr lvl="4"/>
            <a:r>
              <a:rPr lang="ro-RO" smtClean="0"/>
              <a:t>Al cincilea nivel</a:t>
            </a:r>
            <a:endParaRPr lang="en-US" dirty="0"/>
          </a:p>
        </p:txBody>
      </p:sp>
      <p:sp>
        <p:nvSpPr>
          <p:cNvPr id="5" name="Text Placeholder 4"/>
          <p:cNvSpPr>
            <a:spLocks noGrp="1"/>
          </p:cNvSpPr>
          <p:nvPr>
            <p:ph type="body" sz="quarter" idx="3"/>
          </p:nvPr>
        </p:nvSpPr>
        <p:spPr>
          <a:xfrm>
            <a:off x="6208776" y="2606040"/>
            <a:ext cx="4828032"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o-RO" smtClean="0"/>
              <a:t>Clic pentru editare stiluri text Coordonator</a:t>
            </a:r>
          </a:p>
        </p:txBody>
      </p:sp>
      <p:sp>
        <p:nvSpPr>
          <p:cNvPr id="6" name="Content Placeholder 5"/>
          <p:cNvSpPr>
            <a:spLocks noGrp="1"/>
          </p:cNvSpPr>
          <p:nvPr>
            <p:ph sz="quarter" idx="4"/>
          </p:nvPr>
        </p:nvSpPr>
        <p:spPr>
          <a:xfrm>
            <a:off x="6208711" y="3187921"/>
            <a:ext cx="4825160" cy="2854311"/>
          </a:xfrm>
        </p:spPr>
        <p:txBody>
          <a:bodyPr>
            <a:normAutofit/>
          </a:bodyPr>
          <a:lstStyle/>
          <a:p>
            <a:pPr lvl="0"/>
            <a:r>
              <a:rPr lang="ro-RO" smtClean="0"/>
              <a:t>Clic pentru editare stiluri text Coordonator</a:t>
            </a:r>
          </a:p>
          <a:p>
            <a:pPr lvl="1"/>
            <a:r>
              <a:rPr lang="ro-RO" smtClean="0"/>
              <a:t>Al doilea nivel</a:t>
            </a:r>
          </a:p>
          <a:p>
            <a:pPr lvl="2"/>
            <a:r>
              <a:rPr lang="ro-RO" smtClean="0"/>
              <a:t>Al treilea nivel</a:t>
            </a:r>
          </a:p>
          <a:p>
            <a:pPr lvl="3"/>
            <a:r>
              <a:rPr lang="ro-RO" smtClean="0"/>
              <a:t>Al patrulea nivel</a:t>
            </a:r>
          </a:p>
          <a:p>
            <a:pPr lvl="4"/>
            <a:r>
              <a:rPr lang="ro-RO" smtClean="0"/>
              <a:t>Al cincilea nivel</a:t>
            </a:r>
            <a:endParaRPr lang="en-US" dirty="0"/>
          </a:p>
        </p:txBody>
      </p:sp>
      <p:sp>
        <p:nvSpPr>
          <p:cNvPr id="7" name="Date Placeholder 6"/>
          <p:cNvSpPr>
            <a:spLocks noGrp="1"/>
          </p:cNvSpPr>
          <p:nvPr>
            <p:ph type="dt" sz="half" idx="10"/>
          </p:nvPr>
        </p:nvSpPr>
        <p:spPr/>
        <p:txBody>
          <a:bodyPr/>
          <a:lstStyle/>
          <a:p>
            <a:fld id="{70973803-5AFF-4680-BDA0-29D5698D0C1F}" type="datetimeFigureOut">
              <a:rPr lang="ro-RO" smtClean="0"/>
              <a:pPr/>
              <a:t>07.03.2025</a:t>
            </a:fld>
            <a:endParaRPr lang="ro-RO"/>
          </a:p>
        </p:txBody>
      </p:sp>
      <p:sp>
        <p:nvSpPr>
          <p:cNvPr id="8" name="Footer Placeholder 7"/>
          <p:cNvSpPr>
            <a:spLocks noGrp="1"/>
          </p:cNvSpPr>
          <p:nvPr>
            <p:ph type="ftr" sz="quarter" idx="11"/>
          </p:nvPr>
        </p:nvSpPr>
        <p:spPr/>
        <p:txBody>
          <a:bodyPr/>
          <a:lstStyle/>
          <a:p>
            <a:endParaRPr lang="ro-RO"/>
          </a:p>
        </p:txBody>
      </p:sp>
      <p:sp>
        <p:nvSpPr>
          <p:cNvPr id="9" name="Slide Number Placeholder 8"/>
          <p:cNvSpPr>
            <a:spLocks noGrp="1"/>
          </p:cNvSpPr>
          <p:nvPr>
            <p:ph type="sldNum" sz="quarter" idx="12"/>
          </p:nvPr>
        </p:nvSpPr>
        <p:spPr/>
        <p:txBody>
          <a:bodyPr/>
          <a:lstStyle/>
          <a:p>
            <a:fld id="{33A59CA8-AA50-4D4C-8A95-E3B418B0E9B3}" type="slidenum">
              <a:rPr lang="ro-RO" smtClean="0"/>
              <a:pPr/>
              <a:t>‹#›</a:t>
            </a:fld>
            <a:endParaRPr lang="ro-RO"/>
          </a:p>
        </p:txBody>
      </p:sp>
    </p:spTree>
    <p:extLst>
      <p:ext uri="{BB962C8B-B14F-4D97-AF65-F5344CB8AC3E}">
        <p14:creationId xmlns:p14="http://schemas.microsoft.com/office/powerpoint/2010/main" val="2952169554"/>
      </p:ext>
    </p:extLst>
  </p:cSld>
  <p:clrMapOvr>
    <a:masterClrMapping/>
  </p:clrMapOvr>
  <p:extLst>
    <p:ext uri="{DCECCB84-F9BA-43D5-87BE-67443E8EF086}">
      <p15:sldGuideLst xmlns:p15="http://schemas.microsoft.com/office/powerpoint/2012/main"/>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Doar titlu">
    <p:spTree>
      <p:nvGrpSpPr>
        <p:cNvPr id="1" name=""/>
        <p:cNvGrpSpPr/>
        <p:nvPr/>
      </p:nvGrpSpPr>
      <p:grpSpPr>
        <a:xfrm>
          <a:off x="0" y="0"/>
          <a:ext cx="0" cy="0"/>
          <a:chOff x="0" y="0"/>
          <a:chExt cx="0" cy="0"/>
        </a:xfrm>
      </p:grpSpPr>
      <p:sp>
        <p:nvSpPr>
          <p:cNvPr id="2" name="Title 1"/>
          <p:cNvSpPr>
            <a:spLocks noGrp="1"/>
          </p:cNvSpPr>
          <p:nvPr>
            <p:ph type="title"/>
          </p:nvPr>
        </p:nvSpPr>
        <p:spPr>
          <a:xfrm>
            <a:off x="1152144" y="969264"/>
            <a:ext cx="8825659" cy="704088"/>
          </a:xfrm>
          <a:prstGeom prst="rect">
            <a:avLst/>
          </a:prstGeom>
        </p:spPr>
        <p:txBody>
          <a:bodyPr/>
          <a:lstStyle/>
          <a:p>
            <a:r>
              <a:rPr lang="ro-RO" smtClean="0"/>
              <a:t>Clic pentru editare stil titlu</a:t>
            </a:r>
            <a:endParaRPr lang="en-US" dirty="0"/>
          </a:p>
        </p:txBody>
      </p:sp>
      <p:sp>
        <p:nvSpPr>
          <p:cNvPr id="3" name="Date Placeholder 2"/>
          <p:cNvSpPr>
            <a:spLocks noGrp="1"/>
          </p:cNvSpPr>
          <p:nvPr>
            <p:ph type="dt" sz="half" idx="10"/>
          </p:nvPr>
        </p:nvSpPr>
        <p:spPr/>
        <p:txBody>
          <a:bodyPr/>
          <a:lstStyle/>
          <a:p>
            <a:fld id="{70973803-5AFF-4680-BDA0-29D5698D0C1F}" type="datetimeFigureOut">
              <a:rPr lang="ro-RO" smtClean="0"/>
              <a:pPr/>
              <a:t>07.03.2025</a:t>
            </a:fld>
            <a:endParaRPr lang="ro-RO"/>
          </a:p>
        </p:txBody>
      </p:sp>
      <p:sp>
        <p:nvSpPr>
          <p:cNvPr id="4" name="Footer Placeholder 3"/>
          <p:cNvSpPr>
            <a:spLocks noGrp="1"/>
          </p:cNvSpPr>
          <p:nvPr>
            <p:ph type="ftr" sz="quarter" idx="11"/>
          </p:nvPr>
        </p:nvSpPr>
        <p:spPr/>
        <p:txBody>
          <a:bodyPr/>
          <a:lstStyle/>
          <a:p>
            <a:endParaRPr lang="ro-RO"/>
          </a:p>
        </p:txBody>
      </p:sp>
      <p:sp>
        <p:nvSpPr>
          <p:cNvPr id="5" name="Slide Number Placeholder 4"/>
          <p:cNvSpPr>
            <a:spLocks noGrp="1"/>
          </p:cNvSpPr>
          <p:nvPr>
            <p:ph type="sldNum" sz="quarter" idx="12"/>
          </p:nvPr>
        </p:nvSpPr>
        <p:spPr/>
        <p:txBody>
          <a:bodyPr/>
          <a:lstStyle/>
          <a:p>
            <a:fld id="{33A59CA8-AA50-4D4C-8A95-E3B418B0E9B3}" type="slidenum">
              <a:rPr lang="ro-RO" smtClean="0"/>
              <a:pPr/>
              <a:t>‹#›</a:t>
            </a:fld>
            <a:endParaRPr lang="ro-RO"/>
          </a:p>
        </p:txBody>
      </p:sp>
    </p:spTree>
    <p:extLst>
      <p:ext uri="{BB962C8B-B14F-4D97-AF65-F5344CB8AC3E}">
        <p14:creationId xmlns:p14="http://schemas.microsoft.com/office/powerpoint/2010/main" val="236299219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Necompletat">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0973803-5AFF-4680-BDA0-29D5698D0C1F}" type="datetimeFigureOut">
              <a:rPr lang="ro-RO" smtClean="0"/>
              <a:pPr/>
              <a:t>07.03.2025</a:t>
            </a:fld>
            <a:endParaRPr lang="ro-RO"/>
          </a:p>
        </p:txBody>
      </p:sp>
      <p:sp>
        <p:nvSpPr>
          <p:cNvPr id="3" name="Footer Placeholder 2"/>
          <p:cNvSpPr>
            <a:spLocks noGrp="1"/>
          </p:cNvSpPr>
          <p:nvPr>
            <p:ph type="ftr" sz="quarter" idx="11"/>
          </p:nvPr>
        </p:nvSpPr>
        <p:spPr/>
        <p:txBody>
          <a:bodyPr/>
          <a:lstStyle/>
          <a:p>
            <a:endParaRPr lang="ro-RO"/>
          </a:p>
        </p:txBody>
      </p:sp>
      <p:sp>
        <p:nvSpPr>
          <p:cNvPr id="6" name="Rectangle 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4" name="Slide Number Placeholder 3"/>
          <p:cNvSpPr>
            <a:spLocks noGrp="1"/>
          </p:cNvSpPr>
          <p:nvPr>
            <p:ph type="sldNum" sz="quarter" idx="12"/>
          </p:nvPr>
        </p:nvSpPr>
        <p:spPr/>
        <p:txBody>
          <a:bodyPr/>
          <a:lstStyle/>
          <a:p>
            <a:fld id="{33A59CA8-AA50-4D4C-8A95-E3B418B0E9B3}" type="slidenum">
              <a:rPr lang="ro-RO" smtClean="0"/>
              <a:pPr/>
              <a:t>‹#›</a:t>
            </a:fld>
            <a:endParaRPr lang="ro-RO"/>
          </a:p>
        </p:txBody>
      </p:sp>
    </p:spTree>
    <p:extLst>
      <p:ext uri="{BB962C8B-B14F-4D97-AF65-F5344CB8AC3E}">
        <p14:creationId xmlns:p14="http://schemas.microsoft.com/office/powerpoint/2010/main" val="320803057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ținut cu legendă">
    <p:spTree>
      <p:nvGrpSpPr>
        <p:cNvPr id="1" name=""/>
        <p:cNvGrpSpPr/>
        <p:nvPr/>
      </p:nvGrpSpPr>
      <p:grpSpPr>
        <a:xfrm>
          <a:off x="0" y="0"/>
          <a:ext cx="0" cy="0"/>
          <a:chOff x="0" y="0"/>
          <a:chExt cx="0" cy="0"/>
        </a:xfrm>
      </p:grpSpPr>
      <p:grpSp>
        <p:nvGrpSpPr>
          <p:cNvPr id="18" name="Group 17"/>
          <p:cNvGrpSpPr/>
          <p:nvPr/>
        </p:nvGrpSpPr>
        <p:grpSpPr>
          <a:xfrm>
            <a:off x="-1588" y="0"/>
            <a:ext cx="12193588" cy="6861555"/>
            <a:chOff x="-1588" y="0"/>
            <a:chExt cx="12193588" cy="6861555"/>
          </a:xfrm>
        </p:grpSpPr>
        <p:sp>
          <p:nvSpPr>
            <p:cNvPr id="12" name="Rectangle 11"/>
            <p:cNvSpPr/>
            <p:nvPr/>
          </p:nvSpPr>
          <p:spPr>
            <a:xfrm>
              <a:off x="0" y="0"/>
              <a:ext cx="12192000" cy="6858000"/>
            </a:xfrm>
            <a:prstGeom prst="rect">
              <a:avLst/>
            </a:prstGeom>
            <a:blipFill>
              <a:blip r:embed="rId2">
                <a:duotone>
                  <a:schemeClr val="dk2">
                    <a:shade val="69000"/>
                    <a:hueMod val="108000"/>
                    <a:satMod val="164000"/>
                    <a:lumMod val="74000"/>
                  </a:schemeClr>
                  <a:schemeClr val="dk2">
                    <a:tint val="96000"/>
                    <a:hueMod val="88000"/>
                    <a:satMod val="140000"/>
                    <a:lumMod val="13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8761412" y="18288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761412" y="5870955"/>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8" name="Rectangle 7"/>
            <p:cNvSpPr/>
            <p:nvPr/>
          </p:nvSpPr>
          <p:spPr>
            <a:xfrm>
              <a:off x="5713412" y="402165"/>
              <a:ext cx="6055253"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9" name="Freeform 5"/>
            <p:cNvSpPr/>
            <p:nvPr/>
          </p:nvSpPr>
          <p:spPr bwMode="gray">
            <a:xfrm rot="16200000">
              <a:off x="2229377"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0" name="Freeform 5"/>
            <p:cNvSpPr/>
            <p:nvPr/>
          </p:nvSpPr>
          <p:spPr bwMode="gray">
            <a:xfrm rot="15922489">
              <a:off x="3140485"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4"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3" y="1298448"/>
            <a:ext cx="2793159" cy="1597152"/>
          </a:xfrm>
          <a:prstGeom prst="rect">
            <a:avLst/>
          </a:prstGeom>
        </p:spPr>
        <p:txBody>
          <a:bodyPr anchor="b"/>
          <a:lstStyle>
            <a:lvl1pPr algn="l">
              <a:defRPr sz="2400" b="0"/>
            </a:lvl1pPr>
          </a:lstStyle>
          <a:p>
            <a:r>
              <a:rPr lang="ro-RO" smtClean="0"/>
              <a:t>Clic pentru editare stil titlu</a:t>
            </a:r>
            <a:endParaRPr lang="en-US" dirty="0"/>
          </a:p>
        </p:txBody>
      </p:sp>
      <p:sp>
        <p:nvSpPr>
          <p:cNvPr id="3" name="Content Placeholder 2"/>
          <p:cNvSpPr>
            <a:spLocks noGrp="1"/>
          </p:cNvSpPr>
          <p:nvPr>
            <p:ph idx="1"/>
          </p:nvPr>
        </p:nvSpPr>
        <p:spPr>
          <a:xfrm>
            <a:off x="5779008" y="1447800"/>
            <a:ext cx="5195997" cy="4572000"/>
          </a:xfrm>
        </p:spPr>
        <p:txBody>
          <a:bodyPr anchor="ctr">
            <a:normAutofit/>
          </a:bodyPr>
          <a:lstStyle/>
          <a:p>
            <a:pPr lvl="0"/>
            <a:r>
              <a:rPr lang="ro-RO" smtClean="0"/>
              <a:t>Clic pentru editare stiluri text Coordonator</a:t>
            </a:r>
          </a:p>
          <a:p>
            <a:pPr lvl="1"/>
            <a:r>
              <a:rPr lang="ro-RO" smtClean="0"/>
              <a:t>Al doilea nivel</a:t>
            </a:r>
          </a:p>
          <a:p>
            <a:pPr lvl="2"/>
            <a:r>
              <a:rPr lang="ro-RO" smtClean="0"/>
              <a:t>Al treilea nivel</a:t>
            </a:r>
          </a:p>
          <a:p>
            <a:pPr lvl="3"/>
            <a:r>
              <a:rPr lang="ro-RO" smtClean="0"/>
              <a:t>Al patrulea nivel</a:t>
            </a:r>
          </a:p>
          <a:p>
            <a:pPr lvl="4"/>
            <a:r>
              <a:rPr lang="ro-RO" smtClean="0"/>
              <a:t>Al cincilea nivel</a:t>
            </a:r>
            <a:endParaRPr lang="en-US" dirty="0"/>
          </a:p>
        </p:txBody>
      </p:sp>
      <p:sp>
        <p:nvSpPr>
          <p:cNvPr id="4" name="Text Placeholder 3"/>
          <p:cNvSpPr>
            <a:spLocks noGrp="1"/>
          </p:cNvSpPr>
          <p:nvPr>
            <p:ph type="body" sz="half" idx="2"/>
          </p:nvPr>
        </p:nvSpPr>
        <p:spPr bwMode="gray">
          <a:xfrm>
            <a:off x="1154953" y="3129280"/>
            <a:ext cx="2793159" cy="2895599"/>
          </a:xfrm>
        </p:spPr>
        <p:txBody>
          <a:bodyPr/>
          <a:lstStyle>
            <a:lvl1pPr marL="0" indent="0">
              <a:buNone/>
              <a:defRPr sz="1400">
                <a:solidFill>
                  <a:schemeClr val="tx2">
                    <a:lumMod val="40000"/>
                    <a:lumOff val="6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o-RO" smtClean="0"/>
              <a:t>Clic pentru editare stiluri text Coordonator</a:t>
            </a:r>
          </a:p>
        </p:txBody>
      </p:sp>
      <p:sp>
        <p:nvSpPr>
          <p:cNvPr id="5" name="Date Placeholder 4"/>
          <p:cNvSpPr>
            <a:spLocks noGrp="1"/>
          </p:cNvSpPr>
          <p:nvPr>
            <p:ph type="dt" sz="half" idx="10"/>
          </p:nvPr>
        </p:nvSpPr>
        <p:spPr/>
        <p:txBody>
          <a:bodyPr/>
          <a:lstStyle/>
          <a:p>
            <a:fld id="{70973803-5AFF-4680-BDA0-29D5698D0C1F}" type="datetimeFigureOut">
              <a:rPr lang="ro-RO" smtClean="0"/>
              <a:pPr/>
              <a:t>07.03.2025</a:t>
            </a:fld>
            <a:endParaRPr lang="ro-RO"/>
          </a:p>
        </p:txBody>
      </p:sp>
      <p:sp>
        <p:nvSpPr>
          <p:cNvPr id="6" name="Footer Placeholder 5"/>
          <p:cNvSpPr>
            <a:spLocks noGrp="1"/>
          </p:cNvSpPr>
          <p:nvPr>
            <p:ph type="ftr" sz="quarter" idx="11"/>
          </p:nvPr>
        </p:nvSpPr>
        <p:spPr/>
        <p:txBody>
          <a:bodyPr/>
          <a:lstStyle/>
          <a:p>
            <a:endParaRPr lang="ro-RO"/>
          </a:p>
        </p:txBody>
      </p:sp>
      <p:sp>
        <p:nvSpPr>
          <p:cNvPr id="13" name="Rectangle 12"/>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33A59CA8-AA50-4D4C-8A95-E3B418B0E9B3}" type="slidenum">
              <a:rPr lang="ro-RO" smtClean="0"/>
              <a:pPr/>
              <a:t>‹#›</a:t>
            </a:fld>
            <a:endParaRPr lang="ro-RO"/>
          </a:p>
        </p:txBody>
      </p:sp>
    </p:spTree>
    <p:extLst>
      <p:ext uri="{BB962C8B-B14F-4D97-AF65-F5344CB8AC3E}">
        <p14:creationId xmlns:p14="http://schemas.microsoft.com/office/powerpoint/2010/main" val="1197755774"/>
      </p:ext>
    </p:extLst>
  </p:cSld>
  <p:clrMapOvr>
    <a:masterClrMapping/>
  </p:clrMapOvr>
  <p:extLst>
    <p:ext uri="{DCECCB84-F9BA-43D5-87BE-67443E8EF086}">
      <p15:sldGuideLst xmlns:p15="http://schemas.microsoft.com/office/powerpoint/2012/main"/>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ine cu legendă">
    <p:spTree>
      <p:nvGrpSpPr>
        <p:cNvPr id="1" name=""/>
        <p:cNvGrpSpPr/>
        <p:nvPr/>
      </p:nvGrpSpPr>
      <p:grpSpPr>
        <a:xfrm>
          <a:off x="0" y="0"/>
          <a:ext cx="0" cy="0"/>
          <a:chOff x="0" y="0"/>
          <a:chExt cx="0" cy="0"/>
        </a:xfrm>
      </p:grpSpPr>
      <p:grpSp>
        <p:nvGrpSpPr>
          <p:cNvPr id="18" name="Group 17"/>
          <p:cNvGrpSpPr/>
          <p:nvPr/>
        </p:nvGrpSpPr>
        <p:grpSpPr>
          <a:xfrm>
            <a:off x="-1588" y="0"/>
            <a:ext cx="12193588" cy="6861555"/>
            <a:chOff x="-1588" y="0"/>
            <a:chExt cx="12193588" cy="6861555"/>
          </a:xfrm>
        </p:grpSpPr>
        <p:sp>
          <p:nvSpPr>
            <p:cNvPr id="12" name="Rectangle 11"/>
            <p:cNvSpPr/>
            <p:nvPr/>
          </p:nvSpPr>
          <p:spPr>
            <a:xfrm>
              <a:off x="0" y="0"/>
              <a:ext cx="12192000" cy="6858000"/>
            </a:xfrm>
            <a:prstGeom prst="rect">
              <a:avLst/>
            </a:prstGeom>
            <a:blipFill>
              <a:blip r:embed="rId2">
                <a:duotone>
                  <a:schemeClr val="dk2">
                    <a:shade val="69000"/>
                    <a:hueMod val="108000"/>
                    <a:satMod val="164000"/>
                    <a:lumMod val="74000"/>
                  </a:schemeClr>
                  <a:schemeClr val="dk2">
                    <a:tint val="96000"/>
                    <a:hueMod val="88000"/>
                    <a:satMod val="140000"/>
                    <a:lumMod val="13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8761412" y="18288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761412" y="5870955"/>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8" name="Rectangle 7"/>
            <p:cNvSpPr/>
            <p:nvPr/>
          </p:nvSpPr>
          <p:spPr>
            <a:xfrm>
              <a:off x="6172200" y="402165"/>
              <a:ext cx="55964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9" name="Freeform 5"/>
            <p:cNvSpPr/>
            <p:nvPr/>
          </p:nvSpPr>
          <p:spPr bwMode="gray">
            <a:xfrm rot="16200000">
              <a:off x="32954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0" name="Freeform 5"/>
            <p:cNvSpPr/>
            <p:nvPr/>
          </p:nvSpPr>
          <p:spPr bwMode="gray">
            <a:xfrm rot="15922489">
              <a:off x="4203594"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4"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3907" y="1693332"/>
            <a:ext cx="3860259" cy="1735668"/>
          </a:xfrm>
          <a:prstGeom prst="rect">
            <a:avLst/>
          </a:prstGeom>
        </p:spPr>
        <p:txBody>
          <a:bodyPr anchor="b">
            <a:normAutofit/>
          </a:bodyPr>
          <a:lstStyle>
            <a:lvl1pPr algn="l">
              <a:defRPr sz="3600" b="0"/>
            </a:lvl1pPr>
          </a:lstStyle>
          <a:p>
            <a:r>
              <a:rPr lang="ro-RO" smtClean="0"/>
              <a:t>Clic pentru editare stil titlu</a:t>
            </a:r>
            <a:endParaRPr lang="en-US" dirty="0"/>
          </a:p>
        </p:txBody>
      </p:sp>
      <p:sp>
        <p:nvSpPr>
          <p:cNvPr id="3" name="Picture Placeholder 2"/>
          <p:cNvSpPr>
            <a:spLocks noGrp="1" noChangeAspect="1"/>
          </p:cNvSpPr>
          <p:nvPr>
            <p:ph type="pic" idx="1"/>
          </p:nvPr>
        </p:nvSpPr>
        <p:spPr>
          <a:xfrm>
            <a:off x="6547870" y="1143000"/>
            <a:ext cx="3227193"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o-RO" smtClean="0"/>
              <a:t>Faceți clic pe pictogramă pentru a adăuga o imagine</a:t>
            </a:r>
            <a:endParaRPr lang="en-US" dirty="0"/>
          </a:p>
        </p:txBody>
      </p:sp>
      <p:sp>
        <p:nvSpPr>
          <p:cNvPr id="4" name="Text Placeholder 3"/>
          <p:cNvSpPr>
            <a:spLocks noGrp="1"/>
          </p:cNvSpPr>
          <p:nvPr>
            <p:ph type="body" sz="half" idx="2"/>
          </p:nvPr>
        </p:nvSpPr>
        <p:spPr bwMode="gray">
          <a:xfrm>
            <a:off x="1154955" y="3657600"/>
            <a:ext cx="3859212" cy="1371600"/>
          </a:xfrm>
        </p:spPr>
        <p:txBody>
          <a:bodyPr>
            <a:normAutofit/>
          </a:bodyPr>
          <a:lstStyle>
            <a:lvl1pPr marL="0" indent="0">
              <a:buNone/>
              <a:defRPr sz="1400">
                <a:solidFill>
                  <a:schemeClr val="tx2">
                    <a:lumMod val="40000"/>
                    <a:lumOff val="6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o-RO" smtClean="0"/>
              <a:t>Clic pentru editare stiluri text Coordonator</a:t>
            </a:r>
          </a:p>
        </p:txBody>
      </p:sp>
      <p:sp>
        <p:nvSpPr>
          <p:cNvPr id="5" name="Date Placeholder 4"/>
          <p:cNvSpPr>
            <a:spLocks noGrp="1"/>
          </p:cNvSpPr>
          <p:nvPr>
            <p:ph type="dt" sz="half" idx="10"/>
          </p:nvPr>
        </p:nvSpPr>
        <p:spPr/>
        <p:txBody>
          <a:bodyPr/>
          <a:lstStyle/>
          <a:p>
            <a:fld id="{70973803-5AFF-4680-BDA0-29D5698D0C1F}" type="datetimeFigureOut">
              <a:rPr lang="ro-RO" smtClean="0"/>
              <a:pPr/>
              <a:t>07.03.2025</a:t>
            </a:fld>
            <a:endParaRPr lang="ro-RO"/>
          </a:p>
        </p:txBody>
      </p:sp>
      <p:sp>
        <p:nvSpPr>
          <p:cNvPr id="6" name="Footer Placeholder 5"/>
          <p:cNvSpPr>
            <a:spLocks noGrp="1"/>
          </p:cNvSpPr>
          <p:nvPr>
            <p:ph type="ftr" sz="quarter" idx="11"/>
          </p:nvPr>
        </p:nvSpPr>
        <p:spPr/>
        <p:txBody>
          <a:bodyPr/>
          <a:lstStyle/>
          <a:p>
            <a:endParaRPr lang="en-US" dirty="0"/>
          </a:p>
        </p:txBody>
      </p:sp>
      <p:sp>
        <p:nvSpPr>
          <p:cNvPr id="13" name="Rectangle 12"/>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33A59CA8-AA50-4D4C-8A95-E3B418B0E9B3}" type="slidenum">
              <a:rPr lang="ro-RO" smtClean="0"/>
              <a:pPr/>
              <a:t>‹#›</a:t>
            </a:fld>
            <a:endParaRPr lang="ro-RO"/>
          </a:p>
        </p:txBody>
      </p:sp>
    </p:spTree>
    <p:extLst>
      <p:ext uri="{BB962C8B-B14F-4D97-AF65-F5344CB8AC3E}">
        <p14:creationId xmlns:p14="http://schemas.microsoft.com/office/powerpoint/2010/main" val="176191843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jpe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2" name="Group 1"/>
          <p:cNvGrpSpPr/>
          <p:nvPr/>
        </p:nvGrpSpPr>
        <p:grpSpPr>
          <a:xfrm>
            <a:off x="-1588" y="0"/>
            <a:ext cx="12193588" cy="6861555"/>
            <a:chOff x="-1588" y="0"/>
            <a:chExt cx="12193588" cy="6861555"/>
          </a:xfrm>
        </p:grpSpPr>
        <p:sp>
          <p:nvSpPr>
            <p:cNvPr id="12" name="Rectangle 11"/>
            <p:cNvSpPr/>
            <p:nvPr/>
          </p:nvSpPr>
          <p:spPr>
            <a:xfrm>
              <a:off x="0" y="0"/>
              <a:ext cx="12192000" cy="6858000"/>
            </a:xfrm>
            <a:prstGeom prst="rect">
              <a:avLst/>
            </a:prstGeom>
            <a:blipFill>
              <a:blip r:embed="rId19">
                <a:duotone>
                  <a:schemeClr val="dk2">
                    <a:shade val="69000"/>
                    <a:hueMod val="108000"/>
                    <a:satMod val="164000"/>
                    <a:lumMod val="74000"/>
                  </a:schemeClr>
                  <a:schemeClr val="dk2">
                    <a:tint val="96000"/>
                    <a:hueMod val="88000"/>
                    <a:satMod val="140000"/>
                    <a:lumMod val="13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1" name="Oval 20"/>
            <p:cNvSpPr/>
            <p:nvPr/>
          </p:nvSpPr>
          <p:spPr>
            <a:xfrm>
              <a:off x="8761412" y="18288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3" name="Oval 22"/>
            <p:cNvSpPr/>
            <p:nvPr/>
          </p:nvSpPr>
          <p:spPr>
            <a:xfrm>
              <a:off x="8761412" y="5870955"/>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34" name="Freeform 5"/>
            <p:cNvSpPr/>
            <p:nvPr/>
          </p:nvSpPr>
          <p:spPr bwMode="gray">
            <a:xfrm rot="21010068">
              <a:off x="8490951" y="17975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27" name="Freeform 5"/>
            <p:cNvSpPr/>
            <p:nvPr/>
          </p:nvSpPr>
          <p:spPr bwMode="gray">
            <a:xfrm>
              <a:off x="459506" y="1866405"/>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28"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30" name="Title Placeholder 1"/>
          <p:cNvSpPr>
            <a:spLocks noGrp="1"/>
          </p:cNvSpPr>
          <p:nvPr>
            <p:ph type="title"/>
          </p:nvPr>
        </p:nvSpPr>
        <p:spPr bwMode="gray">
          <a:xfrm>
            <a:off x="1154954" y="973668"/>
            <a:ext cx="8761413" cy="706964"/>
          </a:xfrm>
          <a:prstGeom prst="rect">
            <a:avLst/>
          </a:prstGeom>
        </p:spPr>
        <p:txBody>
          <a:bodyPr vert="horz" lIns="91440" tIns="45720" rIns="91440" bIns="45720" rtlCol="0" anchor="ctr">
            <a:noAutofit/>
          </a:bodyPr>
          <a:lstStyle/>
          <a:p>
            <a:r>
              <a:rPr lang="ro-RO" smtClean="0"/>
              <a:t>Clic pentru editare stil titlu</a:t>
            </a:r>
            <a:endParaRPr lang="en-US" dirty="0"/>
          </a:p>
        </p:txBody>
      </p:sp>
      <p:sp>
        <p:nvSpPr>
          <p:cNvPr id="3" name="Text Placeholder 2"/>
          <p:cNvSpPr>
            <a:spLocks noGrp="1"/>
          </p:cNvSpPr>
          <p:nvPr>
            <p:ph type="body" idx="1"/>
          </p:nvPr>
        </p:nvSpPr>
        <p:spPr>
          <a:xfrm>
            <a:off x="1154954" y="2603500"/>
            <a:ext cx="8761413" cy="3416300"/>
          </a:xfrm>
          <a:prstGeom prst="rect">
            <a:avLst/>
          </a:prstGeom>
        </p:spPr>
        <p:txBody>
          <a:bodyPr vert="horz" lIns="91440" tIns="45720" rIns="91440" bIns="45720" rtlCol="0">
            <a:normAutofit/>
          </a:bodyPr>
          <a:lstStyle/>
          <a:p>
            <a:pPr lvl="0"/>
            <a:r>
              <a:rPr lang="ro-RO" smtClean="0"/>
              <a:t>Clic pentru editare stiluri text Coordonator</a:t>
            </a:r>
          </a:p>
          <a:p>
            <a:pPr lvl="1"/>
            <a:r>
              <a:rPr lang="ro-RO" smtClean="0"/>
              <a:t>Al doilea nivel</a:t>
            </a:r>
          </a:p>
          <a:p>
            <a:pPr lvl="2"/>
            <a:r>
              <a:rPr lang="ro-RO" smtClean="0"/>
              <a:t>Al treilea nivel</a:t>
            </a:r>
          </a:p>
          <a:p>
            <a:pPr lvl="3"/>
            <a:r>
              <a:rPr lang="ro-RO" smtClean="0"/>
              <a:t>Al patrulea nivel</a:t>
            </a:r>
          </a:p>
          <a:p>
            <a:pPr lvl="4"/>
            <a:r>
              <a:rPr lang="ro-RO" smtClean="0"/>
              <a:t>Al cincilea nivel</a:t>
            </a:r>
            <a:endParaRPr lang="en-US" dirty="0"/>
          </a:p>
        </p:txBody>
      </p:sp>
      <p:sp>
        <p:nvSpPr>
          <p:cNvPr id="4" name="Date Placeholder 3"/>
          <p:cNvSpPr>
            <a:spLocks noGrp="1"/>
          </p:cNvSpPr>
          <p:nvPr>
            <p:ph type="dt" sz="half" idx="2"/>
          </p:nvPr>
        </p:nvSpPr>
        <p:spPr>
          <a:xfrm>
            <a:off x="10652760" y="6391656"/>
            <a:ext cx="990599" cy="304799"/>
          </a:xfrm>
          <a:prstGeom prst="rect">
            <a:avLst/>
          </a:prstGeom>
        </p:spPr>
        <p:txBody>
          <a:bodyPr vert="horz" lIns="91440" tIns="45720" rIns="91440" bIns="45720" rtlCol="0" anchor="ctr" anchorCtr="0"/>
          <a:lstStyle>
            <a:lvl1pPr algn="r">
              <a:defRPr sz="1000" b="1" i="0">
                <a:solidFill>
                  <a:schemeClr val="accent1"/>
                </a:solidFill>
              </a:defRPr>
            </a:lvl1pPr>
          </a:lstStyle>
          <a:p>
            <a:fld id="{70973803-5AFF-4680-BDA0-29D5698D0C1F}" type="datetimeFigureOut">
              <a:rPr lang="ro-RO" smtClean="0"/>
              <a:pPr/>
              <a:t>07.03.2025</a:t>
            </a:fld>
            <a:endParaRPr lang="ro-RO"/>
          </a:p>
        </p:txBody>
      </p:sp>
      <p:sp>
        <p:nvSpPr>
          <p:cNvPr id="5" name="Footer Placeholder 4"/>
          <p:cNvSpPr>
            <a:spLocks noGrp="1"/>
          </p:cNvSpPr>
          <p:nvPr>
            <p:ph type="ftr" sz="quarter" idx="3"/>
          </p:nvPr>
        </p:nvSpPr>
        <p:spPr>
          <a:xfrm>
            <a:off x="557784" y="6391656"/>
            <a:ext cx="3867912" cy="310896"/>
          </a:xfrm>
          <a:prstGeom prst="rect">
            <a:avLst/>
          </a:prstGeom>
        </p:spPr>
        <p:txBody>
          <a:bodyPr vert="horz" lIns="91440" tIns="45720" rIns="91440" bIns="45720" rtlCol="0" anchor="ctr" anchorCtr="0"/>
          <a:lstStyle>
            <a:lvl1pPr algn="l">
              <a:defRPr sz="1000" b="1" i="0">
                <a:solidFill>
                  <a:schemeClr val="accent1"/>
                </a:solidFill>
              </a:defRPr>
            </a:lvl1pPr>
          </a:lstStyle>
          <a:p>
            <a:endParaRPr lang="ro-RO"/>
          </a:p>
        </p:txBody>
      </p:sp>
      <p:sp>
        <p:nvSpPr>
          <p:cNvPr id="29" name="Rectangle 28"/>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bg1"/>
                </a:solidFill>
              </a:defRPr>
            </a:lvl1pPr>
          </a:lstStyle>
          <a:p>
            <a:fld id="{33A59CA8-AA50-4D4C-8A95-E3B418B0E9B3}" type="slidenum">
              <a:rPr lang="ro-RO" smtClean="0"/>
              <a:pPr/>
              <a:t>‹#›</a:t>
            </a:fld>
            <a:endParaRPr lang="ro-RO"/>
          </a:p>
        </p:txBody>
      </p:sp>
    </p:spTree>
    <p:extLst>
      <p:ext uri="{BB962C8B-B14F-4D97-AF65-F5344CB8AC3E}">
        <p14:creationId xmlns:p14="http://schemas.microsoft.com/office/powerpoint/2010/main" val="2195174061"/>
      </p:ext>
    </p:extLst>
  </p:cSld>
  <p:clrMap bg1="lt1" tx1="dk1" bg2="lt2" tx2="dk2" accent1="accent1" accent2="accent2" accent3="accent3" accent4="accent4" accent5="accent5" accent6="accent6" hlink="hlink" folHlink="folHlink"/>
  <p:sldLayoutIdLst>
    <p:sldLayoutId id="2147486172" r:id="rId1"/>
    <p:sldLayoutId id="2147486173" r:id="rId2"/>
    <p:sldLayoutId id="2147486174" r:id="rId3"/>
    <p:sldLayoutId id="2147486175" r:id="rId4"/>
    <p:sldLayoutId id="2147486176" r:id="rId5"/>
    <p:sldLayoutId id="2147486177" r:id="rId6"/>
    <p:sldLayoutId id="2147486178" r:id="rId7"/>
    <p:sldLayoutId id="2147486179" r:id="rId8"/>
    <p:sldLayoutId id="2147486180" r:id="rId9"/>
    <p:sldLayoutId id="2147486181" r:id="rId10"/>
    <p:sldLayoutId id="2147486182" r:id="rId11"/>
    <p:sldLayoutId id="2147486183" r:id="rId12"/>
    <p:sldLayoutId id="2147486184" r:id="rId13"/>
    <p:sldLayoutId id="2147486185" r:id="rId14"/>
    <p:sldLayoutId id="2147486186" r:id="rId15"/>
    <p:sldLayoutId id="2147486187" r:id="rId16"/>
    <p:sldLayoutId id="2147486188" r:id="rId17"/>
  </p:sldLayoutIdLst>
  <p:txStyles>
    <p:titleStyle>
      <a:lvl1pPr algn="l" defTabSz="457200" rtl="0" eaLnBrk="1" latinLnBrk="0" hangingPunct="1">
        <a:spcBef>
          <a:spcPct val="0"/>
        </a:spcBef>
        <a:buNone/>
        <a:defRPr sz="3600" b="0" i="0" kern="1200">
          <a:solidFill>
            <a:schemeClr val="bg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8" Type="http://schemas.openxmlformats.org/officeDocument/2006/relationships/diagramLayout" Target="../diagrams/layout2.xml"/><Relationship Id="rId3" Type="http://schemas.openxmlformats.org/officeDocument/2006/relationships/diagramLayout" Target="../diagrams/layout1.xml"/><Relationship Id="rId7" Type="http://schemas.openxmlformats.org/officeDocument/2006/relationships/diagramData" Target="../diagrams/data2.xml"/><Relationship Id="rId2" Type="http://schemas.openxmlformats.org/officeDocument/2006/relationships/diagramData" Target="../diagrams/data1.xml"/><Relationship Id="rId1" Type="http://schemas.openxmlformats.org/officeDocument/2006/relationships/slideLayout" Target="../slideLayouts/slideLayout7.xml"/><Relationship Id="rId6" Type="http://schemas.microsoft.com/office/2007/relationships/diagramDrawing" Target="../diagrams/drawing1.xml"/><Relationship Id="rId11" Type="http://schemas.microsoft.com/office/2007/relationships/diagramDrawing" Target="../diagrams/drawing2.xml"/><Relationship Id="rId5" Type="http://schemas.openxmlformats.org/officeDocument/2006/relationships/diagramColors" Target="../diagrams/colors1.xml"/><Relationship Id="rId10" Type="http://schemas.openxmlformats.org/officeDocument/2006/relationships/diagramColors" Target="../diagrams/colors2.xml"/><Relationship Id="rId4" Type="http://schemas.openxmlformats.org/officeDocument/2006/relationships/diagramQuickStyle" Target="../diagrams/quickStyle1.xml"/><Relationship Id="rId9" Type="http://schemas.openxmlformats.org/officeDocument/2006/relationships/diagramQuickStyle" Target="../diagrams/quickStyle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chart" Target="../charts/chart1.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4" name="Group 33">
            <a:extLst>
              <a:ext uri="{FF2B5EF4-FFF2-40B4-BE49-F238E27FC236}">
                <a16:creationId xmlns="" xmlns:a16="http://schemas.microsoft.com/office/drawing/2014/main" id="{260ACC13-B825-49F3-93DE-C8B8F2FA37A1}"/>
              </a:ext>
              <a:ext uri="{C183D7F6-B498-43B3-948B-1728B52AA6E4}">
                <adec:decorative xmlns="" xmlns:adec="http://schemas.microsoft.com/office/drawing/2017/decorative" val="1"/>
              </a:ext>
            </a:extLst>
          </p:cNvPr>
          <p:cNvGrpSpPr>
            <a:grpSpLocks noGrp="1" noUngrp="1" noRot="1" noChangeAspect="1" noMove="1" noResize="1"/>
          </p:cNvGrpSpPr>
          <p:nvPr>
            <p:extLst>
              <p:ext uri="{386F3935-93C4-4BCD-93E2-E3B085C9AB24}">
                <p16:designElem xmlns="" xmlns:p16="http://schemas.microsoft.com/office/powerpoint/2015/main" val="1"/>
              </p:ext>
            </p:extLst>
          </p:nvPr>
        </p:nvGrpSpPr>
        <p:grpSpPr>
          <a:xfrm>
            <a:off x="150812" y="0"/>
            <a:ext cx="2436813" cy="6858001"/>
            <a:chOff x="1320800" y="0"/>
            <a:chExt cx="2436813" cy="6858001"/>
          </a:xfrm>
        </p:grpSpPr>
        <p:sp>
          <p:nvSpPr>
            <p:cNvPr id="35" name="Freeform 6">
              <a:extLst>
                <a:ext uri="{FF2B5EF4-FFF2-40B4-BE49-F238E27FC236}">
                  <a16:creationId xmlns="" xmlns:a16="http://schemas.microsoft.com/office/drawing/2014/main" id="{F947B31F-CA03-4793-845D-FD86BABC1A18}"/>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bwMode="auto">
            <a:xfrm>
              <a:off x="1627188" y="0"/>
              <a:ext cx="1122363" cy="5329238"/>
            </a:xfrm>
            <a:custGeom>
              <a:avLst/>
              <a:gdLst/>
              <a:ahLst/>
              <a:cxnLst/>
              <a:rect l="0" t="0" r="r" b="b"/>
              <a:pathLst>
                <a:path w="707" h="3357">
                  <a:moveTo>
                    <a:pt x="0" y="3330"/>
                  </a:moveTo>
                  <a:lnTo>
                    <a:pt x="156" y="3357"/>
                  </a:lnTo>
                  <a:lnTo>
                    <a:pt x="707" y="0"/>
                  </a:lnTo>
                  <a:lnTo>
                    <a:pt x="547" y="0"/>
                  </a:lnTo>
                  <a:lnTo>
                    <a:pt x="0" y="3330"/>
                  </a:lnTo>
                  <a:close/>
                </a:path>
              </a:pathLst>
            </a:custGeom>
            <a:solidFill>
              <a:schemeClr val="accent1"/>
            </a:solidFill>
            <a:ln>
              <a:noFill/>
            </a:ln>
          </p:spPr>
        </p:sp>
        <p:sp>
          <p:nvSpPr>
            <p:cNvPr id="36" name="Freeform 7">
              <a:extLst>
                <a:ext uri="{FF2B5EF4-FFF2-40B4-BE49-F238E27FC236}">
                  <a16:creationId xmlns="" xmlns:a16="http://schemas.microsoft.com/office/drawing/2014/main" id="{DCDDE94D-F78C-4A48-AEA6-E922FC99A159}"/>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bwMode="auto">
            <a:xfrm>
              <a:off x="1320800" y="0"/>
              <a:ext cx="1117600" cy="5276850"/>
            </a:xfrm>
            <a:custGeom>
              <a:avLst/>
              <a:gdLst/>
              <a:ahLst/>
              <a:cxnLst/>
              <a:rect l="0" t="0" r="r" b="b"/>
              <a:pathLst>
                <a:path w="704" h="3324">
                  <a:moveTo>
                    <a:pt x="704" y="0"/>
                  </a:moveTo>
                  <a:lnTo>
                    <a:pt x="545" y="0"/>
                  </a:lnTo>
                  <a:lnTo>
                    <a:pt x="0" y="3300"/>
                  </a:lnTo>
                  <a:lnTo>
                    <a:pt x="157" y="3324"/>
                  </a:lnTo>
                  <a:lnTo>
                    <a:pt x="704" y="0"/>
                  </a:lnTo>
                  <a:close/>
                </a:path>
              </a:pathLst>
            </a:custGeom>
            <a:solidFill>
              <a:schemeClr val="tx1">
                <a:lumMod val="65000"/>
                <a:lumOff val="35000"/>
              </a:schemeClr>
            </a:solidFill>
            <a:ln>
              <a:noFill/>
            </a:ln>
          </p:spPr>
        </p:sp>
        <p:sp>
          <p:nvSpPr>
            <p:cNvPr id="37" name="Freeform 8">
              <a:extLst>
                <a:ext uri="{FF2B5EF4-FFF2-40B4-BE49-F238E27FC236}">
                  <a16:creationId xmlns="" xmlns:a16="http://schemas.microsoft.com/office/drawing/2014/main" id="{3445A886-F3CA-4DE4-90D7-535F9707B799}"/>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bwMode="auto">
            <a:xfrm>
              <a:off x="1320800" y="5238750"/>
              <a:ext cx="1228725" cy="1619250"/>
            </a:xfrm>
            <a:custGeom>
              <a:avLst/>
              <a:gdLst/>
              <a:ahLst/>
              <a:cxnLst/>
              <a:rect l="0" t="0" r="r" b="b"/>
              <a:pathLst>
                <a:path w="774" h="1020">
                  <a:moveTo>
                    <a:pt x="0" y="0"/>
                  </a:moveTo>
                  <a:lnTo>
                    <a:pt x="740" y="1020"/>
                  </a:lnTo>
                  <a:lnTo>
                    <a:pt x="774" y="1020"/>
                  </a:lnTo>
                  <a:lnTo>
                    <a:pt x="0" y="0"/>
                  </a:lnTo>
                  <a:close/>
                </a:path>
              </a:pathLst>
            </a:custGeom>
            <a:solidFill>
              <a:schemeClr val="tx1">
                <a:lumMod val="85000"/>
                <a:lumOff val="15000"/>
              </a:schemeClr>
            </a:solidFill>
            <a:ln>
              <a:noFill/>
            </a:ln>
          </p:spPr>
        </p:sp>
        <p:sp>
          <p:nvSpPr>
            <p:cNvPr id="38" name="Freeform 9">
              <a:extLst>
                <a:ext uri="{FF2B5EF4-FFF2-40B4-BE49-F238E27FC236}">
                  <a16:creationId xmlns="" xmlns:a16="http://schemas.microsoft.com/office/drawing/2014/main" id="{A8999CB6-C053-418B-AE37-E470804D251D}"/>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bwMode="auto">
            <a:xfrm>
              <a:off x="1627188" y="5291138"/>
              <a:ext cx="1495425" cy="1566863"/>
            </a:xfrm>
            <a:custGeom>
              <a:avLst/>
              <a:gdLst/>
              <a:ahLst/>
              <a:cxnLst/>
              <a:rect l="0" t="0" r="r" b="b"/>
              <a:pathLst>
                <a:path w="942" h="987">
                  <a:moveTo>
                    <a:pt x="0" y="0"/>
                  </a:moveTo>
                  <a:lnTo>
                    <a:pt x="909" y="987"/>
                  </a:lnTo>
                  <a:lnTo>
                    <a:pt x="942" y="987"/>
                  </a:lnTo>
                  <a:lnTo>
                    <a:pt x="0" y="0"/>
                  </a:lnTo>
                  <a:close/>
                </a:path>
              </a:pathLst>
            </a:custGeom>
            <a:solidFill>
              <a:schemeClr val="accent1">
                <a:lumMod val="50000"/>
              </a:schemeClr>
            </a:solidFill>
            <a:ln>
              <a:noFill/>
            </a:ln>
          </p:spPr>
        </p:sp>
        <p:sp>
          <p:nvSpPr>
            <p:cNvPr id="39" name="Freeform 10">
              <a:extLst>
                <a:ext uri="{FF2B5EF4-FFF2-40B4-BE49-F238E27FC236}">
                  <a16:creationId xmlns="" xmlns:a16="http://schemas.microsoft.com/office/drawing/2014/main" id="{81EA3E26-BFCD-4396-AE8A-2A9828BFFBA2}"/>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bwMode="auto">
            <a:xfrm>
              <a:off x="1627188" y="5286375"/>
              <a:ext cx="2130425" cy="1571625"/>
            </a:xfrm>
            <a:custGeom>
              <a:avLst/>
              <a:gdLst/>
              <a:ahLst/>
              <a:cxnLst/>
              <a:rect l="0" t="0" r="r" b="b"/>
              <a:pathLst>
                <a:path w="1342" h="990">
                  <a:moveTo>
                    <a:pt x="0" y="3"/>
                  </a:moveTo>
                  <a:lnTo>
                    <a:pt x="942" y="990"/>
                  </a:lnTo>
                  <a:lnTo>
                    <a:pt x="1342" y="990"/>
                  </a:lnTo>
                  <a:lnTo>
                    <a:pt x="156" y="27"/>
                  </a:lnTo>
                  <a:lnTo>
                    <a:pt x="0" y="0"/>
                  </a:lnTo>
                  <a:lnTo>
                    <a:pt x="0" y="3"/>
                  </a:lnTo>
                  <a:close/>
                </a:path>
              </a:pathLst>
            </a:custGeom>
            <a:solidFill>
              <a:schemeClr val="accent1">
                <a:lumMod val="75000"/>
              </a:schemeClr>
            </a:solidFill>
            <a:ln>
              <a:noFill/>
            </a:ln>
          </p:spPr>
        </p:sp>
        <p:sp>
          <p:nvSpPr>
            <p:cNvPr id="40" name="Freeform 11">
              <a:extLst>
                <a:ext uri="{FF2B5EF4-FFF2-40B4-BE49-F238E27FC236}">
                  <a16:creationId xmlns="" xmlns:a16="http://schemas.microsoft.com/office/drawing/2014/main" id="{5F9BC582-73A6-4D8A-8738-E36476489351}"/>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bwMode="auto">
            <a:xfrm>
              <a:off x="1320800" y="5238750"/>
              <a:ext cx="1695450" cy="1619250"/>
            </a:xfrm>
            <a:custGeom>
              <a:avLst/>
              <a:gdLst/>
              <a:ahLst/>
              <a:cxnLst/>
              <a:rect l="0" t="0" r="r" b="b"/>
              <a:pathLst>
                <a:path w="1068" h="1020">
                  <a:moveTo>
                    <a:pt x="1068" y="1020"/>
                  </a:moveTo>
                  <a:lnTo>
                    <a:pt x="184" y="60"/>
                  </a:lnTo>
                  <a:lnTo>
                    <a:pt x="154" y="27"/>
                  </a:lnTo>
                  <a:lnTo>
                    <a:pt x="157" y="27"/>
                  </a:lnTo>
                  <a:lnTo>
                    <a:pt x="157" y="24"/>
                  </a:lnTo>
                  <a:lnTo>
                    <a:pt x="154" y="24"/>
                  </a:lnTo>
                  <a:lnTo>
                    <a:pt x="0" y="0"/>
                  </a:lnTo>
                  <a:lnTo>
                    <a:pt x="0" y="0"/>
                  </a:lnTo>
                  <a:lnTo>
                    <a:pt x="774" y="1020"/>
                  </a:lnTo>
                  <a:lnTo>
                    <a:pt x="1068" y="1020"/>
                  </a:lnTo>
                  <a:close/>
                </a:path>
              </a:pathLst>
            </a:custGeom>
            <a:solidFill>
              <a:schemeClr val="tx1">
                <a:lumMod val="75000"/>
                <a:lumOff val="25000"/>
              </a:schemeClr>
            </a:solidFill>
            <a:ln>
              <a:noFill/>
            </a:ln>
          </p:spPr>
        </p:sp>
      </p:grpSp>
      <p:sp useBgFill="1">
        <p:nvSpPr>
          <p:cNvPr id="42" name="Rectangle 41">
            <a:extLst>
              <a:ext uri="{FF2B5EF4-FFF2-40B4-BE49-F238E27FC236}">
                <a16:creationId xmlns="" xmlns:a16="http://schemas.microsoft.com/office/drawing/2014/main" id="{6CA4EC59-B8A3-489A-9FB4-AA0699200E65}"/>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3" name="Imagine 2"/>
          <p:cNvPicPr>
            <a:picLocks noChangeAspect="1"/>
          </p:cNvPicPr>
          <p:nvPr/>
        </p:nvPicPr>
        <p:blipFill rotWithShape="1">
          <a:blip r:embed="rId2">
            <a:extLst>
              <a:ext uri="{28A0092B-C50C-407E-A947-70E740481C1C}">
                <a14:useLocalDpi xmlns:a14="http://schemas.microsoft.com/office/drawing/2010/main" val="0"/>
              </a:ext>
            </a:extLst>
          </a:blip>
          <a:srcRect l="23011" r="11212"/>
          <a:stretch/>
        </p:blipFill>
        <p:spPr>
          <a:xfrm>
            <a:off x="20" y="10"/>
            <a:ext cx="12191980" cy="6857990"/>
          </a:xfrm>
          <a:prstGeom prst="rect">
            <a:avLst/>
          </a:prstGeom>
        </p:spPr>
      </p:pic>
      <p:sp>
        <p:nvSpPr>
          <p:cNvPr id="2" name="Titlu 1"/>
          <p:cNvSpPr>
            <a:spLocks noGrp="1"/>
          </p:cNvSpPr>
          <p:nvPr>
            <p:ph type="ctrTitle"/>
          </p:nvPr>
        </p:nvSpPr>
        <p:spPr>
          <a:xfrm>
            <a:off x="3784600" y="2141014"/>
            <a:ext cx="8256588" cy="2705306"/>
          </a:xfrm>
        </p:spPr>
        <p:txBody>
          <a:bodyPr vert="horz" lIns="91440" tIns="45720" rIns="91440" bIns="45720" rtlCol="0" anchor="ctr">
            <a:normAutofit/>
          </a:bodyPr>
          <a:lstStyle/>
          <a:p>
            <a:pPr algn="ctr">
              <a:lnSpc>
                <a:spcPct val="90000"/>
              </a:lnSpc>
            </a:pPr>
            <a:r>
              <a:rPr lang="en-US" sz="3600" b="1" spc="50" dirty="0">
                <a:latin typeface="Arial" panose="020B0604020202020204" pitchFamily="34" charset="0"/>
                <a:cs typeface="Arial" panose="020B0604020202020204" pitchFamily="34" charset="0"/>
              </a:rPr>
              <a:t>RAPORT</a:t>
            </a:r>
            <a:br>
              <a:rPr lang="en-US" sz="3600" b="1" spc="50" dirty="0">
                <a:latin typeface="Arial" panose="020B0604020202020204" pitchFamily="34" charset="0"/>
                <a:cs typeface="Arial" panose="020B0604020202020204" pitchFamily="34" charset="0"/>
              </a:rPr>
            </a:br>
            <a:r>
              <a:rPr lang="en-US" sz="3600" b="1" dirty="0">
                <a:latin typeface="Arial" panose="020B0604020202020204" pitchFamily="34" charset="0"/>
                <a:cs typeface="Arial" panose="020B0604020202020204" pitchFamily="34" charset="0"/>
              </a:rPr>
              <a:t> </a:t>
            </a:r>
            <a:r>
              <a:rPr lang="en-US" sz="3600" b="1" spc="50" dirty="0">
                <a:latin typeface="Arial" panose="020B0604020202020204" pitchFamily="34" charset="0"/>
                <a:cs typeface="Arial" panose="020B0604020202020204" pitchFamily="34" charset="0"/>
              </a:rPr>
              <a:t>la </a:t>
            </a:r>
            <a:r>
              <a:rPr lang="en-US" sz="3600" b="1" spc="50" dirty="0" err="1">
                <a:latin typeface="Arial" panose="020B0604020202020204" pitchFamily="34" charset="0"/>
                <a:cs typeface="Arial" panose="020B0604020202020204" pitchFamily="34" charset="0"/>
              </a:rPr>
              <a:t>proiectul</a:t>
            </a:r>
            <a:r>
              <a:rPr lang="en-US" sz="3600" b="1" spc="50" dirty="0">
                <a:latin typeface="Arial" panose="020B0604020202020204" pitchFamily="34" charset="0"/>
                <a:cs typeface="Arial" panose="020B0604020202020204" pitchFamily="34" charset="0"/>
              </a:rPr>
              <a:t>  </a:t>
            </a:r>
            <a:r>
              <a:rPr lang="en-US" sz="3600" b="1" spc="50" dirty="0" err="1">
                <a:latin typeface="Arial" panose="020B0604020202020204" pitchFamily="34" charset="0"/>
                <a:cs typeface="Arial" panose="020B0604020202020204" pitchFamily="34" charset="0"/>
              </a:rPr>
              <a:t>bugetului</a:t>
            </a:r>
            <a:r>
              <a:rPr lang="en-US" sz="3600" b="1" spc="50" dirty="0">
                <a:latin typeface="Arial" panose="020B0604020202020204" pitchFamily="34" charset="0"/>
                <a:cs typeface="Arial" panose="020B0604020202020204" pitchFamily="34" charset="0"/>
              </a:rPr>
              <a:t>  general al </a:t>
            </a:r>
            <a:r>
              <a:rPr lang="en-US" sz="3600" b="1" spc="50" dirty="0" err="1">
                <a:latin typeface="Arial" panose="020B0604020202020204" pitchFamily="34" charset="0"/>
                <a:cs typeface="Arial" panose="020B0604020202020204" pitchFamily="34" charset="0"/>
              </a:rPr>
              <a:t>Sectorului</a:t>
            </a:r>
            <a:r>
              <a:rPr lang="en-US" sz="3600" b="1" spc="50" dirty="0">
                <a:latin typeface="Arial" panose="020B0604020202020204" pitchFamily="34" charset="0"/>
                <a:cs typeface="Arial" panose="020B0604020202020204" pitchFamily="34" charset="0"/>
              </a:rPr>
              <a:t> 2 al </a:t>
            </a:r>
            <a:r>
              <a:rPr lang="en-US" sz="3600" b="1" spc="50" dirty="0" err="1">
                <a:latin typeface="Arial" panose="020B0604020202020204" pitchFamily="34" charset="0"/>
                <a:cs typeface="Arial" panose="020B0604020202020204" pitchFamily="34" charset="0"/>
              </a:rPr>
              <a:t>Municipiului</a:t>
            </a:r>
            <a:r>
              <a:rPr lang="en-US" sz="3600" b="1" spc="50" dirty="0">
                <a:latin typeface="Arial" panose="020B0604020202020204" pitchFamily="34" charset="0"/>
                <a:cs typeface="Arial" panose="020B0604020202020204" pitchFamily="34" charset="0"/>
              </a:rPr>
              <a:t> </a:t>
            </a:r>
            <a:r>
              <a:rPr lang="en-US" sz="3600" b="1" spc="50" dirty="0" err="1">
                <a:latin typeface="Arial" panose="020B0604020202020204" pitchFamily="34" charset="0"/>
                <a:cs typeface="Arial" panose="020B0604020202020204" pitchFamily="34" charset="0"/>
              </a:rPr>
              <a:t>Bucureşti</a:t>
            </a:r>
            <a:r>
              <a:rPr lang="en-US" sz="3600" b="1" spc="50" dirty="0">
                <a:latin typeface="Arial" panose="020B0604020202020204" pitchFamily="34" charset="0"/>
                <a:cs typeface="Arial" panose="020B0604020202020204" pitchFamily="34" charset="0"/>
              </a:rPr>
              <a:t> pe </a:t>
            </a:r>
            <a:r>
              <a:rPr lang="en-US" sz="3600" b="1" spc="50" dirty="0" err="1">
                <a:latin typeface="Arial" panose="020B0604020202020204" pitchFamily="34" charset="0"/>
                <a:cs typeface="Arial" panose="020B0604020202020204" pitchFamily="34" charset="0"/>
              </a:rPr>
              <a:t>anul</a:t>
            </a:r>
            <a:r>
              <a:rPr lang="en-US" sz="3600" b="1" spc="50" dirty="0">
                <a:latin typeface="Arial" panose="020B0604020202020204" pitchFamily="34" charset="0"/>
                <a:cs typeface="Arial" panose="020B0604020202020204" pitchFamily="34" charset="0"/>
              </a:rPr>
              <a:t> </a:t>
            </a:r>
            <a:r>
              <a:rPr lang="en-US" sz="3600" b="1" spc="50" dirty="0" smtClean="0">
                <a:latin typeface="Arial" panose="020B0604020202020204" pitchFamily="34" charset="0"/>
                <a:cs typeface="Arial" panose="020B0604020202020204" pitchFamily="34" charset="0"/>
              </a:rPr>
              <a:t>202</a:t>
            </a:r>
            <a:r>
              <a:rPr lang="ro-RO" sz="3600" b="1" spc="50" dirty="0">
                <a:latin typeface="Arial" panose="020B0604020202020204" pitchFamily="34" charset="0"/>
                <a:cs typeface="Arial" panose="020B0604020202020204" pitchFamily="34" charset="0"/>
              </a:rPr>
              <a:t>5</a:t>
            </a:r>
            <a:endParaRPr lang="en-US" sz="3600" b="1" spc="50" dirty="0">
              <a:latin typeface="Arial" panose="020B0604020202020204" pitchFamily="34" charset="0"/>
              <a:cs typeface="Arial" panose="020B0604020202020204" pitchFamily="34" charset="0"/>
            </a:endParaRPr>
          </a:p>
        </p:txBody>
      </p:sp>
      <p:sp>
        <p:nvSpPr>
          <p:cNvPr id="6" name="Rectangle 5"/>
          <p:cNvSpPr>
            <a:spLocks noChangeArrowheads="1"/>
          </p:cNvSpPr>
          <p:nvPr/>
        </p:nvSpPr>
        <p:spPr bwMode="auto">
          <a:xfrm>
            <a:off x="3970867" y="2048933"/>
            <a:ext cx="7532156" cy="3742267"/>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ctr">
            <a:normAutofit/>
          </a:bodyPr>
          <a:lstStyle/>
          <a:p>
            <a:pPr fontAlgn="base">
              <a:spcBef>
                <a:spcPct val="20000"/>
              </a:spcBef>
              <a:spcAft>
                <a:spcPts val="600"/>
              </a:spcAft>
              <a:buClr>
                <a:schemeClr val="accent1">
                  <a:lumMod val="75000"/>
                </a:schemeClr>
              </a:buClr>
              <a:buSzPct val="145000"/>
            </a:pPr>
            <a:endParaRPr lang="en-US" b="1" dirty="0">
              <a:solidFill>
                <a:schemeClr val="bg1"/>
              </a:solidFill>
            </a:endParaRPr>
          </a:p>
        </p:txBody>
      </p:sp>
      <p:pic>
        <p:nvPicPr>
          <p:cNvPr id="7" name="Picture 6" descr="Graphical user interface, text&#10;&#10;Description automatically generated">
            <a:extLst>
              <a:ext uri="{FF2B5EF4-FFF2-40B4-BE49-F238E27FC236}">
                <a16:creationId xmlns="" xmlns:a16="http://schemas.microsoft.com/office/drawing/2014/main" id="{DFA3DF58-6B15-403A-B6EE-91332DC449DA}"/>
              </a:ext>
            </a:extLst>
          </p:cNvPr>
          <p:cNvPicPr>
            <a:picLocks noChangeAspect="1"/>
          </p:cNvPicPr>
          <p:nvPr/>
        </p:nvPicPr>
        <p:blipFill>
          <a:blip r:embed="rId3">
            <a:alphaModFix amt="35000"/>
            <a:extLst>
              <a:ext uri="{28A0092B-C50C-407E-A947-70E740481C1C}">
                <a14:useLocalDpi xmlns:a14="http://schemas.microsoft.com/office/drawing/2010/main" val="0"/>
              </a:ext>
            </a:extLst>
          </a:blip>
          <a:stretch>
            <a:fillRect/>
          </a:stretch>
        </p:blipFill>
        <p:spPr>
          <a:xfrm>
            <a:off x="8887075" y="5791200"/>
            <a:ext cx="3238500" cy="952500"/>
          </a:xfrm>
          <a:prstGeom prst="rect">
            <a:avLst/>
          </a:prstGeom>
        </p:spPr>
      </p:pic>
    </p:spTree>
    <p:extLst>
      <p:ext uri="{BB962C8B-B14F-4D97-AF65-F5344CB8AC3E}">
        <p14:creationId xmlns:p14="http://schemas.microsoft.com/office/powerpoint/2010/main" val="136194465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u 1"/>
          <p:cNvSpPr>
            <a:spLocks noGrp="1"/>
          </p:cNvSpPr>
          <p:nvPr>
            <p:ph type="title"/>
          </p:nvPr>
        </p:nvSpPr>
        <p:spPr>
          <a:xfrm>
            <a:off x="848729" y="269488"/>
            <a:ext cx="10866938" cy="562459"/>
          </a:xfrm>
        </p:spPr>
        <p:txBody>
          <a:bodyPr>
            <a:normAutofit fontScale="90000"/>
          </a:bodyPr>
          <a:lstStyle/>
          <a:p>
            <a:pPr algn="ctr"/>
            <a:r>
              <a:rPr lang="ro-RO" sz="1800" b="1" dirty="0" smtClean="0">
                <a:solidFill>
                  <a:schemeClr val="tx1"/>
                </a:solidFill>
                <a:latin typeface="Arial" panose="020B0604020202020204" pitchFamily="34" charset="0"/>
                <a:cs typeface="Arial" panose="020B0604020202020204" pitchFamily="34" charset="0"/>
              </a:rPr>
              <a:t>PONDEREA CHELTUIELILOR </a:t>
            </a:r>
            <a:r>
              <a:rPr lang="en-US" sz="1800" b="1" dirty="0" smtClean="0">
                <a:solidFill>
                  <a:schemeClr val="tx1"/>
                </a:solidFill>
                <a:latin typeface="Arial" panose="020B0604020202020204" pitchFamily="34" charset="0"/>
                <a:cs typeface="Arial" panose="020B0604020202020204" pitchFamily="34" charset="0"/>
              </a:rPr>
              <a:t>SEC</a:t>
            </a:r>
            <a:r>
              <a:rPr lang="ro-RO" sz="1800" b="1" dirty="0" smtClean="0">
                <a:solidFill>
                  <a:schemeClr val="tx1"/>
                </a:solidFill>
                <a:latin typeface="Arial" panose="020B0604020202020204" pitchFamily="34" charset="0"/>
                <a:cs typeface="Arial" panose="020B0604020202020204" pitchFamily="34" charset="0"/>
              </a:rPr>
              <a:t>ȚIUNII DE DEZVOLTARE ÎN BUGETUL GENERAL PE ANUL 2025</a:t>
            </a:r>
            <a:br>
              <a:rPr lang="ro-RO" sz="1800" b="1" dirty="0" smtClean="0">
                <a:solidFill>
                  <a:schemeClr val="tx1"/>
                </a:solidFill>
                <a:latin typeface="Arial" panose="020B0604020202020204" pitchFamily="34" charset="0"/>
                <a:cs typeface="Arial" panose="020B0604020202020204" pitchFamily="34" charset="0"/>
              </a:rPr>
            </a:br>
            <a:r>
              <a:rPr lang="ro-RO" sz="1800" b="1" dirty="0">
                <a:solidFill>
                  <a:schemeClr val="tx1"/>
                </a:solidFill>
                <a:latin typeface="Arial" panose="020B0604020202020204" pitchFamily="34" charset="0"/>
                <a:cs typeface="Arial" panose="020B0604020202020204" pitchFamily="34" charset="0"/>
              </a:rPr>
              <a:t/>
            </a:r>
            <a:br>
              <a:rPr lang="ro-RO" sz="1800" b="1" dirty="0">
                <a:solidFill>
                  <a:schemeClr val="tx1"/>
                </a:solidFill>
                <a:latin typeface="Arial" panose="020B0604020202020204" pitchFamily="34" charset="0"/>
                <a:cs typeface="Arial" panose="020B0604020202020204" pitchFamily="34" charset="0"/>
              </a:rPr>
            </a:br>
            <a:endParaRPr lang="ro-RO" sz="1800" b="1" dirty="0">
              <a:solidFill>
                <a:schemeClr val="tx1"/>
              </a:solidFill>
              <a:latin typeface="Arial" panose="020B0604020202020204" pitchFamily="34" charset="0"/>
              <a:cs typeface="Arial" panose="020B0604020202020204" pitchFamily="34" charset="0"/>
            </a:endParaRPr>
          </a:p>
        </p:txBody>
      </p:sp>
      <p:pic>
        <p:nvPicPr>
          <p:cNvPr id="3" name="Imagine 2"/>
          <p:cNvPicPr>
            <a:picLocks noChangeAspect="1"/>
          </p:cNvPicPr>
          <p:nvPr/>
        </p:nvPicPr>
        <p:blipFill>
          <a:blip r:embed="rId2"/>
          <a:stretch>
            <a:fillRect/>
          </a:stretch>
        </p:blipFill>
        <p:spPr>
          <a:xfrm>
            <a:off x="0" y="551793"/>
            <a:ext cx="12192000" cy="6306207"/>
          </a:xfrm>
          <a:prstGeom prst="rect">
            <a:avLst/>
          </a:prstGeom>
        </p:spPr>
      </p:pic>
    </p:spTree>
    <p:extLst>
      <p:ext uri="{BB962C8B-B14F-4D97-AF65-F5344CB8AC3E}">
        <p14:creationId xmlns:p14="http://schemas.microsoft.com/office/powerpoint/2010/main" val="333987416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tăText 1"/>
          <p:cNvSpPr txBox="1"/>
          <p:nvPr/>
        </p:nvSpPr>
        <p:spPr>
          <a:xfrm>
            <a:off x="1834861" y="2862557"/>
            <a:ext cx="9705109" cy="2308324"/>
          </a:xfrm>
          <a:prstGeom prst="rect">
            <a:avLst/>
          </a:prstGeom>
          <a:noFill/>
        </p:spPr>
        <p:txBody>
          <a:bodyPr wrap="square" rtlCol="0">
            <a:spAutoFit/>
          </a:bodyPr>
          <a:lstStyle/>
          <a:p>
            <a:pPr algn="just">
              <a:tabLst>
                <a:tab pos="457200" algn="l"/>
              </a:tabLst>
            </a:pPr>
            <a:r>
              <a:rPr lang="en-US" dirty="0">
                <a:latin typeface="Arial" panose="020B0604020202020204" pitchFamily="34" charset="0"/>
              </a:rPr>
              <a:t>	</a:t>
            </a:r>
            <a:r>
              <a:rPr lang="ro-RO" sz="2400" dirty="0">
                <a:latin typeface="Arial" panose="020B0604020202020204" pitchFamily="34" charset="0"/>
                <a:cs typeface="Arial" panose="020B0604020202020204" pitchFamily="34" charset="0"/>
              </a:rPr>
              <a:t>Veniturile care urmează a se încasa la nivelul Sectorului 2, în anul </a:t>
            </a:r>
            <a:r>
              <a:rPr lang="ro-RO" sz="2400" dirty="0" smtClean="0">
                <a:latin typeface="Arial" panose="020B0604020202020204" pitchFamily="34" charset="0"/>
                <a:cs typeface="Arial" panose="020B0604020202020204" pitchFamily="34" charset="0"/>
              </a:rPr>
              <a:t>2025, </a:t>
            </a:r>
            <a:r>
              <a:rPr lang="ro-RO" sz="2400" dirty="0">
                <a:latin typeface="Arial" panose="020B0604020202020204" pitchFamily="34" charset="0"/>
                <a:cs typeface="Arial" panose="020B0604020202020204" pitchFamily="34" charset="0"/>
              </a:rPr>
              <a:t>au fost estimate </a:t>
            </a:r>
            <a:r>
              <a:rPr lang="ro-RO" sz="2400" dirty="0" err="1">
                <a:latin typeface="Arial" panose="020B0604020202020204" pitchFamily="34" charset="0"/>
                <a:cs typeface="Arial" panose="020B0604020202020204" pitchFamily="34" charset="0"/>
              </a:rPr>
              <a:t>şi</a:t>
            </a:r>
            <a:r>
              <a:rPr lang="ro-RO" sz="2400" dirty="0">
                <a:latin typeface="Arial" panose="020B0604020202020204" pitchFamily="34" charset="0"/>
                <a:cs typeface="Arial" panose="020B0604020202020204" pitchFamily="34" charset="0"/>
              </a:rPr>
              <a:t>  fundamentate pe baza constatării </a:t>
            </a:r>
            <a:r>
              <a:rPr lang="ro-RO" sz="2400" dirty="0" err="1">
                <a:latin typeface="Arial" panose="020B0604020202020204" pitchFamily="34" charset="0"/>
                <a:cs typeface="Arial" panose="020B0604020202020204" pitchFamily="34" charset="0"/>
              </a:rPr>
              <a:t>şi</a:t>
            </a:r>
            <a:r>
              <a:rPr lang="ro-RO" sz="2400" dirty="0">
                <a:latin typeface="Arial" panose="020B0604020202020204" pitchFamily="34" charset="0"/>
                <a:cs typeface="Arial" panose="020B0604020202020204" pitchFamily="34" charset="0"/>
              </a:rPr>
              <a:t> evaluării materiei impozabile declarată în prezent, evaluarea serviciilor prestate </a:t>
            </a:r>
            <a:r>
              <a:rPr lang="ro-RO" sz="2400" dirty="0" err="1">
                <a:latin typeface="Arial" panose="020B0604020202020204" pitchFamily="34" charset="0"/>
                <a:cs typeface="Arial" panose="020B0604020202020204" pitchFamily="34" charset="0"/>
              </a:rPr>
              <a:t>şi</a:t>
            </a:r>
            <a:r>
              <a:rPr lang="ro-RO" sz="2400" dirty="0">
                <a:latin typeface="Arial" panose="020B0604020202020204" pitchFamily="34" charset="0"/>
                <a:cs typeface="Arial" panose="020B0604020202020204" pitchFamily="34" charset="0"/>
              </a:rPr>
              <a:t> a veniturilor </a:t>
            </a:r>
            <a:r>
              <a:rPr lang="ro-RO" sz="2400" dirty="0" err="1">
                <a:latin typeface="Arial" panose="020B0604020202020204" pitchFamily="34" charset="0"/>
                <a:cs typeface="Arial" panose="020B0604020202020204" pitchFamily="34" charset="0"/>
              </a:rPr>
              <a:t>obţinute</a:t>
            </a:r>
            <a:r>
              <a:rPr lang="ro-RO" sz="2400" dirty="0">
                <a:latin typeface="Arial" panose="020B0604020202020204" pitchFamily="34" charset="0"/>
                <a:cs typeface="Arial" panose="020B0604020202020204" pitchFamily="34" charset="0"/>
              </a:rPr>
              <a:t> din acestea, precum </a:t>
            </a:r>
            <a:r>
              <a:rPr lang="ro-RO" sz="2400" dirty="0" err="1">
                <a:latin typeface="Arial" panose="020B0604020202020204" pitchFamily="34" charset="0"/>
                <a:cs typeface="Arial" panose="020B0604020202020204" pitchFamily="34" charset="0"/>
              </a:rPr>
              <a:t>şi</a:t>
            </a:r>
            <a:r>
              <a:rPr lang="ro-RO" sz="2400" dirty="0">
                <a:latin typeface="Arial" panose="020B0604020202020204" pitchFamily="34" charset="0"/>
                <a:cs typeface="Arial" panose="020B0604020202020204" pitchFamily="34" charset="0"/>
              </a:rPr>
              <a:t> alte elemente specifice, conform </a:t>
            </a:r>
            <a:r>
              <a:rPr lang="ro-RO" sz="2400" dirty="0" err="1">
                <a:latin typeface="Arial" panose="020B0604020202020204" pitchFamily="34" charset="0"/>
                <a:cs typeface="Arial" panose="020B0604020202020204" pitchFamily="34" charset="0"/>
              </a:rPr>
              <a:t>legislaţiei</a:t>
            </a:r>
            <a:r>
              <a:rPr lang="ro-RO" sz="2400" dirty="0">
                <a:latin typeface="Arial" panose="020B0604020202020204" pitchFamily="34" charset="0"/>
                <a:cs typeface="Arial" panose="020B0604020202020204" pitchFamily="34" charset="0"/>
              </a:rPr>
              <a:t> în vigoare, având în vedere prevederile:</a:t>
            </a:r>
          </a:p>
          <a:p>
            <a:pPr algn="just" defTabSz="457200"/>
            <a:r>
              <a:rPr lang="en-US" sz="2400" dirty="0">
                <a:cs typeface="Arial" panose="020B0604020202020204" pitchFamily="34" charset="0"/>
              </a:rPr>
              <a:t>	</a:t>
            </a:r>
            <a:endParaRPr lang="ro-RO" sz="2400" dirty="0">
              <a:cs typeface="Arial" panose="020B0604020202020204" pitchFamily="34" charset="0"/>
            </a:endParaRPr>
          </a:p>
        </p:txBody>
      </p:sp>
      <p:sp>
        <p:nvSpPr>
          <p:cNvPr id="3" name="Titlu 2"/>
          <p:cNvSpPr>
            <a:spLocks noGrp="1"/>
          </p:cNvSpPr>
          <p:nvPr>
            <p:ph type="title"/>
          </p:nvPr>
        </p:nvSpPr>
        <p:spPr>
          <a:xfrm>
            <a:off x="858320" y="913635"/>
            <a:ext cx="10350179" cy="872067"/>
          </a:xfrm>
        </p:spPr>
        <p:txBody>
          <a:bodyPr>
            <a:noAutofit/>
          </a:bodyPr>
          <a:lstStyle/>
          <a:p>
            <a:pPr algn="ctr"/>
            <a:r>
              <a:rPr lang="it-IT" sz="3500" b="1" dirty="0">
                <a:solidFill>
                  <a:schemeClr val="bg1"/>
                </a:solidFill>
                <a:latin typeface="Arial" panose="020B0604020202020204" pitchFamily="34" charset="0"/>
                <a:cs typeface="Arial" panose="020B0604020202020204" pitchFamily="34" charset="0"/>
              </a:rPr>
              <a:t>Veniturile bugetului local al Sectorului 2</a:t>
            </a:r>
            <a:endParaRPr lang="ro-RO" sz="3500" b="1"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94736412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u 2">
            <a:extLst>
              <a:ext uri="{FF2B5EF4-FFF2-40B4-BE49-F238E27FC236}">
                <a16:creationId xmlns="" xmlns:a16="http://schemas.microsoft.com/office/drawing/2014/main" id="{56047A48-89E5-4086-A276-DD5309B6C6A8}"/>
              </a:ext>
            </a:extLst>
          </p:cNvPr>
          <p:cNvSpPr txBox="1">
            <a:spLocks/>
          </p:cNvSpPr>
          <p:nvPr/>
        </p:nvSpPr>
        <p:spPr>
          <a:xfrm>
            <a:off x="750251" y="469940"/>
            <a:ext cx="10350179" cy="872067"/>
          </a:xfrm>
          <a:prstGeom prst="rect">
            <a:avLst/>
          </a:prstGeom>
          <a:effectLst/>
        </p:spPr>
        <p:txBody>
          <a:bodyPr vert="horz" lIns="91440" tIns="45720" rIns="91440" bIns="45720" rtlCol="0" anchor="ctr">
            <a:noAutofit/>
          </a:bodyPr>
          <a:lstStyle>
            <a:lvl1pPr algn="ctr" defTabSz="457200" rtl="0" eaLnBrk="1" latinLnBrk="0" hangingPunct="1">
              <a:spcBef>
                <a:spcPct val="0"/>
              </a:spcBef>
              <a:buNone/>
              <a:defRPr sz="4000" kern="1200" cap="none">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it-IT" sz="3500" b="1" dirty="0">
                <a:solidFill>
                  <a:schemeClr val="bg1"/>
                </a:solidFill>
                <a:latin typeface="Arial" panose="020B0604020202020204" pitchFamily="34" charset="0"/>
                <a:cs typeface="Arial" panose="020B0604020202020204" pitchFamily="34" charset="0"/>
              </a:rPr>
              <a:t>Veniturile bugetului local al Sectorului 2</a:t>
            </a:r>
            <a:endParaRPr lang="ro-RO" sz="3500" b="1" dirty="0">
              <a:solidFill>
                <a:schemeClr val="bg1"/>
              </a:solidFill>
              <a:latin typeface="Arial" panose="020B0604020202020204" pitchFamily="34" charset="0"/>
              <a:cs typeface="Arial" panose="020B0604020202020204" pitchFamily="34" charset="0"/>
            </a:endParaRPr>
          </a:p>
        </p:txBody>
      </p:sp>
      <p:sp>
        <p:nvSpPr>
          <p:cNvPr id="6" name="TextBox 5">
            <a:extLst>
              <a:ext uri="{FF2B5EF4-FFF2-40B4-BE49-F238E27FC236}">
                <a16:creationId xmlns="" xmlns:a16="http://schemas.microsoft.com/office/drawing/2014/main" id="{1C45E4B3-5870-4084-BA7B-69115D20A986}"/>
              </a:ext>
            </a:extLst>
          </p:cNvPr>
          <p:cNvSpPr txBox="1"/>
          <p:nvPr/>
        </p:nvSpPr>
        <p:spPr>
          <a:xfrm>
            <a:off x="555539" y="2170939"/>
            <a:ext cx="11249025" cy="4924746"/>
          </a:xfrm>
          <a:prstGeom prst="rect">
            <a:avLst/>
          </a:prstGeom>
          <a:noFill/>
        </p:spPr>
        <p:txBody>
          <a:bodyPr wrap="square" tIns="46800">
            <a:spAutoFit/>
          </a:bodyPr>
          <a:lstStyle/>
          <a:p>
            <a:pPr marL="285750" indent="-285750" algn="just" defTabSz="457200">
              <a:lnSpc>
                <a:spcPct val="115000"/>
              </a:lnSpc>
              <a:buFont typeface="Arial" panose="020B0604020202020204" pitchFamily="34" charset="0"/>
              <a:buChar char="•"/>
            </a:pPr>
            <a:r>
              <a:rPr lang="ro-RO" sz="1700" dirty="0" smtClean="0">
                <a:latin typeface="Arial" panose="020B0604020202020204" pitchFamily="34" charset="0"/>
                <a:cs typeface="Arial" panose="020B0604020202020204" pitchFamily="34" charset="0"/>
              </a:rPr>
              <a:t>Legii </a:t>
            </a:r>
            <a:r>
              <a:rPr lang="ro-RO" sz="1700" dirty="0">
                <a:latin typeface="Arial" panose="020B0604020202020204" pitchFamily="34" charset="0"/>
                <a:cs typeface="Arial" panose="020B0604020202020204" pitchFamily="34" charset="0"/>
              </a:rPr>
              <a:t>nr. 227/2015 privind Codul fiscal, cu modificările și completările ulterioare</a:t>
            </a:r>
            <a:r>
              <a:rPr lang="ro-RO" sz="1700" dirty="0" smtClean="0">
                <a:latin typeface="Arial" panose="020B0604020202020204" pitchFamily="34" charset="0"/>
                <a:cs typeface="Arial" panose="020B0604020202020204" pitchFamily="34" charset="0"/>
              </a:rPr>
              <a:t>;</a:t>
            </a:r>
          </a:p>
          <a:p>
            <a:pPr algn="just" defTabSz="457200">
              <a:lnSpc>
                <a:spcPct val="115000"/>
              </a:lnSpc>
            </a:pPr>
            <a:endParaRPr lang="ro-RO" sz="200" dirty="0">
              <a:latin typeface="Arial" panose="020B0604020202020204" pitchFamily="34" charset="0"/>
              <a:cs typeface="Arial" panose="020B0604020202020204" pitchFamily="34" charset="0"/>
            </a:endParaRPr>
          </a:p>
          <a:p>
            <a:pPr marL="285750" indent="-285750" algn="just" defTabSz="457200">
              <a:lnSpc>
                <a:spcPct val="115000"/>
              </a:lnSpc>
              <a:buFont typeface="Arial" panose="020B0604020202020204" pitchFamily="34" charset="0"/>
              <a:buChar char="•"/>
            </a:pPr>
            <a:r>
              <a:rPr lang="ro-RO" sz="1700" dirty="0" smtClean="0">
                <a:latin typeface="Arial" panose="020B0604020202020204" pitchFamily="34" charset="0"/>
                <a:cs typeface="Arial" panose="020B0604020202020204" pitchFamily="34" charset="0"/>
              </a:rPr>
              <a:t>Legii </a:t>
            </a:r>
            <a:r>
              <a:rPr lang="ro-RO" sz="1700" dirty="0">
                <a:latin typeface="Arial" panose="020B0604020202020204" pitchFamily="34" charset="0"/>
                <a:cs typeface="Arial" panose="020B0604020202020204" pitchFamily="34" charset="0"/>
              </a:rPr>
              <a:t>finanţelor publice locale nr. 273/2006, cu modificările şi completările ulterioare</a:t>
            </a:r>
            <a:r>
              <a:rPr lang="ro-RO" sz="1700" dirty="0" smtClean="0">
                <a:latin typeface="Arial" panose="020B0604020202020204" pitchFamily="34" charset="0"/>
                <a:cs typeface="Arial" panose="020B0604020202020204" pitchFamily="34" charset="0"/>
              </a:rPr>
              <a:t>;</a:t>
            </a:r>
          </a:p>
          <a:p>
            <a:pPr algn="just" defTabSz="457200">
              <a:lnSpc>
                <a:spcPct val="115000"/>
              </a:lnSpc>
            </a:pPr>
            <a:endParaRPr lang="ro-RO" sz="200" dirty="0">
              <a:latin typeface="Arial" panose="020B0604020202020204" pitchFamily="34" charset="0"/>
              <a:cs typeface="Arial" panose="020B0604020202020204" pitchFamily="34" charset="0"/>
            </a:endParaRPr>
          </a:p>
          <a:p>
            <a:pPr marL="285750" indent="-285750" algn="just">
              <a:lnSpc>
                <a:spcPct val="115000"/>
              </a:lnSpc>
              <a:buFont typeface="Arial" panose="020B0604020202020204" pitchFamily="34" charset="0"/>
              <a:buChar char="•"/>
            </a:pPr>
            <a:r>
              <a:rPr lang="ro-RO" sz="1700" dirty="0" smtClean="0">
                <a:latin typeface="Arial" panose="020B0604020202020204" pitchFamily="34" charset="0"/>
                <a:cs typeface="Arial" panose="020B0604020202020204" pitchFamily="34" charset="0"/>
              </a:rPr>
              <a:t>Legii </a:t>
            </a:r>
            <a:r>
              <a:rPr lang="ro-RO" sz="1700" dirty="0">
                <a:latin typeface="Arial" panose="020B0604020202020204" pitchFamily="34" charset="0"/>
                <a:cs typeface="Arial" panose="020B0604020202020204" pitchFamily="34" charset="0"/>
              </a:rPr>
              <a:t>bugetului de stat pe anul </a:t>
            </a:r>
            <a:r>
              <a:rPr lang="ro-RO" sz="1700" dirty="0" smtClean="0">
                <a:latin typeface="Arial" panose="020B0604020202020204" pitchFamily="34" charset="0"/>
                <a:cs typeface="Arial" panose="020B0604020202020204" pitchFamily="34" charset="0"/>
              </a:rPr>
              <a:t>2025 </a:t>
            </a:r>
            <a:r>
              <a:rPr lang="ro-RO" sz="1700" dirty="0">
                <a:latin typeface="Arial" panose="020B0604020202020204" pitchFamily="34" charset="0"/>
                <a:cs typeface="Arial" panose="020B0604020202020204" pitchFamily="34" charset="0"/>
              </a:rPr>
              <a:t>nr. 9</a:t>
            </a:r>
            <a:r>
              <a:rPr lang="en-US" sz="1700" dirty="0" smtClean="0">
                <a:latin typeface="Arial" panose="020B0604020202020204" pitchFamily="34" charset="0"/>
                <a:cs typeface="Arial" panose="020B0604020202020204" pitchFamily="34" charset="0"/>
              </a:rPr>
              <a:t>/202</a:t>
            </a:r>
            <a:r>
              <a:rPr lang="ro-RO" sz="1700" dirty="0" smtClean="0">
                <a:latin typeface="Arial" panose="020B0604020202020204" pitchFamily="34" charset="0"/>
                <a:cs typeface="Arial" panose="020B0604020202020204" pitchFamily="34" charset="0"/>
              </a:rPr>
              <a:t>5;</a:t>
            </a:r>
          </a:p>
          <a:p>
            <a:pPr algn="just" defTabSz="457200">
              <a:lnSpc>
                <a:spcPct val="115000"/>
              </a:lnSpc>
            </a:pPr>
            <a:endParaRPr lang="ro-RO" sz="200" dirty="0">
              <a:latin typeface="Arial" panose="020B0604020202020204" pitchFamily="34" charset="0"/>
              <a:cs typeface="Arial" panose="020B0604020202020204" pitchFamily="34" charset="0"/>
            </a:endParaRPr>
          </a:p>
          <a:p>
            <a:pPr marL="285750" indent="-285750" algn="just">
              <a:lnSpc>
                <a:spcPct val="115000"/>
              </a:lnSpc>
              <a:buFont typeface="Arial" panose="020B0604020202020204" pitchFamily="34" charset="0"/>
              <a:buChar char="•"/>
            </a:pPr>
            <a:r>
              <a:rPr lang="ro-RO" sz="1700" dirty="0" smtClean="0">
                <a:latin typeface="Arial" panose="020B0604020202020204" pitchFamily="34" charset="0"/>
                <a:cs typeface="Arial" panose="020B0604020202020204" pitchFamily="34" charset="0"/>
              </a:rPr>
              <a:t>Hotărârii </a:t>
            </a:r>
            <a:r>
              <a:rPr lang="ro-RO" sz="1700" dirty="0">
                <a:latin typeface="Arial" panose="020B0604020202020204" pitchFamily="34" charset="0"/>
                <a:cs typeface="Arial" panose="020B0604020202020204" pitchFamily="34" charset="0"/>
              </a:rPr>
              <a:t>Consiliului General al Municipiului București nr. </a:t>
            </a:r>
            <a:r>
              <a:rPr lang="ro-RO" sz="1700" dirty="0" smtClean="0">
                <a:latin typeface="Arial" panose="020B0604020202020204" pitchFamily="34" charset="0"/>
                <a:cs typeface="Arial" panose="020B0604020202020204" pitchFamily="34" charset="0"/>
              </a:rPr>
              <a:t>356</a:t>
            </a:r>
            <a:r>
              <a:rPr lang="en-US" sz="1700" dirty="0" smtClean="0">
                <a:latin typeface="Arial" panose="020B0604020202020204" pitchFamily="34" charset="0"/>
                <a:cs typeface="Arial" panose="020B0604020202020204" pitchFamily="34" charset="0"/>
              </a:rPr>
              <a:t>/2</a:t>
            </a:r>
            <a:r>
              <a:rPr lang="ro-RO" sz="1700" dirty="0">
                <a:latin typeface="Arial" panose="020B0604020202020204" pitchFamily="34" charset="0"/>
                <a:cs typeface="Arial" panose="020B0604020202020204" pitchFamily="34" charset="0"/>
              </a:rPr>
              <a:t>0</a:t>
            </a:r>
            <a:r>
              <a:rPr lang="en-US" sz="1700" dirty="0" smtClean="0">
                <a:latin typeface="Arial" panose="020B0604020202020204" pitchFamily="34" charset="0"/>
                <a:cs typeface="Arial" panose="020B0604020202020204" pitchFamily="34" charset="0"/>
              </a:rPr>
              <a:t>.</a:t>
            </a:r>
            <a:r>
              <a:rPr lang="ro-RO" sz="1700" dirty="0" smtClean="0">
                <a:latin typeface="Arial" panose="020B0604020202020204" pitchFamily="34" charset="0"/>
                <a:cs typeface="Arial" panose="020B0604020202020204" pitchFamily="34" charset="0"/>
              </a:rPr>
              <a:t>12</a:t>
            </a:r>
            <a:r>
              <a:rPr lang="en-US" sz="1700" dirty="0" smtClean="0">
                <a:latin typeface="Arial" panose="020B0604020202020204" pitchFamily="34" charset="0"/>
                <a:cs typeface="Arial" panose="020B0604020202020204" pitchFamily="34" charset="0"/>
              </a:rPr>
              <a:t>.202</a:t>
            </a:r>
            <a:r>
              <a:rPr lang="ro-RO" sz="1700" dirty="0">
                <a:latin typeface="Arial" panose="020B0604020202020204" pitchFamily="34" charset="0"/>
                <a:cs typeface="Arial" panose="020B0604020202020204" pitchFamily="34" charset="0"/>
              </a:rPr>
              <a:t>4</a:t>
            </a:r>
            <a:r>
              <a:rPr lang="ro-RO" sz="1700" dirty="0" smtClean="0">
                <a:latin typeface="Arial" panose="020B0604020202020204" pitchFamily="34" charset="0"/>
                <a:cs typeface="Arial" panose="020B0604020202020204" pitchFamily="34" charset="0"/>
              </a:rPr>
              <a:t> privind </a:t>
            </a:r>
            <a:r>
              <a:rPr lang="ro-RO" sz="1700" dirty="0">
                <a:latin typeface="Arial" panose="020B0604020202020204" pitchFamily="34" charset="0"/>
                <a:cs typeface="Arial" panose="020B0604020202020204" pitchFamily="34" charset="0"/>
              </a:rPr>
              <a:t>stabilirea nivelurilor impozitelor și taxelor locale în municipiul București, începând cu anul </a:t>
            </a:r>
            <a:r>
              <a:rPr lang="en-US" sz="1700" dirty="0" smtClean="0">
                <a:latin typeface="Arial" panose="020B0604020202020204" pitchFamily="34" charset="0"/>
                <a:cs typeface="Arial" panose="020B0604020202020204" pitchFamily="34" charset="0"/>
              </a:rPr>
              <a:t>2025;</a:t>
            </a:r>
            <a:r>
              <a:rPr lang="ro-RO" sz="1700" dirty="0" smtClean="0">
                <a:latin typeface="Arial" panose="020B0604020202020204" pitchFamily="34" charset="0"/>
                <a:cs typeface="Arial" panose="020B0604020202020204" pitchFamily="34" charset="0"/>
              </a:rPr>
              <a:t> </a:t>
            </a:r>
          </a:p>
          <a:p>
            <a:pPr algn="just">
              <a:lnSpc>
                <a:spcPct val="115000"/>
              </a:lnSpc>
            </a:pPr>
            <a:endParaRPr lang="ro-RO" sz="200" dirty="0">
              <a:latin typeface="Arial" panose="020B0604020202020204" pitchFamily="34" charset="0"/>
              <a:cs typeface="Arial" panose="020B0604020202020204" pitchFamily="34" charset="0"/>
            </a:endParaRPr>
          </a:p>
          <a:p>
            <a:pPr marL="285750" indent="-285750" algn="just">
              <a:lnSpc>
                <a:spcPct val="115000"/>
              </a:lnSpc>
              <a:buFont typeface="Arial" panose="020B0604020202020204" pitchFamily="34" charset="0"/>
              <a:buChar char="•"/>
            </a:pPr>
            <a:r>
              <a:rPr lang="ro-RO" sz="1700" dirty="0" smtClean="0">
                <a:latin typeface="Arial" panose="020B0604020202020204" pitchFamily="34" charset="0"/>
                <a:cs typeface="Arial" panose="020B0604020202020204" pitchFamily="34" charset="0"/>
              </a:rPr>
              <a:t>Ordonanța de Urgență a Guvernului nr. </a:t>
            </a:r>
            <a:r>
              <a:rPr lang="ro-RO" sz="1700" dirty="0">
                <a:latin typeface="Arial" panose="020B0604020202020204" pitchFamily="34" charset="0"/>
                <a:cs typeface="Arial" panose="020B0604020202020204" pitchFamily="34" charset="0"/>
              </a:rPr>
              <a:t>115/2023 din 14 decembrie </a:t>
            </a:r>
            <a:r>
              <a:rPr lang="ro-RO" sz="1700" dirty="0" smtClean="0">
                <a:latin typeface="Arial" panose="020B0604020202020204" pitchFamily="34" charset="0"/>
                <a:cs typeface="Arial" panose="020B0604020202020204" pitchFamily="34" charset="0"/>
              </a:rPr>
              <a:t>2023 privind </a:t>
            </a:r>
            <a:r>
              <a:rPr lang="ro-RO" sz="1700" dirty="0">
                <a:latin typeface="Arial" panose="020B0604020202020204" pitchFamily="34" charset="0"/>
                <a:cs typeface="Arial" panose="020B0604020202020204" pitchFamily="34" charset="0"/>
              </a:rPr>
              <a:t>unele măsuri fiscal-bugetare în domeniul cheltuielilor publice, pentru consolidare fiscală, combaterea evaziunii fiscale, pentru modificarea </a:t>
            </a:r>
            <a:r>
              <a:rPr lang="ro-RO" sz="1700" dirty="0" err="1">
                <a:latin typeface="Arial" panose="020B0604020202020204" pitchFamily="34" charset="0"/>
                <a:cs typeface="Arial" panose="020B0604020202020204" pitchFamily="34" charset="0"/>
              </a:rPr>
              <a:t>şi</a:t>
            </a:r>
            <a:r>
              <a:rPr lang="ro-RO" sz="1700" dirty="0">
                <a:latin typeface="Arial" panose="020B0604020202020204" pitchFamily="34" charset="0"/>
                <a:cs typeface="Arial" panose="020B0604020202020204" pitchFamily="34" charset="0"/>
              </a:rPr>
              <a:t> completarea unor acte normative, precum </a:t>
            </a:r>
            <a:r>
              <a:rPr lang="ro-RO" sz="1700" dirty="0" err="1">
                <a:latin typeface="Arial" panose="020B0604020202020204" pitchFamily="34" charset="0"/>
                <a:cs typeface="Arial" panose="020B0604020202020204" pitchFamily="34" charset="0"/>
              </a:rPr>
              <a:t>şi</a:t>
            </a:r>
            <a:r>
              <a:rPr lang="ro-RO" sz="1700" dirty="0">
                <a:latin typeface="Arial" panose="020B0604020202020204" pitchFamily="34" charset="0"/>
                <a:cs typeface="Arial" panose="020B0604020202020204" pitchFamily="34" charset="0"/>
              </a:rPr>
              <a:t> pentru prorogarea unor </a:t>
            </a:r>
            <a:r>
              <a:rPr lang="ro-RO" sz="1700" dirty="0" smtClean="0">
                <a:latin typeface="Arial" panose="020B0604020202020204" pitchFamily="34" charset="0"/>
                <a:cs typeface="Arial" panose="020B0604020202020204" pitchFamily="34" charset="0"/>
              </a:rPr>
              <a:t>termene, cu modificările și completările ulterioare;</a:t>
            </a:r>
          </a:p>
          <a:p>
            <a:pPr algn="just">
              <a:lnSpc>
                <a:spcPct val="115000"/>
              </a:lnSpc>
            </a:pPr>
            <a:endParaRPr lang="ro-RO" sz="200" dirty="0" smtClean="0">
              <a:latin typeface="Arial" panose="020B0604020202020204" pitchFamily="34" charset="0"/>
              <a:cs typeface="Arial" panose="020B0604020202020204" pitchFamily="34" charset="0"/>
            </a:endParaRPr>
          </a:p>
          <a:p>
            <a:pPr marL="285750" indent="-285750" algn="just">
              <a:lnSpc>
                <a:spcPct val="115000"/>
              </a:lnSpc>
              <a:buFont typeface="Arial" panose="020B0604020202020204" pitchFamily="34" charset="0"/>
              <a:buChar char="•"/>
            </a:pPr>
            <a:r>
              <a:rPr lang="ro-RO" sz="1700" dirty="0" smtClean="0">
                <a:latin typeface="Arial" panose="020B0604020202020204" pitchFamily="34" charset="0"/>
                <a:cs typeface="Arial" panose="020B0604020202020204" pitchFamily="34" charset="0"/>
              </a:rPr>
              <a:t>Ordonanța de Urgență a Guvernului nr. 156 din 30 decembrie 2024 </a:t>
            </a:r>
            <a:r>
              <a:rPr lang="ro-RO" sz="1700" dirty="0">
                <a:latin typeface="Arial" panose="020B0604020202020204" pitchFamily="34" charset="0"/>
                <a:cs typeface="Arial" panose="020B0604020202020204" pitchFamily="34" charset="0"/>
              </a:rPr>
              <a:t>privind unele măsuri fiscal-bugetare în domeniul cheltuielilor publice pentru fundamentarea bugetului general consolidat pe anul 2025, pentru modificarea </a:t>
            </a:r>
            <a:r>
              <a:rPr lang="ro-RO" sz="1700" dirty="0" err="1">
                <a:latin typeface="Arial" panose="020B0604020202020204" pitchFamily="34" charset="0"/>
                <a:cs typeface="Arial" panose="020B0604020202020204" pitchFamily="34" charset="0"/>
              </a:rPr>
              <a:t>şi</a:t>
            </a:r>
            <a:r>
              <a:rPr lang="ro-RO" sz="1700" dirty="0">
                <a:latin typeface="Arial" panose="020B0604020202020204" pitchFamily="34" charset="0"/>
                <a:cs typeface="Arial" panose="020B0604020202020204" pitchFamily="34" charset="0"/>
              </a:rPr>
              <a:t> completarea unor acte normative, precum </a:t>
            </a:r>
            <a:r>
              <a:rPr lang="ro-RO" sz="1700" dirty="0" err="1">
                <a:latin typeface="Arial" panose="020B0604020202020204" pitchFamily="34" charset="0"/>
                <a:cs typeface="Arial" panose="020B0604020202020204" pitchFamily="34" charset="0"/>
              </a:rPr>
              <a:t>şi</a:t>
            </a:r>
            <a:r>
              <a:rPr lang="ro-RO" sz="1700" dirty="0">
                <a:latin typeface="Arial" panose="020B0604020202020204" pitchFamily="34" charset="0"/>
                <a:cs typeface="Arial" panose="020B0604020202020204" pitchFamily="34" charset="0"/>
              </a:rPr>
              <a:t> pentru prorogarea unor </a:t>
            </a:r>
            <a:r>
              <a:rPr lang="ro-RO" sz="1700" dirty="0" smtClean="0">
                <a:latin typeface="Arial" panose="020B0604020202020204" pitchFamily="34" charset="0"/>
                <a:cs typeface="Arial" panose="020B0604020202020204" pitchFamily="34" charset="0"/>
              </a:rPr>
              <a:t>termene, cu modificările și completările ulterioare;</a:t>
            </a:r>
          </a:p>
          <a:p>
            <a:pPr algn="just" defTabSz="457200">
              <a:lnSpc>
                <a:spcPct val="115000"/>
              </a:lnSpc>
            </a:pPr>
            <a:endParaRPr lang="ro-RO" sz="200" dirty="0">
              <a:latin typeface="Arial" panose="020B0604020202020204" pitchFamily="34" charset="0"/>
              <a:cs typeface="Arial" panose="020B0604020202020204" pitchFamily="34" charset="0"/>
            </a:endParaRPr>
          </a:p>
          <a:p>
            <a:pPr marL="285750" indent="-285750" algn="just">
              <a:lnSpc>
                <a:spcPct val="115000"/>
              </a:lnSpc>
              <a:buFont typeface="Arial" panose="020B0604020202020204" pitchFamily="34" charset="0"/>
              <a:buChar char="•"/>
            </a:pPr>
            <a:r>
              <a:rPr lang="ro-RO" sz="1700" dirty="0" smtClean="0">
                <a:latin typeface="Arial" panose="020B0604020202020204" pitchFamily="34" charset="0"/>
                <a:cs typeface="Arial" panose="020B0604020202020204" pitchFamily="34" charset="0"/>
              </a:rPr>
              <a:t>Deciziilor </a:t>
            </a:r>
            <a:r>
              <a:rPr lang="ro-RO" sz="1700" dirty="0">
                <a:latin typeface="Arial" panose="020B0604020202020204" pitchFamily="34" charset="0"/>
                <a:cs typeface="Arial" panose="020B0604020202020204" pitchFamily="34" charset="0"/>
              </a:rPr>
              <a:t>directorului general al Direcției Generale Regionale a Finanțelor Publice a Municipiului București nr. </a:t>
            </a:r>
            <a:r>
              <a:rPr lang="ro-RO" sz="1700" dirty="0" smtClean="0">
                <a:latin typeface="Arial" panose="020B0604020202020204" pitchFamily="34" charset="0"/>
                <a:cs typeface="Arial" panose="020B0604020202020204" pitchFamily="34" charset="0"/>
              </a:rPr>
              <a:t>6799/13.11.2024, 341</a:t>
            </a:r>
            <a:r>
              <a:rPr lang="en-US" sz="1700" dirty="0" smtClean="0">
                <a:latin typeface="Arial" panose="020B0604020202020204" pitchFamily="34" charset="0"/>
                <a:cs typeface="Arial" panose="020B0604020202020204" pitchFamily="34" charset="0"/>
              </a:rPr>
              <a:t>/</a:t>
            </a:r>
            <a:r>
              <a:rPr lang="ro-RO" sz="1700" dirty="0" smtClean="0">
                <a:latin typeface="Arial" panose="020B0604020202020204" pitchFamily="34" charset="0"/>
                <a:cs typeface="Arial" panose="020B0604020202020204" pitchFamily="34" charset="0"/>
              </a:rPr>
              <a:t>17</a:t>
            </a:r>
            <a:r>
              <a:rPr lang="en-US" sz="1700" dirty="0" smtClean="0">
                <a:latin typeface="Arial" panose="020B0604020202020204" pitchFamily="34" charset="0"/>
                <a:cs typeface="Arial" panose="020B0604020202020204" pitchFamily="34" charset="0"/>
              </a:rPr>
              <a:t>.0</a:t>
            </a:r>
            <a:r>
              <a:rPr lang="ro-RO" sz="1700" dirty="0" smtClean="0">
                <a:latin typeface="Arial" panose="020B0604020202020204" pitchFamily="34" charset="0"/>
                <a:cs typeface="Arial" panose="020B0604020202020204" pitchFamily="34" charset="0"/>
              </a:rPr>
              <a:t>2</a:t>
            </a:r>
            <a:r>
              <a:rPr lang="en-US" sz="1700" dirty="0" smtClean="0">
                <a:latin typeface="Arial" panose="020B0604020202020204" pitchFamily="34" charset="0"/>
                <a:cs typeface="Arial" panose="020B0604020202020204" pitchFamily="34" charset="0"/>
              </a:rPr>
              <a:t>.2025</a:t>
            </a:r>
            <a:r>
              <a:rPr lang="ro-RO" sz="1700" dirty="0" smtClean="0">
                <a:latin typeface="Arial" panose="020B0604020202020204" pitchFamily="34" charset="0"/>
                <a:cs typeface="Arial" panose="020B0604020202020204" pitchFamily="34" charset="0"/>
              </a:rPr>
              <a:t> și 342</a:t>
            </a:r>
            <a:r>
              <a:rPr lang="en-US" sz="1700" dirty="0" smtClean="0">
                <a:latin typeface="Arial" panose="020B0604020202020204" pitchFamily="34" charset="0"/>
                <a:cs typeface="Arial" panose="020B0604020202020204" pitchFamily="34" charset="0"/>
              </a:rPr>
              <a:t>/</a:t>
            </a:r>
            <a:r>
              <a:rPr lang="ro-RO" sz="1700" dirty="0" smtClean="0">
                <a:latin typeface="Arial" panose="020B0604020202020204" pitchFamily="34" charset="0"/>
                <a:cs typeface="Arial" panose="020B0604020202020204" pitchFamily="34" charset="0"/>
              </a:rPr>
              <a:t>17</a:t>
            </a:r>
            <a:r>
              <a:rPr lang="en-US" sz="1700" dirty="0" smtClean="0">
                <a:latin typeface="Arial" panose="020B0604020202020204" pitchFamily="34" charset="0"/>
                <a:cs typeface="Arial" panose="020B0604020202020204" pitchFamily="34" charset="0"/>
              </a:rPr>
              <a:t>.0</a:t>
            </a:r>
            <a:r>
              <a:rPr lang="ro-RO" sz="1700" dirty="0" smtClean="0">
                <a:latin typeface="Arial" panose="020B0604020202020204" pitchFamily="34" charset="0"/>
                <a:cs typeface="Arial" panose="020B0604020202020204" pitchFamily="34" charset="0"/>
              </a:rPr>
              <a:t>2</a:t>
            </a:r>
            <a:r>
              <a:rPr lang="en-US" sz="1700" dirty="0" smtClean="0">
                <a:latin typeface="Arial" panose="020B0604020202020204" pitchFamily="34" charset="0"/>
                <a:cs typeface="Arial" panose="020B0604020202020204" pitchFamily="34" charset="0"/>
              </a:rPr>
              <a:t>.2025</a:t>
            </a:r>
            <a:r>
              <a:rPr lang="ro-RO" sz="1700" dirty="0">
                <a:latin typeface="Arial" panose="020B0604020202020204" pitchFamily="34" charset="0"/>
                <a:cs typeface="Arial" panose="020B0604020202020204" pitchFamily="34" charset="0"/>
              </a:rPr>
              <a:t> și </a:t>
            </a:r>
            <a:r>
              <a:rPr lang="ro-RO" sz="1700" dirty="0" smtClean="0">
                <a:latin typeface="Arial" panose="020B0604020202020204" pitchFamily="34" charset="0"/>
                <a:cs typeface="Arial" panose="020B0604020202020204" pitchFamily="34" charset="0"/>
              </a:rPr>
              <a:t>382/27.02.2025</a:t>
            </a:r>
            <a:r>
              <a:rPr lang="en-US" sz="1700" dirty="0" smtClean="0">
                <a:latin typeface="Arial" panose="020B0604020202020204" pitchFamily="34" charset="0"/>
                <a:cs typeface="Arial" panose="020B0604020202020204" pitchFamily="34" charset="0"/>
              </a:rPr>
              <a:t>.</a:t>
            </a:r>
            <a:endParaRPr lang="ro-RO" sz="17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93914622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itlu 2"/>
          <p:cNvSpPr>
            <a:spLocks noGrp="1"/>
          </p:cNvSpPr>
          <p:nvPr>
            <p:ph type="title"/>
          </p:nvPr>
        </p:nvSpPr>
        <p:spPr>
          <a:xfrm>
            <a:off x="1205346" y="292007"/>
            <a:ext cx="10197084" cy="989539"/>
          </a:xfrm>
        </p:spPr>
        <p:txBody>
          <a:bodyPr>
            <a:noAutofit/>
          </a:bodyPr>
          <a:lstStyle/>
          <a:p>
            <a:pPr algn="ctr"/>
            <a:r>
              <a:rPr lang="it-IT" sz="3400" b="1" dirty="0">
                <a:solidFill>
                  <a:schemeClr val="tx1"/>
                </a:solidFill>
                <a:latin typeface="Arial" panose="020B0604020202020204" pitchFamily="34" charset="0"/>
                <a:cs typeface="Arial" panose="020B0604020202020204" pitchFamily="34" charset="0"/>
              </a:rPr>
              <a:t>Veniturile bugetului local</a:t>
            </a:r>
            <a:r>
              <a:rPr lang="ro-RO" sz="3400" b="1" dirty="0">
                <a:solidFill>
                  <a:schemeClr val="tx1"/>
                </a:solidFill>
                <a:latin typeface="Arial" panose="020B0604020202020204" pitchFamily="34" charset="0"/>
                <a:cs typeface="Arial" panose="020B0604020202020204" pitchFamily="34" charset="0"/>
              </a:rPr>
              <a:t> </a:t>
            </a:r>
            <a:r>
              <a:rPr lang="it-IT" sz="3400" b="1" dirty="0">
                <a:solidFill>
                  <a:schemeClr val="tx1"/>
                </a:solidFill>
                <a:latin typeface="Arial" panose="020B0604020202020204" pitchFamily="34" charset="0"/>
                <a:cs typeface="Arial" panose="020B0604020202020204" pitchFamily="34" charset="0"/>
              </a:rPr>
              <a:t>al Sectorului 2</a:t>
            </a:r>
            <a:r>
              <a:rPr lang="ro-RO" sz="3400" b="1" dirty="0">
                <a:solidFill>
                  <a:schemeClr val="tx1"/>
                </a:solidFill>
                <a:latin typeface="Arial" panose="020B0604020202020204" pitchFamily="34" charset="0"/>
                <a:cs typeface="Arial" panose="020B0604020202020204" pitchFamily="34" charset="0"/>
              </a:rPr>
              <a:t> pe anul </a:t>
            </a:r>
            <a:r>
              <a:rPr lang="ro-RO" sz="3400" b="1" dirty="0" smtClean="0">
                <a:solidFill>
                  <a:schemeClr val="tx1"/>
                </a:solidFill>
                <a:latin typeface="Arial" panose="020B0604020202020204" pitchFamily="34" charset="0"/>
                <a:cs typeface="Arial" panose="020B0604020202020204" pitchFamily="34" charset="0"/>
              </a:rPr>
              <a:t>2025</a:t>
            </a:r>
            <a:endParaRPr lang="ro-RO" sz="3400" b="1" dirty="0">
              <a:solidFill>
                <a:schemeClr val="tx1"/>
              </a:solidFill>
              <a:latin typeface="Arial" panose="020B0604020202020204" pitchFamily="34" charset="0"/>
              <a:cs typeface="Arial" panose="020B0604020202020204" pitchFamily="34" charset="0"/>
            </a:endParaRPr>
          </a:p>
        </p:txBody>
      </p:sp>
      <p:graphicFrame>
        <p:nvGraphicFramePr>
          <p:cNvPr id="4" name="Tabel 3"/>
          <p:cNvGraphicFramePr>
            <a:graphicFrameLocks noGrp="1"/>
          </p:cNvGraphicFramePr>
          <p:nvPr>
            <p:extLst>
              <p:ext uri="{D42A27DB-BD31-4B8C-83A1-F6EECF244321}">
                <p14:modId xmlns:p14="http://schemas.microsoft.com/office/powerpoint/2010/main" val="2137793770"/>
              </p:ext>
            </p:extLst>
          </p:nvPr>
        </p:nvGraphicFramePr>
        <p:xfrm>
          <a:off x="396632" y="1444337"/>
          <a:ext cx="11326091" cy="4623261"/>
        </p:xfrm>
        <a:graphic>
          <a:graphicData uri="http://schemas.openxmlformats.org/drawingml/2006/table">
            <a:tbl>
              <a:tblPr firstRow="1" firstCol="1">
                <a:tableStyleId>{616DA210-FB5B-4158-B5E0-FEB733F419BA}</a:tableStyleId>
              </a:tblPr>
              <a:tblGrid>
                <a:gridCol w="7823681">
                  <a:extLst>
                    <a:ext uri="{9D8B030D-6E8A-4147-A177-3AD203B41FA5}">
                      <a16:colId xmlns="" xmlns:a16="http://schemas.microsoft.com/office/drawing/2014/main" val="20000"/>
                    </a:ext>
                  </a:extLst>
                </a:gridCol>
                <a:gridCol w="2085638">
                  <a:extLst>
                    <a:ext uri="{9D8B030D-6E8A-4147-A177-3AD203B41FA5}">
                      <a16:colId xmlns="" xmlns:a16="http://schemas.microsoft.com/office/drawing/2014/main" val="20001"/>
                    </a:ext>
                  </a:extLst>
                </a:gridCol>
                <a:gridCol w="1416772">
                  <a:extLst>
                    <a:ext uri="{9D8B030D-6E8A-4147-A177-3AD203B41FA5}">
                      <a16:colId xmlns="" xmlns:a16="http://schemas.microsoft.com/office/drawing/2014/main" val="20002"/>
                    </a:ext>
                  </a:extLst>
                </a:gridCol>
              </a:tblGrid>
              <a:tr h="485948">
                <a:tc>
                  <a:txBody>
                    <a:bodyPr/>
                    <a:lstStyle/>
                    <a:p>
                      <a:pPr marL="0" marR="0" algn="ctr">
                        <a:spcBef>
                          <a:spcPts val="0"/>
                        </a:spcBef>
                        <a:spcAft>
                          <a:spcPts val="0"/>
                        </a:spcAft>
                      </a:pPr>
                      <a:r>
                        <a:rPr lang="ro-RO" sz="2900" dirty="0">
                          <a:solidFill>
                            <a:schemeClr val="tx1"/>
                          </a:solidFill>
                          <a:effectLst/>
                          <a:latin typeface="Arial" panose="020B0604020202020204" pitchFamily="34" charset="0"/>
                          <a:cs typeface="Arial" panose="020B0604020202020204" pitchFamily="34" charset="0"/>
                        </a:rPr>
                        <a:t> </a:t>
                      </a:r>
                      <a:endParaRPr lang="en-US" sz="2900"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b">
                    <a:lnL w="12700" cap="flat" cmpd="sng" algn="ctr">
                      <a:solidFill>
                        <a:schemeClr val="bg2">
                          <a:lumMod val="25000"/>
                        </a:schemeClr>
                      </a:solidFill>
                      <a:prstDash val="solid"/>
                      <a:round/>
                      <a:headEnd type="none" w="med" len="med"/>
                      <a:tailEnd type="none" w="med" len="med"/>
                    </a:lnL>
                    <a:lnR w="12700" cap="flat" cmpd="sng" algn="ctr">
                      <a:solidFill>
                        <a:schemeClr val="bg2">
                          <a:lumMod val="25000"/>
                        </a:schemeClr>
                      </a:solidFill>
                      <a:prstDash val="solid"/>
                      <a:round/>
                      <a:headEnd type="none" w="med" len="med"/>
                      <a:tailEnd type="none" w="med" len="med"/>
                    </a:lnR>
                    <a:lnT w="12700" cap="flat" cmpd="sng" algn="ctr">
                      <a:solidFill>
                        <a:schemeClr val="bg2">
                          <a:lumMod val="25000"/>
                        </a:schemeClr>
                      </a:solidFill>
                      <a:prstDash val="solid"/>
                      <a:round/>
                      <a:headEnd type="none" w="med" len="med"/>
                      <a:tailEnd type="none" w="med" len="med"/>
                    </a:lnT>
                    <a:lnB w="12700" cap="flat" cmpd="sng" algn="ctr">
                      <a:solidFill>
                        <a:schemeClr val="bg2">
                          <a:lumMod val="25000"/>
                        </a:schemeClr>
                      </a:solidFill>
                      <a:prstDash val="solid"/>
                      <a:round/>
                      <a:headEnd type="none" w="med" len="med"/>
                      <a:tailEnd type="none" w="med" len="med"/>
                    </a:lnB>
                  </a:tcPr>
                </a:tc>
                <a:tc>
                  <a:txBody>
                    <a:bodyPr/>
                    <a:lstStyle/>
                    <a:p>
                      <a:pPr marL="0" marR="0" algn="ctr">
                        <a:spcBef>
                          <a:spcPts val="0"/>
                        </a:spcBef>
                        <a:spcAft>
                          <a:spcPts val="0"/>
                        </a:spcAft>
                      </a:pPr>
                      <a:r>
                        <a:rPr lang="ro-RO" sz="2900" dirty="0">
                          <a:solidFill>
                            <a:schemeClr val="tx1"/>
                          </a:solidFill>
                          <a:effectLst/>
                          <a:latin typeface="Arial" panose="020B0604020202020204" pitchFamily="34" charset="0"/>
                          <a:cs typeface="Arial" panose="020B0604020202020204" pitchFamily="34" charset="0"/>
                        </a:rPr>
                        <a:t>mii lei</a:t>
                      </a:r>
                      <a:endParaRPr lang="en-US" sz="2900"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lnL w="12700" cap="flat" cmpd="sng" algn="ctr">
                      <a:solidFill>
                        <a:schemeClr val="bg2">
                          <a:lumMod val="25000"/>
                        </a:schemeClr>
                      </a:solidFill>
                      <a:prstDash val="solid"/>
                      <a:round/>
                      <a:headEnd type="none" w="med" len="med"/>
                      <a:tailEnd type="none" w="med" len="med"/>
                    </a:lnL>
                    <a:lnR w="12700" cap="flat" cmpd="sng" algn="ctr">
                      <a:solidFill>
                        <a:schemeClr val="bg2">
                          <a:lumMod val="25000"/>
                        </a:schemeClr>
                      </a:solidFill>
                      <a:prstDash val="solid"/>
                      <a:round/>
                      <a:headEnd type="none" w="med" len="med"/>
                      <a:tailEnd type="none" w="med" len="med"/>
                    </a:lnR>
                    <a:lnT w="12700" cap="flat" cmpd="sng" algn="ctr">
                      <a:solidFill>
                        <a:schemeClr val="bg2">
                          <a:lumMod val="25000"/>
                        </a:schemeClr>
                      </a:solidFill>
                      <a:prstDash val="solid"/>
                      <a:round/>
                      <a:headEnd type="none" w="med" len="med"/>
                      <a:tailEnd type="none" w="med" len="med"/>
                    </a:lnT>
                    <a:lnB w="12700" cap="flat" cmpd="sng" algn="ctr">
                      <a:solidFill>
                        <a:schemeClr val="bg2">
                          <a:lumMod val="25000"/>
                        </a:schemeClr>
                      </a:solidFill>
                      <a:prstDash val="solid"/>
                      <a:round/>
                      <a:headEnd type="none" w="med" len="med"/>
                      <a:tailEnd type="none" w="med" len="med"/>
                    </a:lnB>
                  </a:tcPr>
                </a:tc>
                <a:tc>
                  <a:txBody>
                    <a:bodyPr/>
                    <a:lstStyle/>
                    <a:p>
                      <a:pPr marL="0" marR="0" algn="ctr">
                        <a:spcBef>
                          <a:spcPts val="0"/>
                        </a:spcBef>
                        <a:spcAft>
                          <a:spcPts val="0"/>
                        </a:spcAft>
                      </a:pPr>
                      <a:r>
                        <a:rPr lang="ro-RO" sz="2900" dirty="0">
                          <a:solidFill>
                            <a:schemeClr val="tx1"/>
                          </a:solidFill>
                          <a:effectLst/>
                          <a:latin typeface="Arial" panose="020B0604020202020204" pitchFamily="34" charset="0"/>
                          <a:cs typeface="Arial" panose="020B0604020202020204" pitchFamily="34" charset="0"/>
                        </a:rPr>
                        <a:t>%</a:t>
                      </a:r>
                      <a:endParaRPr lang="en-US" sz="2900"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lnL w="12700" cap="flat" cmpd="sng" algn="ctr">
                      <a:solidFill>
                        <a:schemeClr val="bg2">
                          <a:lumMod val="25000"/>
                        </a:schemeClr>
                      </a:solidFill>
                      <a:prstDash val="solid"/>
                      <a:round/>
                      <a:headEnd type="none" w="med" len="med"/>
                      <a:tailEnd type="none" w="med" len="med"/>
                    </a:lnL>
                    <a:lnR w="12700" cap="flat" cmpd="sng" algn="ctr">
                      <a:solidFill>
                        <a:schemeClr val="bg2">
                          <a:lumMod val="25000"/>
                        </a:schemeClr>
                      </a:solidFill>
                      <a:prstDash val="solid"/>
                      <a:round/>
                      <a:headEnd type="none" w="med" len="med"/>
                      <a:tailEnd type="none" w="med" len="med"/>
                    </a:lnR>
                    <a:lnT w="12700" cap="flat" cmpd="sng" algn="ctr">
                      <a:solidFill>
                        <a:schemeClr val="bg2">
                          <a:lumMod val="25000"/>
                        </a:schemeClr>
                      </a:solidFill>
                      <a:prstDash val="solid"/>
                      <a:round/>
                      <a:headEnd type="none" w="med" len="med"/>
                      <a:tailEnd type="none" w="med" len="med"/>
                    </a:lnT>
                    <a:lnB w="12700" cap="flat" cmpd="sng" algn="ctr">
                      <a:solidFill>
                        <a:schemeClr val="bg2">
                          <a:lumMod val="25000"/>
                        </a:schemeClr>
                      </a:solidFill>
                      <a:prstDash val="solid"/>
                      <a:round/>
                      <a:headEnd type="none" w="med" len="med"/>
                      <a:tailEnd type="none" w="med" len="med"/>
                    </a:lnB>
                  </a:tcPr>
                </a:tc>
                <a:extLst>
                  <a:ext uri="{0D108BD9-81ED-4DB2-BD59-A6C34878D82A}">
                    <a16:rowId xmlns="" xmlns:a16="http://schemas.microsoft.com/office/drawing/2014/main" val="10000"/>
                  </a:ext>
                </a:extLst>
              </a:tr>
              <a:tr h="485948">
                <a:tc>
                  <a:txBody>
                    <a:bodyPr/>
                    <a:lstStyle/>
                    <a:p>
                      <a:pPr algn="l" fontAlgn="b"/>
                      <a:r>
                        <a:rPr lang="ro-RO" sz="2500" b="1" u="none" strike="noStrike" dirty="0">
                          <a:solidFill>
                            <a:schemeClr val="bg1"/>
                          </a:solidFill>
                          <a:effectLst/>
                          <a:latin typeface="Arial" panose="020B0604020202020204" pitchFamily="34" charset="0"/>
                          <a:cs typeface="Arial" panose="020B0604020202020204" pitchFamily="34" charset="0"/>
                        </a:rPr>
                        <a:t>TOTAL VENITURI </a:t>
                      </a:r>
                      <a:r>
                        <a:rPr lang="ro-RO" sz="2500" b="1" u="none" strike="noStrike" dirty="0" smtClean="0">
                          <a:solidFill>
                            <a:schemeClr val="bg1"/>
                          </a:solidFill>
                          <a:effectLst/>
                          <a:latin typeface="Arial" panose="020B0604020202020204" pitchFamily="34" charset="0"/>
                          <a:cs typeface="Arial" panose="020B0604020202020204" pitchFamily="34" charset="0"/>
                        </a:rPr>
                        <a:t>2025, </a:t>
                      </a:r>
                      <a:r>
                        <a:rPr lang="ro-RO" sz="2500" b="1" u="none" strike="noStrike" dirty="0">
                          <a:solidFill>
                            <a:schemeClr val="bg1"/>
                          </a:solidFill>
                          <a:effectLst/>
                          <a:latin typeface="Arial" panose="020B0604020202020204" pitchFamily="34" charset="0"/>
                          <a:cs typeface="Arial" panose="020B0604020202020204" pitchFamily="34" charset="0"/>
                        </a:rPr>
                        <a:t>din care:</a:t>
                      </a:r>
                      <a:endParaRPr lang="ro-RO" sz="2500" b="1" i="0" u="none" strike="noStrike" dirty="0">
                        <a:solidFill>
                          <a:schemeClr val="bg1"/>
                        </a:solidFill>
                        <a:effectLst/>
                        <a:latin typeface="Arial" panose="020B0604020202020204" pitchFamily="34" charset="0"/>
                        <a:cs typeface="Arial" panose="020B0604020202020204" pitchFamily="34" charset="0"/>
                      </a:endParaRPr>
                    </a:p>
                  </a:txBody>
                  <a:tcPr marL="0" marR="0" marT="0" marB="0" anchor="ctr">
                    <a:lnL w="12700" cap="flat" cmpd="sng" algn="ctr">
                      <a:solidFill>
                        <a:schemeClr val="bg2">
                          <a:lumMod val="25000"/>
                        </a:schemeClr>
                      </a:solidFill>
                      <a:prstDash val="solid"/>
                      <a:round/>
                      <a:headEnd type="none" w="med" len="med"/>
                      <a:tailEnd type="none" w="med" len="med"/>
                    </a:lnL>
                    <a:lnR w="12700" cap="flat" cmpd="sng" algn="ctr">
                      <a:solidFill>
                        <a:schemeClr val="bg2">
                          <a:lumMod val="25000"/>
                        </a:schemeClr>
                      </a:solidFill>
                      <a:prstDash val="solid"/>
                      <a:round/>
                      <a:headEnd type="none" w="med" len="med"/>
                      <a:tailEnd type="none" w="med" len="med"/>
                    </a:lnR>
                    <a:lnT w="12700" cap="flat" cmpd="sng" algn="ctr">
                      <a:solidFill>
                        <a:schemeClr val="bg2">
                          <a:lumMod val="25000"/>
                        </a:schemeClr>
                      </a:solidFill>
                      <a:prstDash val="solid"/>
                      <a:round/>
                      <a:headEnd type="none" w="med" len="med"/>
                      <a:tailEnd type="none" w="med" len="med"/>
                    </a:lnT>
                    <a:lnB w="12700" cap="flat" cmpd="sng" algn="ctr">
                      <a:solidFill>
                        <a:schemeClr val="bg2">
                          <a:lumMod val="25000"/>
                        </a:schemeClr>
                      </a:solidFill>
                      <a:prstDash val="solid"/>
                      <a:round/>
                      <a:headEnd type="none" w="med" len="med"/>
                      <a:tailEnd type="none" w="med" len="med"/>
                    </a:lnB>
                    <a:solidFill>
                      <a:schemeClr val="tx2">
                        <a:lumMod val="75000"/>
                      </a:schemeClr>
                    </a:solidFill>
                  </a:tcPr>
                </a:tc>
                <a:tc>
                  <a:txBody>
                    <a:bodyPr/>
                    <a:lstStyle/>
                    <a:p>
                      <a:pPr algn="ctr" fontAlgn="b"/>
                      <a:r>
                        <a:rPr lang="ro-RO" sz="2500" b="1" u="none" strike="noStrike" dirty="0" smtClean="0">
                          <a:solidFill>
                            <a:schemeClr val="bg1"/>
                          </a:solidFill>
                          <a:effectLst/>
                          <a:latin typeface="Arial" panose="020B0604020202020204" pitchFamily="34" charset="0"/>
                          <a:cs typeface="Arial" panose="020B0604020202020204" pitchFamily="34" charset="0"/>
                        </a:rPr>
                        <a:t>2.024.998</a:t>
                      </a:r>
                      <a:endParaRPr lang="ro-RO" sz="2500" b="1" i="0" u="none" strike="noStrike" dirty="0">
                        <a:solidFill>
                          <a:schemeClr val="bg1"/>
                        </a:solidFill>
                        <a:effectLst/>
                        <a:latin typeface="Arial" panose="020B0604020202020204" pitchFamily="34" charset="0"/>
                        <a:cs typeface="Arial" panose="020B0604020202020204" pitchFamily="34" charset="0"/>
                      </a:endParaRPr>
                    </a:p>
                  </a:txBody>
                  <a:tcPr marL="0" marR="0" marT="0" marB="0" anchor="ctr">
                    <a:lnL w="12700" cap="flat" cmpd="sng" algn="ctr">
                      <a:solidFill>
                        <a:schemeClr val="bg2">
                          <a:lumMod val="25000"/>
                        </a:schemeClr>
                      </a:solidFill>
                      <a:prstDash val="solid"/>
                      <a:round/>
                      <a:headEnd type="none" w="med" len="med"/>
                      <a:tailEnd type="none" w="med" len="med"/>
                    </a:lnL>
                    <a:lnR w="12700" cap="flat" cmpd="sng" algn="ctr">
                      <a:solidFill>
                        <a:schemeClr val="bg2">
                          <a:lumMod val="25000"/>
                        </a:schemeClr>
                      </a:solidFill>
                      <a:prstDash val="solid"/>
                      <a:round/>
                      <a:headEnd type="none" w="med" len="med"/>
                      <a:tailEnd type="none" w="med" len="med"/>
                    </a:lnR>
                    <a:lnT w="12700" cap="flat" cmpd="sng" algn="ctr">
                      <a:solidFill>
                        <a:schemeClr val="bg2">
                          <a:lumMod val="25000"/>
                        </a:schemeClr>
                      </a:solidFill>
                      <a:prstDash val="solid"/>
                      <a:round/>
                      <a:headEnd type="none" w="med" len="med"/>
                      <a:tailEnd type="none" w="med" len="med"/>
                    </a:lnT>
                    <a:lnB w="12700" cap="flat" cmpd="sng" algn="ctr">
                      <a:solidFill>
                        <a:schemeClr val="bg2">
                          <a:lumMod val="25000"/>
                        </a:schemeClr>
                      </a:solidFill>
                      <a:prstDash val="solid"/>
                      <a:round/>
                      <a:headEnd type="none" w="med" len="med"/>
                      <a:tailEnd type="none" w="med" len="med"/>
                    </a:lnB>
                    <a:solidFill>
                      <a:schemeClr val="tx2">
                        <a:lumMod val="75000"/>
                      </a:schemeClr>
                    </a:solidFill>
                  </a:tcPr>
                </a:tc>
                <a:tc>
                  <a:txBody>
                    <a:bodyPr/>
                    <a:lstStyle/>
                    <a:p>
                      <a:pPr algn="ctr" fontAlgn="b"/>
                      <a:r>
                        <a:rPr lang="ro-RO" sz="2500" b="1" u="none" strike="noStrike" dirty="0" smtClean="0">
                          <a:solidFill>
                            <a:schemeClr val="bg1"/>
                          </a:solidFill>
                          <a:effectLst/>
                          <a:latin typeface="Arial" panose="020B0604020202020204" pitchFamily="34" charset="0"/>
                          <a:cs typeface="Arial" panose="020B0604020202020204" pitchFamily="34" charset="0"/>
                        </a:rPr>
                        <a:t>100,00 </a:t>
                      </a:r>
                      <a:endParaRPr lang="ro-RO" sz="2500" b="1" i="0" u="none" strike="noStrike" dirty="0">
                        <a:solidFill>
                          <a:schemeClr val="bg1"/>
                        </a:solidFill>
                        <a:effectLst/>
                        <a:latin typeface="Arial" panose="020B0604020202020204" pitchFamily="34" charset="0"/>
                        <a:cs typeface="Arial" panose="020B0604020202020204" pitchFamily="34" charset="0"/>
                      </a:endParaRPr>
                    </a:p>
                  </a:txBody>
                  <a:tcPr marL="0" marR="0" marT="0" marB="0" anchor="ctr">
                    <a:lnL w="12700" cap="flat" cmpd="sng" algn="ctr">
                      <a:solidFill>
                        <a:schemeClr val="bg2">
                          <a:lumMod val="25000"/>
                        </a:schemeClr>
                      </a:solidFill>
                      <a:prstDash val="solid"/>
                      <a:round/>
                      <a:headEnd type="none" w="med" len="med"/>
                      <a:tailEnd type="none" w="med" len="med"/>
                    </a:lnL>
                    <a:lnR w="12700" cap="flat" cmpd="sng" algn="ctr">
                      <a:solidFill>
                        <a:schemeClr val="bg2">
                          <a:lumMod val="25000"/>
                        </a:schemeClr>
                      </a:solidFill>
                      <a:prstDash val="solid"/>
                      <a:round/>
                      <a:headEnd type="none" w="med" len="med"/>
                      <a:tailEnd type="none" w="med" len="med"/>
                    </a:lnR>
                    <a:lnT w="12700" cap="flat" cmpd="sng" algn="ctr">
                      <a:solidFill>
                        <a:schemeClr val="bg2">
                          <a:lumMod val="25000"/>
                        </a:schemeClr>
                      </a:solidFill>
                      <a:prstDash val="solid"/>
                      <a:round/>
                      <a:headEnd type="none" w="med" len="med"/>
                      <a:tailEnd type="none" w="med" len="med"/>
                    </a:lnT>
                    <a:lnB w="12700" cap="flat" cmpd="sng" algn="ctr">
                      <a:solidFill>
                        <a:schemeClr val="bg2">
                          <a:lumMod val="25000"/>
                        </a:schemeClr>
                      </a:solidFill>
                      <a:prstDash val="solid"/>
                      <a:round/>
                      <a:headEnd type="none" w="med" len="med"/>
                      <a:tailEnd type="none" w="med" len="med"/>
                    </a:lnB>
                    <a:solidFill>
                      <a:schemeClr val="tx2">
                        <a:lumMod val="75000"/>
                      </a:schemeClr>
                    </a:solidFill>
                  </a:tcPr>
                </a:tc>
                <a:extLst>
                  <a:ext uri="{0D108BD9-81ED-4DB2-BD59-A6C34878D82A}">
                    <a16:rowId xmlns="" xmlns:a16="http://schemas.microsoft.com/office/drawing/2014/main" val="10001"/>
                  </a:ext>
                </a:extLst>
              </a:tr>
              <a:tr h="485948">
                <a:tc>
                  <a:txBody>
                    <a:bodyPr/>
                    <a:lstStyle/>
                    <a:p>
                      <a:pPr algn="l" fontAlgn="b"/>
                      <a:r>
                        <a:rPr lang="ro-RO" sz="2500" b="0" u="none" strike="noStrike" baseline="0" dirty="0">
                          <a:solidFill>
                            <a:schemeClr val="tx1"/>
                          </a:solidFill>
                          <a:effectLst/>
                          <a:latin typeface="Arial" panose="020B0604020202020204" pitchFamily="34" charset="0"/>
                          <a:cs typeface="Arial" panose="020B0604020202020204" pitchFamily="34" charset="0"/>
                        </a:rPr>
                        <a:t> </a:t>
                      </a:r>
                      <a:r>
                        <a:rPr lang="ro-RO" sz="2500" b="0" u="none" strike="noStrike" baseline="0" dirty="0" smtClean="0">
                          <a:solidFill>
                            <a:schemeClr val="tx1"/>
                          </a:solidFill>
                          <a:effectLst/>
                          <a:latin typeface="Arial" panose="020B0604020202020204" pitchFamily="34" charset="0"/>
                          <a:cs typeface="Arial" panose="020B0604020202020204" pitchFamily="34" charset="0"/>
                        </a:rPr>
                        <a:t> </a:t>
                      </a:r>
                      <a:r>
                        <a:rPr lang="ro-RO" sz="2500" b="0" u="none" strike="noStrike" dirty="0" smtClean="0">
                          <a:solidFill>
                            <a:schemeClr val="tx1"/>
                          </a:solidFill>
                          <a:effectLst/>
                          <a:latin typeface="Arial" panose="020B0604020202020204" pitchFamily="34" charset="0"/>
                          <a:cs typeface="Arial" panose="020B0604020202020204" pitchFamily="34" charset="0"/>
                        </a:rPr>
                        <a:t>C</a:t>
                      </a:r>
                      <a:r>
                        <a:rPr lang="en-US" sz="2500" b="0" u="none" strike="noStrike" dirty="0" err="1">
                          <a:solidFill>
                            <a:schemeClr val="tx1"/>
                          </a:solidFill>
                          <a:effectLst/>
                          <a:latin typeface="Arial" panose="020B0604020202020204" pitchFamily="34" charset="0"/>
                          <a:cs typeface="Arial" panose="020B0604020202020204" pitchFamily="34" charset="0"/>
                        </a:rPr>
                        <a:t>ote</a:t>
                      </a:r>
                      <a:r>
                        <a:rPr lang="en-US" sz="2500" b="0" u="none" strike="noStrike" baseline="0" dirty="0">
                          <a:solidFill>
                            <a:schemeClr val="tx1"/>
                          </a:solidFill>
                          <a:effectLst/>
                          <a:latin typeface="Arial" panose="020B0604020202020204" pitchFamily="34" charset="0"/>
                          <a:cs typeface="Arial" panose="020B0604020202020204" pitchFamily="34" charset="0"/>
                        </a:rPr>
                        <a:t> </a:t>
                      </a:r>
                      <a:r>
                        <a:rPr lang="ro-RO" sz="2500" b="0" u="none" strike="noStrike" baseline="0" dirty="0">
                          <a:solidFill>
                            <a:schemeClr val="tx1"/>
                          </a:solidFill>
                          <a:effectLst/>
                          <a:latin typeface="Arial" panose="020B0604020202020204" pitchFamily="34" charset="0"/>
                          <a:cs typeface="Arial" panose="020B0604020202020204" pitchFamily="34" charset="0"/>
                        </a:rPr>
                        <a:t>și</a:t>
                      </a:r>
                      <a:r>
                        <a:rPr lang="ro-RO" sz="2500" b="0" u="none" strike="noStrike" dirty="0">
                          <a:solidFill>
                            <a:schemeClr val="tx1"/>
                          </a:solidFill>
                          <a:effectLst/>
                          <a:latin typeface="Arial" panose="020B0604020202020204" pitchFamily="34" charset="0"/>
                          <a:cs typeface="Arial" panose="020B0604020202020204" pitchFamily="34" charset="0"/>
                        </a:rPr>
                        <a:t> sume defalcate din impozitul pe venit</a:t>
                      </a:r>
                      <a:endParaRPr lang="ro-RO" sz="2500" b="0" i="0" u="none" strike="noStrike" dirty="0">
                        <a:solidFill>
                          <a:schemeClr val="tx1"/>
                        </a:solidFill>
                        <a:effectLst/>
                        <a:latin typeface="Arial" panose="020B0604020202020204" pitchFamily="34" charset="0"/>
                        <a:cs typeface="Arial" panose="020B0604020202020204" pitchFamily="34" charset="0"/>
                      </a:endParaRPr>
                    </a:p>
                  </a:txBody>
                  <a:tcPr marL="0" marR="0" marT="0" marB="0" anchor="ctr">
                    <a:lnL w="12700" cap="flat" cmpd="sng" algn="ctr">
                      <a:solidFill>
                        <a:schemeClr val="bg2">
                          <a:lumMod val="25000"/>
                        </a:schemeClr>
                      </a:solidFill>
                      <a:prstDash val="solid"/>
                      <a:round/>
                      <a:headEnd type="none" w="med" len="med"/>
                      <a:tailEnd type="none" w="med" len="med"/>
                    </a:lnL>
                    <a:lnR w="12700" cap="flat" cmpd="sng" algn="ctr">
                      <a:solidFill>
                        <a:schemeClr val="bg2">
                          <a:lumMod val="25000"/>
                        </a:schemeClr>
                      </a:solidFill>
                      <a:prstDash val="solid"/>
                      <a:round/>
                      <a:headEnd type="none" w="med" len="med"/>
                      <a:tailEnd type="none" w="med" len="med"/>
                    </a:lnR>
                    <a:lnT w="12700" cap="flat" cmpd="sng" algn="ctr">
                      <a:solidFill>
                        <a:schemeClr val="bg2">
                          <a:lumMod val="25000"/>
                        </a:schemeClr>
                      </a:solidFill>
                      <a:prstDash val="solid"/>
                      <a:round/>
                      <a:headEnd type="none" w="med" len="med"/>
                      <a:tailEnd type="none" w="med" len="med"/>
                    </a:lnT>
                    <a:lnB w="12700" cap="flat" cmpd="sng" algn="ctr">
                      <a:solidFill>
                        <a:schemeClr val="bg2">
                          <a:lumMod val="25000"/>
                        </a:schemeClr>
                      </a:solidFill>
                      <a:prstDash val="solid"/>
                      <a:round/>
                      <a:headEnd type="none" w="med" len="med"/>
                      <a:tailEnd type="none" w="med" len="med"/>
                    </a:lnB>
                  </a:tcPr>
                </a:tc>
                <a:tc>
                  <a:txBody>
                    <a:bodyPr/>
                    <a:lstStyle/>
                    <a:p>
                      <a:pPr algn="ctr" fontAlgn="b"/>
                      <a:r>
                        <a:rPr lang="ro-RO" sz="2500" u="none" strike="noStrike" dirty="0" smtClean="0">
                          <a:solidFill>
                            <a:schemeClr val="tx1"/>
                          </a:solidFill>
                          <a:effectLst/>
                          <a:latin typeface="Arial" panose="020B0604020202020204" pitchFamily="34" charset="0"/>
                          <a:cs typeface="Arial" panose="020B0604020202020204" pitchFamily="34" charset="0"/>
                        </a:rPr>
                        <a:t>884.074</a:t>
                      </a:r>
                      <a:endParaRPr lang="ro-RO" sz="2500" b="0" i="0" u="none" strike="noStrike" dirty="0">
                        <a:solidFill>
                          <a:schemeClr val="tx1"/>
                        </a:solidFill>
                        <a:effectLst/>
                        <a:latin typeface="Arial" panose="020B0604020202020204" pitchFamily="34" charset="0"/>
                        <a:cs typeface="Arial" panose="020B0604020202020204" pitchFamily="34" charset="0"/>
                      </a:endParaRPr>
                    </a:p>
                  </a:txBody>
                  <a:tcPr marL="0" marR="0" marT="0" marB="0" anchor="ctr">
                    <a:lnL w="12700" cap="flat" cmpd="sng" algn="ctr">
                      <a:solidFill>
                        <a:schemeClr val="bg2">
                          <a:lumMod val="25000"/>
                        </a:schemeClr>
                      </a:solidFill>
                      <a:prstDash val="solid"/>
                      <a:round/>
                      <a:headEnd type="none" w="med" len="med"/>
                      <a:tailEnd type="none" w="med" len="med"/>
                    </a:lnL>
                    <a:lnR w="12700" cap="flat" cmpd="sng" algn="ctr">
                      <a:solidFill>
                        <a:schemeClr val="bg2">
                          <a:lumMod val="25000"/>
                        </a:schemeClr>
                      </a:solidFill>
                      <a:prstDash val="solid"/>
                      <a:round/>
                      <a:headEnd type="none" w="med" len="med"/>
                      <a:tailEnd type="none" w="med" len="med"/>
                    </a:lnR>
                    <a:lnT w="12700" cap="flat" cmpd="sng" algn="ctr">
                      <a:solidFill>
                        <a:schemeClr val="bg2">
                          <a:lumMod val="25000"/>
                        </a:schemeClr>
                      </a:solidFill>
                      <a:prstDash val="solid"/>
                      <a:round/>
                      <a:headEnd type="none" w="med" len="med"/>
                      <a:tailEnd type="none" w="med" len="med"/>
                    </a:lnT>
                    <a:lnB w="12700" cap="flat" cmpd="sng" algn="ctr">
                      <a:solidFill>
                        <a:schemeClr val="bg2">
                          <a:lumMod val="25000"/>
                        </a:schemeClr>
                      </a:solidFill>
                      <a:prstDash val="solid"/>
                      <a:round/>
                      <a:headEnd type="none" w="med" len="med"/>
                      <a:tailEnd type="none" w="med" len="med"/>
                    </a:lnB>
                  </a:tcPr>
                </a:tc>
                <a:tc>
                  <a:txBody>
                    <a:bodyPr/>
                    <a:lstStyle/>
                    <a:p>
                      <a:pPr algn="ctr" rtl="0" fontAlgn="b"/>
                      <a:r>
                        <a:rPr lang="ro-RO" sz="2500" b="0" i="0" u="none" strike="noStrike">
                          <a:solidFill>
                            <a:srgbClr val="000000"/>
                          </a:solidFill>
                          <a:effectLst/>
                          <a:latin typeface="Arial" panose="020B0604020202020204" pitchFamily="34" charset="0"/>
                        </a:rPr>
                        <a:t>43,66%</a:t>
                      </a:r>
                    </a:p>
                  </a:txBody>
                  <a:tcPr marL="9525" marR="9525" marT="9525" marB="0" anchor="ctr">
                    <a:lnL w="12700" cap="flat" cmpd="sng" algn="ctr">
                      <a:solidFill>
                        <a:schemeClr val="bg2">
                          <a:lumMod val="25000"/>
                        </a:schemeClr>
                      </a:solidFill>
                      <a:prstDash val="solid"/>
                      <a:round/>
                      <a:headEnd type="none" w="med" len="med"/>
                      <a:tailEnd type="none" w="med" len="med"/>
                    </a:lnL>
                    <a:lnR w="12700" cap="flat" cmpd="sng" algn="ctr">
                      <a:solidFill>
                        <a:schemeClr val="bg2">
                          <a:lumMod val="25000"/>
                        </a:schemeClr>
                      </a:solidFill>
                      <a:prstDash val="solid"/>
                      <a:round/>
                      <a:headEnd type="none" w="med" len="med"/>
                      <a:tailEnd type="none" w="med" len="med"/>
                    </a:lnR>
                    <a:lnT w="12700" cap="flat" cmpd="sng" algn="ctr">
                      <a:solidFill>
                        <a:schemeClr val="bg2">
                          <a:lumMod val="25000"/>
                        </a:schemeClr>
                      </a:solidFill>
                      <a:prstDash val="solid"/>
                      <a:round/>
                      <a:headEnd type="none" w="med" len="med"/>
                      <a:tailEnd type="none" w="med" len="med"/>
                    </a:lnT>
                    <a:lnB w="12700" cap="flat" cmpd="sng" algn="ctr">
                      <a:solidFill>
                        <a:schemeClr val="bg2">
                          <a:lumMod val="25000"/>
                        </a:schemeClr>
                      </a:solidFill>
                      <a:prstDash val="solid"/>
                      <a:round/>
                      <a:headEnd type="none" w="med" len="med"/>
                      <a:tailEnd type="none" w="med" len="med"/>
                    </a:lnB>
                  </a:tcPr>
                </a:tc>
                <a:extLst>
                  <a:ext uri="{0D108BD9-81ED-4DB2-BD59-A6C34878D82A}">
                    <a16:rowId xmlns="" xmlns:a16="http://schemas.microsoft.com/office/drawing/2014/main" val="10002"/>
                  </a:ext>
                </a:extLst>
              </a:tr>
              <a:tr h="450619">
                <a:tc>
                  <a:txBody>
                    <a:bodyPr/>
                    <a:lstStyle/>
                    <a:p>
                      <a:pPr algn="l" fontAlgn="b"/>
                      <a:r>
                        <a:rPr lang="ro-RO" sz="2500" b="0" u="none" strike="noStrike" baseline="0" dirty="0">
                          <a:solidFill>
                            <a:schemeClr val="tx1"/>
                          </a:solidFill>
                          <a:effectLst/>
                          <a:latin typeface="Arial" panose="020B0604020202020204" pitchFamily="34" charset="0"/>
                          <a:cs typeface="Arial" panose="020B0604020202020204" pitchFamily="34" charset="0"/>
                        </a:rPr>
                        <a:t> </a:t>
                      </a:r>
                      <a:r>
                        <a:rPr lang="ro-RO" sz="2500" b="0" u="none" strike="noStrike" baseline="0" dirty="0" smtClean="0">
                          <a:solidFill>
                            <a:schemeClr val="tx1"/>
                          </a:solidFill>
                          <a:effectLst/>
                          <a:latin typeface="Arial" panose="020B0604020202020204" pitchFamily="34" charset="0"/>
                          <a:cs typeface="Arial" panose="020B0604020202020204" pitchFamily="34" charset="0"/>
                        </a:rPr>
                        <a:t> </a:t>
                      </a:r>
                      <a:r>
                        <a:rPr lang="ro-RO" sz="2500" b="0" u="none" strike="noStrike" dirty="0" smtClean="0">
                          <a:solidFill>
                            <a:schemeClr val="tx1"/>
                          </a:solidFill>
                          <a:effectLst/>
                          <a:latin typeface="Arial" panose="020B0604020202020204" pitchFamily="34" charset="0"/>
                          <a:cs typeface="Arial" panose="020B0604020202020204" pitchFamily="34" charset="0"/>
                        </a:rPr>
                        <a:t>V</a:t>
                      </a:r>
                      <a:r>
                        <a:rPr lang="it-IT" sz="2500" b="0" u="none" strike="noStrike" dirty="0">
                          <a:solidFill>
                            <a:schemeClr val="tx1"/>
                          </a:solidFill>
                          <a:effectLst/>
                          <a:latin typeface="Arial" panose="020B0604020202020204" pitchFamily="34" charset="0"/>
                          <a:cs typeface="Arial" panose="020B0604020202020204" pitchFamily="34" charset="0"/>
                        </a:rPr>
                        <a:t>enituri proprii</a:t>
                      </a:r>
                      <a:r>
                        <a:rPr lang="ro-RO" sz="2500" b="0" u="none" strike="noStrike" dirty="0">
                          <a:solidFill>
                            <a:schemeClr val="tx1"/>
                          </a:solidFill>
                          <a:effectLst/>
                          <a:latin typeface="Arial" panose="020B0604020202020204" pitchFamily="34" charset="0"/>
                          <a:cs typeface="Arial" panose="020B0604020202020204" pitchFamily="34" charset="0"/>
                        </a:rPr>
                        <a:t>,</a:t>
                      </a:r>
                      <a:r>
                        <a:rPr lang="it-IT" sz="2500" b="0" u="none" strike="noStrike" dirty="0">
                          <a:solidFill>
                            <a:schemeClr val="tx1"/>
                          </a:solidFill>
                          <a:effectLst/>
                          <a:latin typeface="Arial" panose="020B0604020202020204" pitchFamily="34" charset="0"/>
                          <a:cs typeface="Arial" panose="020B0604020202020204" pitchFamily="34" charset="0"/>
                        </a:rPr>
                        <a:t> provenite din impozite și taxe locale </a:t>
                      </a:r>
                      <a:endParaRPr lang="it-IT" sz="2500" b="0" i="0" u="none" strike="noStrike" dirty="0">
                        <a:solidFill>
                          <a:schemeClr val="tx1"/>
                        </a:solidFill>
                        <a:effectLst/>
                        <a:latin typeface="Arial" panose="020B0604020202020204" pitchFamily="34" charset="0"/>
                        <a:cs typeface="Arial" panose="020B0604020202020204" pitchFamily="34" charset="0"/>
                      </a:endParaRPr>
                    </a:p>
                  </a:txBody>
                  <a:tcPr marL="0" marR="0" marT="0" marB="0" anchor="ctr">
                    <a:lnL w="12700" cap="flat" cmpd="sng" algn="ctr">
                      <a:solidFill>
                        <a:schemeClr val="bg2">
                          <a:lumMod val="25000"/>
                        </a:schemeClr>
                      </a:solidFill>
                      <a:prstDash val="solid"/>
                      <a:round/>
                      <a:headEnd type="none" w="med" len="med"/>
                      <a:tailEnd type="none" w="med" len="med"/>
                    </a:lnL>
                    <a:lnR w="12700" cap="flat" cmpd="sng" algn="ctr">
                      <a:solidFill>
                        <a:schemeClr val="bg2">
                          <a:lumMod val="25000"/>
                        </a:schemeClr>
                      </a:solidFill>
                      <a:prstDash val="solid"/>
                      <a:round/>
                      <a:headEnd type="none" w="med" len="med"/>
                      <a:tailEnd type="none" w="med" len="med"/>
                    </a:lnR>
                    <a:lnT w="12700" cap="flat" cmpd="sng" algn="ctr">
                      <a:solidFill>
                        <a:schemeClr val="bg2">
                          <a:lumMod val="25000"/>
                        </a:schemeClr>
                      </a:solidFill>
                      <a:prstDash val="solid"/>
                      <a:round/>
                      <a:headEnd type="none" w="med" len="med"/>
                      <a:tailEnd type="none" w="med" len="med"/>
                    </a:lnT>
                    <a:lnB w="12700" cap="flat" cmpd="sng" algn="ctr">
                      <a:solidFill>
                        <a:schemeClr val="bg2">
                          <a:lumMod val="25000"/>
                        </a:schemeClr>
                      </a:solidFill>
                      <a:prstDash val="solid"/>
                      <a:round/>
                      <a:headEnd type="none" w="med" len="med"/>
                      <a:tailEnd type="none" w="med" len="med"/>
                    </a:lnB>
                  </a:tcPr>
                </a:tc>
                <a:tc>
                  <a:txBody>
                    <a:bodyPr/>
                    <a:lstStyle/>
                    <a:p>
                      <a:pPr algn="ctr" fontAlgn="b"/>
                      <a:r>
                        <a:rPr lang="ro-RO" sz="2500" u="none" strike="noStrike" dirty="0" smtClean="0">
                          <a:solidFill>
                            <a:schemeClr val="tx1"/>
                          </a:solidFill>
                          <a:effectLst/>
                          <a:latin typeface="Arial" panose="020B0604020202020204" pitchFamily="34" charset="0"/>
                          <a:cs typeface="Arial" panose="020B0604020202020204" pitchFamily="34" charset="0"/>
                        </a:rPr>
                        <a:t>451.522</a:t>
                      </a:r>
                      <a:endParaRPr lang="ro-RO" sz="2500" b="0" i="0" u="none" strike="noStrike" dirty="0">
                        <a:solidFill>
                          <a:schemeClr val="tx1"/>
                        </a:solidFill>
                        <a:effectLst/>
                        <a:latin typeface="Arial" panose="020B0604020202020204" pitchFamily="34" charset="0"/>
                        <a:cs typeface="Arial" panose="020B0604020202020204" pitchFamily="34" charset="0"/>
                      </a:endParaRPr>
                    </a:p>
                  </a:txBody>
                  <a:tcPr marL="0" marR="0" marT="0" marB="0" anchor="ctr">
                    <a:lnL w="12700" cap="flat" cmpd="sng" algn="ctr">
                      <a:solidFill>
                        <a:schemeClr val="bg2">
                          <a:lumMod val="25000"/>
                        </a:schemeClr>
                      </a:solidFill>
                      <a:prstDash val="solid"/>
                      <a:round/>
                      <a:headEnd type="none" w="med" len="med"/>
                      <a:tailEnd type="none" w="med" len="med"/>
                    </a:lnL>
                    <a:lnR w="12700" cap="flat" cmpd="sng" algn="ctr">
                      <a:solidFill>
                        <a:schemeClr val="bg2">
                          <a:lumMod val="25000"/>
                        </a:schemeClr>
                      </a:solidFill>
                      <a:prstDash val="solid"/>
                      <a:round/>
                      <a:headEnd type="none" w="med" len="med"/>
                      <a:tailEnd type="none" w="med" len="med"/>
                    </a:lnR>
                    <a:lnT w="12700" cap="flat" cmpd="sng" algn="ctr">
                      <a:solidFill>
                        <a:schemeClr val="bg2">
                          <a:lumMod val="25000"/>
                        </a:schemeClr>
                      </a:solidFill>
                      <a:prstDash val="solid"/>
                      <a:round/>
                      <a:headEnd type="none" w="med" len="med"/>
                      <a:tailEnd type="none" w="med" len="med"/>
                    </a:lnT>
                    <a:lnB w="12700" cap="flat" cmpd="sng" algn="ctr">
                      <a:solidFill>
                        <a:schemeClr val="bg2">
                          <a:lumMod val="25000"/>
                        </a:schemeClr>
                      </a:solidFill>
                      <a:prstDash val="solid"/>
                      <a:round/>
                      <a:headEnd type="none" w="med" len="med"/>
                      <a:tailEnd type="none" w="med" len="med"/>
                    </a:lnB>
                  </a:tcPr>
                </a:tc>
                <a:tc>
                  <a:txBody>
                    <a:bodyPr/>
                    <a:lstStyle/>
                    <a:p>
                      <a:pPr algn="ctr" rtl="0" fontAlgn="b"/>
                      <a:r>
                        <a:rPr lang="ro-RO" sz="2500" b="0" i="0" u="none" strike="noStrike">
                          <a:solidFill>
                            <a:srgbClr val="000000"/>
                          </a:solidFill>
                          <a:effectLst/>
                          <a:latin typeface="Arial" panose="020B0604020202020204" pitchFamily="34" charset="0"/>
                        </a:rPr>
                        <a:t>22,30%</a:t>
                      </a:r>
                    </a:p>
                  </a:txBody>
                  <a:tcPr marL="9525" marR="9525" marT="9525" marB="0" anchor="ctr">
                    <a:lnL w="12700" cap="flat" cmpd="sng" algn="ctr">
                      <a:solidFill>
                        <a:schemeClr val="bg2">
                          <a:lumMod val="25000"/>
                        </a:schemeClr>
                      </a:solidFill>
                      <a:prstDash val="solid"/>
                      <a:round/>
                      <a:headEnd type="none" w="med" len="med"/>
                      <a:tailEnd type="none" w="med" len="med"/>
                    </a:lnL>
                    <a:lnR w="12700" cap="flat" cmpd="sng" algn="ctr">
                      <a:solidFill>
                        <a:schemeClr val="bg2">
                          <a:lumMod val="25000"/>
                        </a:schemeClr>
                      </a:solidFill>
                      <a:prstDash val="solid"/>
                      <a:round/>
                      <a:headEnd type="none" w="med" len="med"/>
                      <a:tailEnd type="none" w="med" len="med"/>
                    </a:lnR>
                    <a:lnT w="12700" cap="flat" cmpd="sng" algn="ctr">
                      <a:solidFill>
                        <a:schemeClr val="bg2">
                          <a:lumMod val="25000"/>
                        </a:schemeClr>
                      </a:solidFill>
                      <a:prstDash val="solid"/>
                      <a:round/>
                      <a:headEnd type="none" w="med" len="med"/>
                      <a:tailEnd type="none" w="med" len="med"/>
                    </a:lnT>
                    <a:lnB w="12700" cap="flat" cmpd="sng" algn="ctr">
                      <a:solidFill>
                        <a:schemeClr val="bg2">
                          <a:lumMod val="25000"/>
                        </a:schemeClr>
                      </a:solidFill>
                      <a:prstDash val="solid"/>
                      <a:round/>
                      <a:headEnd type="none" w="med" len="med"/>
                      <a:tailEnd type="none" w="med" len="med"/>
                    </a:lnB>
                  </a:tcPr>
                </a:tc>
                <a:extLst>
                  <a:ext uri="{0D108BD9-81ED-4DB2-BD59-A6C34878D82A}">
                    <a16:rowId xmlns="" xmlns:a16="http://schemas.microsoft.com/office/drawing/2014/main" val="10003"/>
                  </a:ext>
                </a:extLst>
              </a:tr>
              <a:tr h="485948">
                <a:tc>
                  <a:txBody>
                    <a:bodyPr/>
                    <a:lstStyle/>
                    <a:p>
                      <a:pPr algn="l" fontAlgn="b"/>
                      <a:r>
                        <a:rPr lang="ro-RO" sz="2500" b="0" u="none" strike="noStrike" baseline="0" dirty="0">
                          <a:solidFill>
                            <a:schemeClr val="tx1"/>
                          </a:solidFill>
                          <a:effectLst/>
                          <a:latin typeface="Arial" panose="020B0604020202020204" pitchFamily="34" charset="0"/>
                          <a:cs typeface="Arial" panose="020B0604020202020204" pitchFamily="34" charset="0"/>
                        </a:rPr>
                        <a:t> </a:t>
                      </a:r>
                      <a:r>
                        <a:rPr lang="ro-RO" sz="2500" b="0" u="none" strike="noStrike" baseline="0" dirty="0" smtClean="0">
                          <a:solidFill>
                            <a:schemeClr val="tx1"/>
                          </a:solidFill>
                          <a:effectLst/>
                          <a:latin typeface="Arial" panose="020B0604020202020204" pitchFamily="34" charset="0"/>
                          <a:cs typeface="Arial" panose="020B0604020202020204" pitchFamily="34" charset="0"/>
                        </a:rPr>
                        <a:t> </a:t>
                      </a:r>
                      <a:r>
                        <a:rPr lang="ro-RO" sz="2500" b="0" u="none" strike="noStrike" dirty="0" smtClean="0">
                          <a:solidFill>
                            <a:schemeClr val="tx1"/>
                          </a:solidFill>
                          <a:effectLst/>
                          <a:latin typeface="Arial" panose="020B0604020202020204" pitchFamily="34" charset="0"/>
                          <a:cs typeface="Arial" panose="020B0604020202020204" pitchFamily="34" charset="0"/>
                        </a:rPr>
                        <a:t>Sume </a:t>
                      </a:r>
                      <a:r>
                        <a:rPr lang="ro-RO" sz="2500" b="0" u="none" strike="noStrike" dirty="0">
                          <a:solidFill>
                            <a:schemeClr val="tx1"/>
                          </a:solidFill>
                          <a:effectLst/>
                          <a:latin typeface="Arial" panose="020B0604020202020204" pitchFamily="34" charset="0"/>
                          <a:cs typeface="Arial" panose="020B0604020202020204" pitchFamily="34" charset="0"/>
                        </a:rPr>
                        <a:t>defalcate din TVA</a:t>
                      </a:r>
                      <a:endParaRPr lang="ro-RO" sz="2500" b="0" i="0" u="none" strike="noStrike" dirty="0">
                        <a:solidFill>
                          <a:schemeClr val="tx1"/>
                        </a:solidFill>
                        <a:effectLst/>
                        <a:latin typeface="Arial" panose="020B0604020202020204" pitchFamily="34" charset="0"/>
                        <a:cs typeface="Arial" panose="020B0604020202020204" pitchFamily="34" charset="0"/>
                      </a:endParaRPr>
                    </a:p>
                  </a:txBody>
                  <a:tcPr marL="0" marR="0" marT="0" marB="0" anchor="ctr">
                    <a:lnL w="12700" cap="flat" cmpd="sng" algn="ctr">
                      <a:solidFill>
                        <a:schemeClr val="bg2">
                          <a:lumMod val="25000"/>
                        </a:schemeClr>
                      </a:solidFill>
                      <a:prstDash val="solid"/>
                      <a:round/>
                      <a:headEnd type="none" w="med" len="med"/>
                      <a:tailEnd type="none" w="med" len="med"/>
                    </a:lnL>
                    <a:lnR w="12700" cap="flat" cmpd="sng" algn="ctr">
                      <a:solidFill>
                        <a:schemeClr val="bg2">
                          <a:lumMod val="25000"/>
                        </a:schemeClr>
                      </a:solidFill>
                      <a:prstDash val="solid"/>
                      <a:round/>
                      <a:headEnd type="none" w="med" len="med"/>
                      <a:tailEnd type="none" w="med" len="med"/>
                    </a:lnR>
                    <a:lnT w="12700" cap="flat" cmpd="sng" algn="ctr">
                      <a:solidFill>
                        <a:schemeClr val="bg2">
                          <a:lumMod val="25000"/>
                        </a:schemeClr>
                      </a:solidFill>
                      <a:prstDash val="solid"/>
                      <a:round/>
                      <a:headEnd type="none" w="med" len="med"/>
                      <a:tailEnd type="none" w="med" len="med"/>
                    </a:lnT>
                    <a:lnB w="12700" cap="flat" cmpd="sng" algn="ctr">
                      <a:solidFill>
                        <a:schemeClr val="bg2">
                          <a:lumMod val="25000"/>
                        </a:schemeClr>
                      </a:solidFill>
                      <a:prstDash val="solid"/>
                      <a:round/>
                      <a:headEnd type="none" w="med" len="med"/>
                      <a:tailEnd type="none" w="med" len="med"/>
                    </a:lnB>
                  </a:tcPr>
                </a:tc>
                <a:tc>
                  <a:txBody>
                    <a:bodyPr/>
                    <a:lstStyle/>
                    <a:p>
                      <a:pPr algn="ctr" fontAlgn="b"/>
                      <a:r>
                        <a:rPr lang="ro-RO" sz="2500" u="none" strike="noStrike" dirty="0" smtClean="0">
                          <a:solidFill>
                            <a:schemeClr val="tx1"/>
                          </a:solidFill>
                          <a:effectLst/>
                          <a:latin typeface="Arial" panose="020B0604020202020204" pitchFamily="34" charset="0"/>
                          <a:cs typeface="Arial" panose="020B0604020202020204" pitchFamily="34" charset="0"/>
                        </a:rPr>
                        <a:t>298.992</a:t>
                      </a:r>
                      <a:endParaRPr lang="ro-RO" sz="2500" b="0" i="0" u="none" strike="noStrike" dirty="0">
                        <a:solidFill>
                          <a:schemeClr val="tx1"/>
                        </a:solidFill>
                        <a:effectLst/>
                        <a:latin typeface="Arial" panose="020B0604020202020204" pitchFamily="34" charset="0"/>
                        <a:cs typeface="Arial" panose="020B0604020202020204" pitchFamily="34" charset="0"/>
                      </a:endParaRPr>
                    </a:p>
                  </a:txBody>
                  <a:tcPr marL="0" marR="0" marT="0" marB="0" anchor="ctr">
                    <a:lnL w="12700" cap="flat" cmpd="sng" algn="ctr">
                      <a:solidFill>
                        <a:schemeClr val="bg2">
                          <a:lumMod val="25000"/>
                        </a:schemeClr>
                      </a:solidFill>
                      <a:prstDash val="solid"/>
                      <a:round/>
                      <a:headEnd type="none" w="med" len="med"/>
                      <a:tailEnd type="none" w="med" len="med"/>
                    </a:lnL>
                    <a:lnR w="12700" cap="flat" cmpd="sng" algn="ctr">
                      <a:solidFill>
                        <a:schemeClr val="bg2">
                          <a:lumMod val="25000"/>
                        </a:schemeClr>
                      </a:solidFill>
                      <a:prstDash val="solid"/>
                      <a:round/>
                      <a:headEnd type="none" w="med" len="med"/>
                      <a:tailEnd type="none" w="med" len="med"/>
                    </a:lnR>
                    <a:lnT w="12700" cap="flat" cmpd="sng" algn="ctr">
                      <a:solidFill>
                        <a:schemeClr val="bg2">
                          <a:lumMod val="25000"/>
                        </a:schemeClr>
                      </a:solidFill>
                      <a:prstDash val="solid"/>
                      <a:round/>
                      <a:headEnd type="none" w="med" len="med"/>
                      <a:tailEnd type="none" w="med" len="med"/>
                    </a:lnT>
                    <a:lnB w="12700" cap="flat" cmpd="sng" algn="ctr">
                      <a:solidFill>
                        <a:schemeClr val="bg2">
                          <a:lumMod val="25000"/>
                        </a:schemeClr>
                      </a:solidFill>
                      <a:prstDash val="solid"/>
                      <a:round/>
                      <a:headEnd type="none" w="med" len="med"/>
                      <a:tailEnd type="none" w="med" len="med"/>
                    </a:lnB>
                  </a:tcPr>
                </a:tc>
                <a:tc>
                  <a:txBody>
                    <a:bodyPr/>
                    <a:lstStyle/>
                    <a:p>
                      <a:pPr algn="ctr" rtl="0" fontAlgn="b"/>
                      <a:r>
                        <a:rPr lang="ro-RO" sz="2500" b="0" i="0" u="none" strike="noStrike">
                          <a:solidFill>
                            <a:srgbClr val="000000"/>
                          </a:solidFill>
                          <a:effectLst/>
                          <a:latin typeface="Arial" panose="020B0604020202020204" pitchFamily="34" charset="0"/>
                        </a:rPr>
                        <a:t>14,77%</a:t>
                      </a:r>
                    </a:p>
                  </a:txBody>
                  <a:tcPr marL="9525" marR="9525" marT="9525" marB="0" anchor="ctr">
                    <a:lnL w="12700" cap="flat" cmpd="sng" algn="ctr">
                      <a:solidFill>
                        <a:schemeClr val="bg2">
                          <a:lumMod val="25000"/>
                        </a:schemeClr>
                      </a:solidFill>
                      <a:prstDash val="solid"/>
                      <a:round/>
                      <a:headEnd type="none" w="med" len="med"/>
                      <a:tailEnd type="none" w="med" len="med"/>
                    </a:lnL>
                    <a:lnR w="12700" cap="flat" cmpd="sng" algn="ctr">
                      <a:solidFill>
                        <a:schemeClr val="bg2">
                          <a:lumMod val="25000"/>
                        </a:schemeClr>
                      </a:solidFill>
                      <a:prstDash val="solid"/>
                      <a:round/>
                      <a:headEnd type="none" w="med" len="med"/>
                      <a:tailEnd type="none" w="med" len="med"/>
                    </a:lnR>
                    <a:lnT w="12700" cap="flat" cmpd="sng" algn="ctr">
                      <a:solidFill>
                        <a:schemeClr val="bg2">
                          <a:lumMod val="25000"/>
                        </a:schemeClr>
                      </a:solidFill>
                      <a:prstDash val="solid"/>
                      <a:round/>
                      <a:headEnd type="none" w="med" len="med"/>
                      <a:tailEnd type="none" w="med" len="med"/>
                    </a:lnT>
                    <a:lnB w="12700" cap="flat" cmpd="sng" algn="ctr">
                      <a:solidFill>
                        <a:schemeClr val="bg2">
                          <a:lumMod val="25000"/>
                        </a:schemeClr>
                      </a:solidFill>
                      <a:prstDash val="solid"/>
                      <a:round/>
                      <a:headEnd type="none" w="med" len="med"/>
                      <a:tailEnd type="none" w="med" len="med"/>
                    </a:lnB>
                  </a:tcPr>
                </a:tc>
                <a:extLst>
                  <a:ext uri="{0D108BD9-81ED-4DB2-BD59-A6C34878D82A}">
                    <a16:rowId xmlns="" xmlns:a16="http://schemas.microsoft.com/office/drawing/2014/main" val="10004"/>
                  </a:ext>
                </a:extLst>
              </a:tr>
              <a:tr h="485948">
                <a:tc>
                  <a:txBody>
                    <a:bodyPr/>
                    <a:lstStyle/>
                    <a:p>
                      <a:pPr algn="l" fontAlgn="b"/>
                      <a:r>
                        <a:rPr lang="ro-RO" sz="2500" b="0" u="none" strike="noStrike" baseline="0" dirty="0" smtClean="0">
                          <a:solidFill>
                            <a:schemeClr val="tx1"/>
                          </a:solidFill>
                          <a:effectLst/>
                          <a:latin typeface="Arial" panose="020B0604020202020204" pitchFamily="34" charset="0"/>
                          <a:cs typeface="Arial" panose="020B0604020202020204" pitchFamily="34" charset="0"/>
                        </a:rPr>
                        <a:t>  </a:t>
                      </a:r>
                      <a:r>
                        <a:rPr lang="fr-FR" sz="2500" b="0" u="none" strike="noStrike" dirty="0" err="1" smtClean="0">
                          <a:solidFill>
                            <a:schemeClr val="tx1"/>
                          </a:solidFill>
                          <a:effectLst/>
                          <a:latin typeface="Arial" panose="020B0604020202020204" pitchFamily="34" charset="0"/>
                          <a:cs typeface="Arial" panose="020B0604020202020204" pitchFamily="34" charset="0"/>
                        </a:rPr>
                        <a:t>Subvenții</a:t>
                      </a:r>
                      <a:r>
                        <a:rPr lang="fr-FR" sz="2500" b="0" u="none" strike="noStrike" dirty="0" smtClean="0">
                          <a:solidFill>
                            <a:schemeClr val="tx1"/>
                          </a:solidFill>
                          <a:effectLst/>
                          <a:latin typeface="Arial" panose="020B0604020202020204" pitchFamily="34" charset="0"/>
                          <a:cs typeface="Arial" panose="020B0604020202020204" pitchFamily="34" charset="0"/>
                        </a:rPr>
                        <a:t> </a:t>
                      </a:r>
                      <a:r>
                        <a:rPr lang="fr-FR" sz="2500" b="0" u="none" strike="noStrike" dirty="0">
                          <a:solidFill>
                            <a:schemeClr val="tx1"/>
                          </a:solidFill>
                          <a:effectLst/>
                          <a:latin typeface="Arial" panose="020B0604020202020204" pitchFamily="34" charset="0"/>
                          <a:cs typeface="Arial" panose="020B0604020202020204" pitchFamily="34" charset="0"/>
                        </a:rPr>
                        <a:t>de la </a:t>
                      </a:r>
                      <a:r>
                        <a:rPr lang="fr-FR" sz="2500" b="0" u="none" strike="noStrike" dirty="0" err="1">
                          <a:solidFill>
                            <a:schemeClr val="tx1"/>
                          </a:solidFill>
                          <a:effectLst/>
                          <a:latin typeface="Arial" panose="020B0604020202020204" pitchFamily="34" charset="0"/>
                          <a:cs typeface="Arial" panose="020B0604020202020204" pitchFamily="34" charset="0"/>
                        </a:rPr>
                        <a:t>bugetul</a:t>
                      </a:r>
                      <a:r>
                        <a:rPr lang="fr-FR" sz="2500" b="0" u="none" strike="noStrike" dirty="0">
                          <a:solidFill>
                            <a:schemeClr val="tx1"/>
                          </a:solidFill>
                          <a:effectLst/>
                          <a:latin typeface="Arial" panose="020B0604020202020204" pitchFamily="34" charset="0"/>
                          <a:cs typeface="Arial" panose="020B0604020202020204" pitchFamily="34" charset="0"/>
                        </a:rPr>
                        <a:t> de stat</a:t>
                      </a:r>
                      <a:endParaRPr lang="fr-FR" sz="2500" b="0" i="0" u="none" strike="noStrike" dirty="0">
                        <a:solidFill>
                          <a:schemeClr val="tx1"/>
                        </a:solidFill>
                        <a:effectLst/>
                        <a:latin typeface="Arial" panose="020B0604020202020204" pitchFamily="34" charset="0"/>
                        <a:cs typeface="Arial" panose="020B0604020202020204" pitchFamily="34" charset="0"/>
                      </a:endParaRPr>
                    </a:p>
                  </a:txBody>
                  <a:tcPr marL="0" marR="0" marT="0" marB="0" anchor="ctr">
                    <a:lnL w="12700" cap="flat" cmpd="sng" algn="ctr">
                      <a:solidFill>
                        <a:schemeClr val="bg2">
                          <a:lumMod val="25000"/>
                        </a:schemeClr>
                      </a:solidFill>
                      <a:prstDash val="solid"/>
                      <a:round/>
                      <a:headEnd type="none" w="med" len="med"/>
                      <a:tailEnd type="none" w="med" len="med"/>
                    </a:lnL>
                    <a:lnR w="12700" cap="flat" cmpd="sng" algn="ctr">
                      <a:solidFill>
                        <a:schemeClr val="bg2">
                          <a:lumMod val="25000"/>
                        </a:schemeClr>
                      </a:solidFill>
                      <a:prstDash val="solid"/>
                      <a:round/>
                      <a:headEnd type="none" w="med" len="med"/>
                      <a:tailEnd type="none" w="med" len="med"/>
                    </a:lnR>
                    <a:lnT w="12700" cap="flat" cmpd="sng" algn="ctr">
                      <a:solidFill>
                        <a:schemeClr val="bg2">
                          <a:lumMod val="25000"/>
                        </a:schemeClr>
                      </a:solidFill>
                      <a:prstDash val="solid"/>
                      <a:round/>
                      <a:headEnd type="none" w="med" len="med"/>
                      <a:tailEnd type="none" w="med" len="med"/>
                    </a:lnT>
                    <a:lnB w="12700" cap="flat" cmpd="sng" algn="ctr">
                      <a:solidFill>
                        <a:schemeClr val="bg2">
                          <a:lumMod val="25000"/>
                        </a:schemeClr>
                      </a:solidFill>
                      <a:prstDash val="solid"/>
                      <a:round/>
                      <a:headEnd type="none" w="med" len="med"/>
                      <a:tailEnd type="none" w="med" len="med"/>
                    </a:lnB>
                  </a:tcPr>
                </a:tc>
                <a:tc>
                  <a:txBody>
                    <a:bodyPr/>
                    <a:lstStyle/>
                    <a:p>
                      <a:pPr algn="ctr" fontAlgn="b"/>
                      <a:r>
                        <a:rPr lang="ro-RO" sz="2500" u="none" strike="noStrike" dirty="0" smtClean="0">
                          <a:solidFill>
                            <a:schemeClr val="tx1"/>
                          </a:solidFill>
                          <a:effectLst/>
                          <a:latin typeface="Arial" panose="020B0604020202020204" pitchFamily="34" charset="0"/>
                          <a:cs typeface="Arial" panose="020B0604020202020204" pitchFamily="34" charset="0"/>
                        </a:rPr>
                        <a:t>247.141</a:t>
                      </a:r>
                      <a:endParaRPr lang="ro-RO" sz="2500" b="0" i="0" u="none" strike="noStrike" dirty="0">
                        <a:solidFill>
                          <a:schemeClr val="tx1"/>
                        </a:solidFill>
                        <a:effectLst/>
                        <a:latin typeface="Arial" panose="020B0604020202020204" pitchFamily="34" charset="0"/>
                        <a:cs typeface="Arial" panose="020B0604020202020204" pitchFamily="34" charset="0"/>
                      </a:endParaRPr>
                    </a:p>
                  </a:txBody>
                  <a:tcPr marL="0" marR="0" marT="0" marB="0" anchor="ctr">
                    <a:lnL w="12700" cap="flat" cmpd="sng" algn="ctr">
                      <a:solidFill>
                        <a:schemeClr val="bg2">
                          <a:lumMod val="25000"/>
                        </a:schemeClr>
                      </a:solidFill>
                      <a:prstDash val="solid"/>
                      <a:round/>
                      <a:headEnd type="none" w="med" len="med"/>
                      <a:tailEnd type="none" w="med" len="med"/>
                    </a:lnL>
                    <a:lnR w="12700" cap="flat" cmpd="sng" algn="ctr">
                      <a:solidFill>
                        <a:schemeClr val="bg2">
                          <a:lumMod val="25000"/>
                        </a:schemeClr>
                      </a:solidFill>
                      <a:prstDash val="solid"/>
                      <a:round/>
                      <a:headEnd type="none" w="med" len="med"/>
                      <a:tailEnd type="none" w="med" len="med"/>
                    </a:lnR>
                    <a:lnT w="12700" cap="flat" cmpd="sng" algn="ctr">
                      <a:solidFill>
                        <a:schemeClr val="bg2">
                          <a:lumMod val="25000"/>
                        </a:schemeClr>
                      </a:solidFill>
                      <a:prstDash val="solid"/>
                      <a:round/>
                      <a:headEnd type="none" w="med" len="med"/>
                      <a:tailEnd type="none" w="med" len="med"/>
                    </a:lnT>
                    <a:lnB w="12700" cap="flat" cmpd="sng" algn="ctr">
                      <a:solidFill>
                        <a:schemeClr val="bg2">
                          <a:lumMod val="25000"/>
                        </a:schemeClr>
                      </a:solidFill>
                      <a:prstDash val="solid"/>
                      <a:round/>
                      <a:headEnd type="none" w="med" len="med"/>
                      <a:tailEnd type="none" w="med" len="med"/>
                    </a:lnB>
                  </a:tcPr>
                </a:tc>
                <a:tc>
                  <a:txBody>
                    <a:bodyPr/>
                    <a:lstStyle/>
                    <a:p>
                      <a:pPr algn="ctr" rtl="0" fontAlgn="b"/>
                      <a:r>
                        <a:rPr lang="ro-RO" sz="2500" b="0" i="0" u="none" strike="noStrike">
                          <a:solidFill>
                            <a:srgbClr val="000000"/>
                          </a:solidFill>
                          <a:effectLst/>
                          <a:latin typeface="Arial" panose="020B0604020202020204" pitchFamily="34" charset="0"/>
                        </a:rPr>
                        <a:t>12,20%</a:t>
                      </a:r>
                    </a:p>
                  </a:txBody>
                  <a:tcPr marL="9525" marR="9525" marT="9525" marB="0" anchor="ctr">
                    <a:lnL w="12700" cap="flat" cmpd="sng" algn="ctr">
                      <a:solidFill>
                        <a:schemeClr val="bg2">
                          <a:lumMod val="25000"/>
                        </a:schemeClr>
                      </a:solidFill>
                      <a:prstDash val="solid"/>
                      <a:round/>
                      <a:headEnd type="none" w="med" len="med"/>
                      <a:tailEnd type="none" w="med" len="med"/>
                    </a:lnL>
                    <a:lnR w="12700" cap="flat" cmpd="sng" algn="ctr">
                      <a:solidFill>
                        <a:schemeClr val="bg2">
                          <a:lumMod val="25000"/>
                        </a:schemeClr>
                      </a:solidFill>
                      <a:prstDash val="solid"/>
                      <a:round/>
                      <a:headEnd type="none" w="med" len="med"/>
                      <a:tailEnd type="none" w="med" len="med"/>
                    </a:lnR>
                    <a:lnT w="12700" cap="flat" cmpd="sng" algn="ctr">
                      <a:solidFill>
                        <a:schemeClr val="bg2">
                          <a:lumMod val="25000"/>
                        </a:schemeClr>
                      </a:solidFill>
                      <a:prstDash val="solid"/>
                      <a:round/>
                      <a:headEnd type="none" w="med" len="med"/>
                      <a:tailEnd type="none" w="med" len="med"/>
                    </a:lnT>
                    <a:lnB w="12700" cap="flat" cmpd="sng" algn="ctr">
                      <a:solidFill>
                        <a:schemeClr val="bg2">
                          <a:lumMod val="25000"/>
                        </a:schemeClr>
                      </a:solidFill>
                      <a:prstDash val="solid"/>
                      <a:round/>
                      <a:headEnd type="none" w="med" len="med"/>
                      <a:tailEnd type="none" w="med" len="med"/>
                    </a:lnB>
                  </a:tcPr>
                </a:tc>
                <a:extLst>
                  <a:ext uri="{0D108BD9-81ED-4DB2-BD59-A6C34878D82A}">
                    <a16:rowId xmlns="" xmlns:a16="http://schemas.microsoft.com/office/drawing/2014/main" val="10005"/>
                  </a:ext>
                </a:extLst>
              </a:tr>
              <a:tr h="492146">
                <a:tc>
                  <a:txBody>
                    <a:bodyPr/>
                    <a:lstStyle/>
                    <a:p>
                      <a:pPr algn="l" fontAlgn="b"/>
                      <a:r>
                        <a:rPr lang="ro-RO" sz="2500" b="0" i="0" u="none" strike="noStrike" dirty="0" smtClean="0">
                          <a:solidFill>
                            <a:schemeClr val="tx1"/>
                          </a:solidFill>
                          <a:effectLst/>
                          <a:latin typeface="Arial" panose="020B0604020202020204" pitchFamily="34" charset="0"/>
                          <a:cs typeface="Arial" panose="020B0604020202020204" pitchFamily="34" charset="0"/>
                        </a:rPr>
                        <a:t>  </a:t>
                      </a:r>
                      <a:r>
                        <a:rPr lang="en-US" sz="2500" b="0" i="0" u="none" strike="noStrike" dirty="0" err="1" smtClean="0">
                          <a:solidFill>
                            <a:schemeClr val="tx1"/>
                          </a:solidFill>
                          <a:effectLst/>
                          <a:latin typeface="Arial" panose="020B0604020202020204" pitchFamily="34" charset="0"/>
                          <a:cs typeface="Arial" panose="020B0604020202020204" pitchFamily="34" charset="0"/>
                        </a:rPr>
                        <a:t>Subven</a:t>
                      </a:r>
                      <a:r>
                        <a:rPr lang="ro-RO" sz="2500" b="0" i="0" u="none" strike="noStrike" dirty="0" smtClean="0">
                          <a:solidFill>
                            <a:schemeClr val="tx1"/>
                          </a:solidFill>
                          <a:effectLst/>
                          <a:latin typeface="Arial" panose="020B0604020202020204" pitchFamily="34" charset="0"/>
                          <a:cs typeface="Arial" panose="020B0604020202020204" pitchFamily="34" charset="0"/>
                        </a:rPr>
                        <a:t>ții</a:t>
                      </a:r>
                      <a:r>
                        <a:rPr lang="ro-RO" sz="2500" b="0" i="0" u="none" strike="noStrike" baseline="0" dirty="0" smtClean="0">
                          <a:solidFill>
                            <a:schemeClr val="tx1"/>
                          </a:solidFill>
                          <a:effectLst/>
                          <a:latin typeface="Arial" panose="020B0604020202020204" pitchFamily="34" charset="0"/>
                          <a:cs typeface="Arial" panose="020B0604020202020204" pitchFamily="34" charset="0"/>
                        </a:rPr>
                        <a:t> de la alte </a:t>
                      </a:r>
                      <a:r>
                        <a:rPr lang="ro-RO" sz="2500" b="0" i="0" u="none" strike="noStrike" baseline="0" dirty="0" err="1" smtClean="0">
                          <a:solidFill>
                            <a:schemeClr val="tx1"/>
                          </a:solidFill>
                          <a:effectLst/>
                          <a:latin typeface="Arial" panose="020B0604020202020204" pitchFamily="34" charset="0"/>
                          <a:cs typeface="Arial" panose="020B0604020202020204" pitchFamily="34" charset="0"/>
                        </a:rPr>
                        <a:t>administratii</a:t>
                      </a:r>
                      <a:endParaRPr lang="ro-RO" sz="2500" b="0" i="0" u="none" strike="noStrike" dirty="0">
                        <a:solidFill>
                          <a:schemeClr val="tx1"/>
                        </a:solidFill>
                        <a:effectLst/>
                        <a:latin typeface="Arial" panose="020B0604020202020204" pitchFamily="34" charset="0"/>
                        <a:cs typeface="Arial" panose="020B0604020202020204" pitchFamily="34" charset="0"/>
                      </a:endParaRPr>
                    </a:p>
                  </a:txBody>
                  <a:tcPr marL="0" marR="0" marT="0" marB="0" anchor="ctr">
                    <a:lnL w="12700" cap="flat" cmpd="sng" algn="ctr">
                      <a:solidFill>
                        <a:schemeClr val="bg2">
                          <a:lumMod val="25000"/>
                        </a:schemeClr>
                      </a:solidFill>
                      <a:prstDash val="solid"/>
                      <a:round/>
                      <a:headEnd type="none" w="med" len="med"/>
                      <a:tailEnd type="none" w="med" len="med"/>
                    </a:lnL>
                    <a:lnR w="12700" cap="flat" cmpd="sng" algn="ctr">
                      <a:solidFill>
                        <a:schemeClr val="bg2">
                          <a:lumMod val="25000"/>
                        </a:schemeClr>
                      </a:solidFill>
                      <a:prstDash val="solid"/>
                      <a:round/>
                      <a:headEnd type="none" w="med" len="med"/>
                      <a:tailEnd type="none" w="med" len="med"/>
                    </a:lnR>
                    <a:lnT w="12700" cap="flat" cmpd="sng" algn="ctr">
                      <a:solidFill>
                        <a:schemeClr val="bg2">
                          <a:lumMod val="25000"/>
                        </a:schemeClr>
                      </a:solidFill>
                      <a:prstDash val="solid"/>
                      <a:round/>
                      <a:headEnd type="none" w="med" len="med"/>
                      <a:tailEnd type="none" w="med" len="med"/>
                    </a:lnT>
                    <a:lnB w="12700" cap="flat" cmpd="sng" algn="ctr">
                      <a:solidFill>
                        <a:schemeClr val="bg2">
                          <a:lumMod val="25000"/>
                        </a:schemeClr>
                      </a:solidFill>
                      <a:prstDash val="solid"/>
                      <a:round/>
                      <a:headEnd type="none" w="med" len="med"/>
                      <a:tailEnd type="none" w="med" len="med"/>
                    </a:lnB>
                  </a:tcPr>
                </a:tc>
                <a:tc>
                  <a:txBody>
                    <a:bodyPr/>
                    <a:lstStyle/>
                    <a:p>
                      <a:pPr algn="ctr" fontAlgn="b"/>
                      <a:r>
                        <a:rPr lang="ro-RO" sz="2500" b="0" i="0" u="none" strike="noStrike" dirty="0" smtClean="0">
                          <a:solidFill>
                            <a:schemeClr val="tx1"/>
                          </a:solidFill>
                          <a:effectLst/>
                          <a:latin typeface="Arial" panose="020B0604020202020204" pitchFamily="34" charset="0"/>
                          <a:cs typeface="Arial" panose="020B0604020202020204" pitchFamily="34" charset="0"/>
                        </a:rPr>
                        <a:t>300</a:t>
                      </a:r>
                      <a:endParaRPr lang="ro-RO" sz="2500" b="0" i="0" u="none" strike="noStrike" dirty="0">
                        <a:solidFill>
                          <a:schemeClr val="tx1"/>
                        </a:solidFill>
                        <a:effectLst/>
                        <a:latin typeface="Arial" panose="020B0604020202020204" pitchFamily="34" charset="0"/>
                        <a:cs typeface="Arial" panose="020B0604020202020204" pitchFamily="34" charset="0"/>
                      </a:endParaRPr>
                    </a:p>
                  </a:txBody>
                  <a:tcPr marL="0" marR="0" marT="0" marB="0" anchor="ctr">
                    <a:lnL w="12700" cap="flat" cmpd="sng" algn="ctr">
                      <a:solidFill>
                        <a:schemeClr val="bg2">
                          <a:lumMod val="25000"/>
                        </a:schemeClr>
                      </a:solidFill>
                      <a:prstDash val="solid"/>
                      <a:round/>
                      <a:headEnd type="none" w="med" len="med"/>
                      <a:tailEnd type="none" w="med" len="med"/>
                    </a:lnL>
                    <a:lnR w="12700" cap="flat" cmpd="sng" algn="ctr">
                      <a:solidFill>
                        <a:schemeClr val="bg2">
                          <a:lumMod val="25000"/>
                        </a:schemeClr>
                      </a:solidFill>
                      <a:prstDash val="solid"/>
                      <a:round/>
                      <a:headEnd type="none" w="med" len="med"/>
                      <a:tailEnd type="none" w="med" len="med"/>
                    </a:lnR>
                    <a:lnT w="12700" cap="flat" cmpd="sng" algn="ctr">
                      <a:solidFill>
                        <a:schemeClr val="bg2">
                          <a:lumMod val="25000"/>
                        </a:schemeClr>
                      </a:solidFill>
                      <a:prstDash val="solid"/>
                      <a:round/>
                      <a:headEnd type="none" w="med" len="med"/>
                      <a:tailEnd type="none" w="med" len="med"/>
                    </a:lnT>
                    <a:lnB w="12700" cap="flat" cmpd="sng" algn="ctr">
                      <a:solidFill>
                        <a:schemeClr val="bg2">
                          <a:lumMod val="25000"/>
                        </a:schemeClr>
                      </a:solidFill>
                      <a:prstDash val="solid"/>
                      <a:round/>
                      <a:headEnd type="none" w="med" len="med"/>
                      <a:tailEnd type="none" w="med" len="med"/>
                    </a:lnB>
                  </a:tcPr>
                </a:tc>
                <a:tc>
                  <a:txBody>
                    <a:bodyPr/>
                    <a:lstStyle/>
                    <a:p>
                      <a:pPr algn="ctr" rtl="0" fontAlgn="b"/>
                      <a:r>
                        <a:rPr lang="ro-RO" sz="2500" b="0" i="0" u="none" strike="noStrike">
                          <a:solidFill>
                            <a:srgbClr val="000000"/>
                          </a:solidFill>
                          <a:effectLst/>
                          <a:latin typeface="Arial" panose="020B0604020202020204" pitchFamily="34" charset="0"/>
                        </a:rPr>
                        <a:t>0,01%</a:t>
                      </a:r>
                    </a:p>
                  </a:txBody>
                  <a:tcPr marL="9525" marR="9525" marT="9525" marB="0" anchor="ctr">
                    <a:lnL w="12700" cap="flat" cmpd="sng" algn="ctr">
                      <a:solidFill>
                        <a:schemeClr val="bg2">
                          <a:lumMod val="25000"/>
                        </a:schemeClr>
                      </a:solidFill>
                      <a:prstDash val="solid"/>
                      <a:round/>
                      <a:headEnd type="none" w="med" len="med"/>
                      <a:tailEnd type="none" w="med" len="med"/>
                    </a:lnL>
                    <a:lnR w="12700" cap="flat" cmpd="sng" algn="ctr">
                      <a:solidFill>
                        <a:schemeClr val="bg2">
                          <a:lumMod val="25000"/>
                        </a:schemeClr>
                      </a:solidFill>
                      <a:prstDash val="solid"/>
                      <a:round/>
                      <a:headEnd type="none" w="med" len="med"/>
                      <a:tailEnd type="none" w="med" len="med"/>
                    </a:lnR>
                    <a:lnT w="12700" cap="flat" cmpd="sng" algn="ctr">
                      <a:solidFill>
                        <a:schemeClr val="bg2">
                          <a:lumMod val="25000"/>
                        </a:schemeClr>
                      </a:solidFill>
                      <a:prstDash val="solid"/>
                      <a:round/>
                      <a:headEnd type="none" w="med" len="med"/>
                      <a:tailEnd type="none" w="med" len="med"/>
                    </a:lnT>
                    <a:lnB w="12700" cap="flat" cmpd="sng" algn="ctr">
                      <a:solidFill>
                        <a:schemeClr val="bg2">
                          <a:lumMod val="25000"/>
                        </a:schemeClr>
                      </a:solidFill>
                      <a:prstDash val="solid"/>
                      <a:round/>
                      <a:headEnd type="none" w="med" len="med"/>
                      <a:tailEnd type="none" w="med" len="med"/>
                    </a:lnB>
                  </a:tcPr>
                </a:tc>
              </a:tr>
              <a:tr h="764808">
                <a:tc>
                  <a:txBody>
                    <a:bodyPr/>
                    <a:lstStyle/>
                    <a:p>
                      <a:pPr algn="l" fontAlgn="b"/>
                      <a:r>
                        <a:rPr lang="ro-RO" sz="2500" b="0" u="none" strike="noStrike" baseline="0" dirty="0">
                          <a:solidFill>
                            <a:schemeClr val="tx1"/>
                          </a:solidFill>
                          <a:effectLst/>
                          <a:latin typeface="Arial" panose="020B0604020202020204" pitchFamily="34" charset="0"/>
                          <a:cs typeface="Arial" panose="020B0604020202020204" pitchFamily="34" charset="0"/>
                        </a:rPr>
                        <a:t> </a:t>
                      </a:r>
                      <a:r>
                        <a:rPr lang="ro-RO" sz="2500" b="0" u="none" strike="noStrike" baseline="0" dirty="0" smtClean="0">
                          <a:solidFill>
                            <a:schemeClr val="tx1"/>
                          </a:solidFill>
                          <a:effectLst/>
                          <a:latin typeface="Arial" panose="020B0604020202020204" pitchFamily="34" charset="0"/>
                          <a:cs typeface="Arial" panose="020B0604020202020204" pitchFamily="34" charset="0"/>
                        </a:rPr>
                        <a:t> </a:t>
                      </a:r>
                      <a:r>
                        <a:rPr lang="ro-RO" sz="2500" b="0" u="none" strike="noStrike" dirty="0" smtClean="0">
                          <a:solidFill>
                            <a:schemeClr val="tx1"/>
                          </a:solidFill>
                          <a:effectLst/>
                          <a:latin typeface="Arial" panose="020B0604020202020204" pitchFamily="34" charset="0"/>
                          <a:cs typeface="Arial" panose="020B0604020202020204" pitchFamily="34" charset="0"/>
                        </a:rPr>
                        <a:t>Sume </a:t>
                      </a:r>
                      <a:r>
                        <a:rPr lang="ro-RO" sz="2500" b="0" u="none" strike="noStrike" dirty="0">
                          <a:solidFill>
                            <a:schemeClr val="tx1"/>
                          </a:solidFill>
                          <a:effectLst/>
                          <a:latin typeface="Arial" panose="020B0604020202020204" pitchFamily="34" charset="0"/>
                          <a:cs typeface="Arial" panose="020B0604020202020204" pitchFamily="34" charset="0"/>
                        </a:rPr>
                        <a:t>primite de la UE/alți donatori  în contul plăților efectuate și </a:t>
                      </a:r>
                      <a:r>
                        <a:rPr lang="ro-RO" sz="2500" b="0" u="none" strike="noStrike" dirty="0" err="1">
                          <a:solidFill>
                            <a:schemeClr val="tx1"/>
                          </a:solidFill>
                          <a:effectLst/>
                          <a:latin typeface="Arial" panose="020B0604020202020204" pitchFamily="34" charset="0"/>
                          <a:cs typeface="Arial" panose="020B0604020202020204" pitchFamily="34" charset="0"/>
                        </a:rPr>
                        <a:t>prefinanțări</a:t>
                      </a:r>
                      <a:endParaRPr lang="ro-RO" sz="2500" b="0" i="0" u="none" strike="noStrike" dirty="0">
                        <a:solidFill>
                          <a:schemeClr val="tx1"/>
                        </a:solidFill>
                        <a:effectLst/>
                        <a:latin typeface="Arial" panose="020B0604020202020204" pitchFamily="34" charset="0"/>
                        <a:cs typeface="Arial" panose="020B0604020202020204" pitchFamily="34" charset="0"/>
                      </a:endParaRPr>
                    </a:p>
                  </a:txBody>
                  <a:tcPr marL="0" marR="0" marT="0" marB="0" anchor="ctr">
                    <a:lnL w="12700" cap="flat" cmpd="sng" algn="ctr">
                      <a:solidFill>
                        <a:schemeClr val="bg2">
                          <a:lumMod val="25000"/>
                        </a:schemeClr>
                      </a:solidFill>
                      <a:prstDash val="solid"/>
                      <a:round/>
                      <a:headEnd type="none" w="med" len="med"/>
                      <a:tailEnd type="none" w="med" len="med"/>
                    </a:lnL>
                    <a:lnR w="12700" cap="flat" cmpd="sng" algn="ctr">
                      <a:solidFill>
                        <a:schemeClr val="bg2">
                          <a:lumMod val="25000"/>
                        </a:schemeClr>
                      </a:solidFill>
                      <a:prstDash val="solid"/>
                      <a:round/>
                      <a:headEnd type="none" w="med" len="med"/>
                      <a:tailEnd type="none" w="med" len="med"/>
                    </a:lnR>
                    <a:lnT w="12700" cap="flat" cmpd="sng" algn="ctr">
                      <a:solidFill>
                        <a:schemeClr val="bg2">
                          <a:lumMod val="25000"/>
                        </a:schemeClr>
                      </a:solidFill>
                      <a:prstDash val="solid"/>
                      <a:round/>
                      <a:headEnd type="none" w="med" len="med"/>
                      <a:tailEnd type="none" w="med" len="med"/>
                    </a:lnT>
                    <a:lnB w="12700" cap="flat" cmpd="sng" algn="ctr">
                      <a:solidFill>
                        <a:schemeClr val="bg2">
                          <a:lumMod val="25000"/>
                        </a:schemeClr>
                      </a:solidFill>
                      <a:prstDash val="solid"/>
                      <a:round/>
                      <a:headEnd type="none" w="med" len="med"/>
                      <a:tailEnd type="none" w="med" len="med"/>
                    </a:lnB>
                  </a:tcPr>
                </a:tc>
                <a:tc>
                  <a:txBody>
                    <a:bodyPr/>
                    <a:lstStyle/>
                    <a:p>
                      <a:pPr algn="ctr" fontAlgn="b"/>
                      <a:r>
                        <a:rPr lang="ro-RO" sz="2500" u="none" strike="noStrike" dirty="0" smtClean="0">
                          <a:solidFill>
                            <a:schemeClr val="tx1"/>
                          </a:solidFill>
                          <a:effectLst/>
                          <a:latin typeface="Arial" panose="020B0604020202020204" pitchFamily="34" charset="0"/>
                          <a:cs typeface="Arial" panose="020B0604020202020204" pitchFamily="34" charset="0"/>
                        </a:rPr>
                        <a:t>124.374</a:t>
                      </a:r>
                      <a:endParaRPr lang="ro-RO" sz="2500" b="0" i="0" u="none" strike="noStrike" dirty="0">
                        <a:solidFill>
                          <a:schemeClr val="tx1"/>
                        </a:solidFill>
                        <a:effectLst/>
                        <a:latin typeface="Arial" panose="020B0604020202020204" pitchFamily="34" charset="0"/>
                        <a:cs typeface="Arial" panose="020B0604020202020204" pitchFamily="34" charset="0"/>
                      </a:endParaRPr>
                    </a:p>
                  </a:txBody>
                  <a:tcPr marL="0" marR="0" marT="0" marB="0" anchor="ctr">
                    <a:lnL w="12700" cap="flat" cmpd="sng" algn="ctr">
                      <a:solidFill>
                        <a:schemeClr val="bg2">
                          <a:lumMod val="25000"/>
                        </a:schemeClr>
                      </a:solidFill>
                      <a:prstDash val="solid"/>
                      <a:round/>
                      <a:headEnd type="none" w="med" len="med"/>
                      <a:tailEnd type="none" w="med" len="med"/>
                    </a:lnL>
                    <a:lnR w="12700" cap="flat" cmpd="sng" algn="ctr">
                      <a:solidFill>
                        <a:schemeClr val="bg2">
                          <a:lumMod val="25000"/>
                        </a:schemeClr>
                      </a:solidFill>
                      <a:prstDash val="solid"/>
                      <a:round/>
                      <a:headEnd type="none" w="med" len="med"/>
                      <a:tailEnd type="none" w="med" len="med"/>
                    </a:lnR>
                    <a:lnT w="12700" cap="flat" cmpd="sng" algn="ctr">
                      <a:solidFill>
                        <a:schemeClr val="bg2">
                          <a:lumMod val="25000"/>
                        </a:schemeClr>
                      </a:solidFill>
                      <a:prstDash val="solid"/>
                      <a:round/>
                      <a:headEnd type="none" w="med" len="med"/>
                      <a:tailEnd type="none" w="med" len="med"/>
                    </a:lnT>
                    <a:lnB w="12700" cap="flat" cmpd="sng" algn="ctr">
                      <a:solidFill>
                        <a:schemeClr val="bg2">
                          <a:lumMod val="25000"/>
                        </a:schemeClr>
                      </a:solidFill>
                      <a:prstDash val="solid"/>
                      <a:round/>
                      <a:headEnd type="none" w="med" len="med"/>
                      <a:tailEnd type="none" w="med" len="med"/>
                    </a:lnB>
                  </a:tcPr>
                </a:tc>
                <a:tc>
                  <a:txBody>
                    <a:bodyPr/>
                    <a:lstStyle/>
                    <a:p>
                      <a:pPr algn="ctr" rtl="0" fontAlgn="b"/>
                      <a:r>
                        <a:rPr lang="ro-RO" sz="2500" b="0" i="0" u="none" strike="noStrike">
                          <a:solidFill>
                            <a:srgbClr val="000000"/>
                          </a:solidFill>
                          <a:effectLst/>
                          <a:latin typeface="Arial" panose="020B0604020202020204" pitchFamily="34" charset="0"/>
                        </a:rPr>
                        <a:t>6,14%</a:t>
                      </a:r>
                    </a:p>
                  </a:txBody>
                  <a:tcPr marL="9525" marR="9525" marT="9525" marB="0" anchor="ctr">
                    <a:lnL w="12700" cap="flat" cmpd="sng" algn="ctr">
                      <a:solidFill>
                        <a:schemeClr val="bg2">
                          <a:lumMod val="25000"/>
                        </a:schemeClr>
                      </a:solidFill>
                      <a:prstDash val="solid"/>
                      <a:round/>
                      <a:headEnd type="none" w="med" len="med"/>
                      <a:tailEnd type="none" w="med" len="med"/>
                    </a:lnL>
                    <a:lnR w="12700" cap="flat" cmpd="sng" algn="ctr">
                      <a:solidFill>
                        <a:schemeClr val="bg2">
                          <a:lumMod val="25000"/>
                        </a:schemeClr>
                      </a:solidFill>
                      <a:prstDash val="solid"/>
                      <a:round/>
                      <a:headEnd type="none" w="med" len="med"/>
                      <a:tailEnd type="none" w="med" len="med"/>
                    </a:lnR>
                    <a:lnT w="12700" cap="flat" cmpd="sng" algn="ctr">
                      <a:solidFill>
                        <a:schemeClr val="bg2">
                          <a:lumMod val="25000"/>
                        </a:schemeClr>
                      </a:solidFill>
                      <a:prstDash val="solid"/>
                      <a:round/>
                      <a:headEnd type="none" w="med" len="med"/>
                      <a:tailEnd type="none" w="med" len="med"/>
                    </a:lnT>
                    <a:lnB w="12700" cap="flat" cmpd="sng" algn="ctr">
                      <a:solidFill>
                        <a:schemeClr val="bg2">
                          <a:lumMod val="25000"/>
                        </a:schemeClr>
                      </a:solidFill>
                      <a:prstDash val="solid"/>
                      <a:round/>
                      <a:headEnd type="none" w="med" len="med"/>
                      <a:tailEnd type="none" w="med" len="med"/>
                    </a:lnB>
                  </a:tcPr>
                </a:tc>
                <a:extLst>
                  <a:ext uri="{0D108BD9-81ED-4DB2-BD59-A6C34878D82A}">
                    <a16:rowId xmlns="" xmlns:a16="http://schemas.microsoft.com/office/drawing/2014/main" val="10006"/>
                  </a:ext>
                </a:extLst>
              </a:tr>
              <a:tr h="485948">
                <a:tc>
                  <a:txBody>
                    <a:bodyPr/>
                    <a:lstStyle/>
                    <a:p>
                      <a:pPr algn="l" fontAlgn="b"/>
                      <a:r>
                        <a:rPr lang="ro-RO" sz="2500" b="0" u="none" strike="noStrike" baseline="0" dirty="0">
                          <a:solidFill>
                            <a:schemeClr val="tx1"/>
                          </a:solidFill>
                          <a:effectLst/>
                          <a:latin typeface="Arial" panose="020B0604020202020204" pitchFamily="34" charset="0"/>
                          <a:cs typeface="Arial" panose="020B0604020202020204" pitchFamily="34" charset="0"/>
                        </a:rPr>
                        <a:t> </a:t>
                      </a:r>
                      <a:r>
                        <a:rPr lang="ro-RO" sz="2500" b="0" u="none" strike="noStrike" baseline="0" dirty="0" smtClean="0">
                          <a:solidFill>
                            <a:schemeClr val="tx1"/>
                          </a:solidFill>
                          <a:effectLst/>
                          <a:latin typeface="Arial" panose="020B0604020202020204" pitchFamily="34" charset="0"/>
                          <a:cs typeface="Arial" panose="020B0604020202020204" pitchFamily="34" charset="0"/>
                        </a:rPr>
                        <a:t> </a:t>
                      </a:r>
                      <a:r>
                        <a:rPr lang="ro-RO" sz="2500" b="0" u="none" strike="noStrike" dirty="0" smtClean="0">
                          <a:solidFill>
                            <a:schemeClr val="tx1"/>
                          </a:solidFill>
                          <a:effectLst/>
                          <a:latin typeface="Arial" panose="020B0604020202020204" pitchFamily="34" charset="0"/>
                          <a:cs typeface="Arial" panose="020B0604020202020204" pitchFamily="34" charset="0"/>
                        </a:rPr>
                        <a:t>Alte </a:t>
                      </a:r>
                      <a:r>
                        <a:rPr lang="ro-RO" sz="2500" b="0" u="none" strike="noStrike" dirty="0">
                          <a:solidFill>
                            <a:schemeClr val="tx1"/>
                          </a:solidFill>
                          <a:effectLst/>
                          <a:latin typeface="Arial" panose="020B0604020202020204" pitchFamily="34" charset="0"/>
                          <a:cs typeface="Arial" panose="020B0604020202020204" pitchFamily="34" charset="0"/>
                        </a:rPr>
                        <a:t>venituri</a:t>
                      </a:r>
                      <a:endParaRPr lang="ro-RO" sz="2500" b="0" i="0" u="none" strike="noStrike" dirty="0">
                        <a:solidFill>
                          <a:schemeClr val="tx1"/>
                        </a:solidFill>
                        <a:effectLst/>
                        <a:latin typeface="Arial" panose="020B0604020202020204" pitchFamily="34" charset="0"/>
                        <a:cs typeface="Arial" panose="020B0604020202020204" pitchFamily="34" charset="0"/>
                      </a:endParaRPr>
                    </a:p>
                  </a:txBody>
                  <a:tcPr marL="0" marR="0" marT="0" marB="0" anchor="ctr">
                    <a:lnL w="12700" cap="flat" cmpd="sng" algn="ctr">
                      <a:solidFill>
                        <a:schemeClr val="bg2">
                          <a:lumMod val="25000"/>
                        </a:schemeClr>
                      </a:solidFill>
                      <a:prstDash val="solid"/>
                      <a:round/>
                      <a:headEnd type="none" w="med" len="med"/>
                      <a:tailEnd type="none" w="med" len="med"/>
                    </a:lnL>
                    <a:lnR w="12700" cap="flat" cmpd="sng" algn="ctr">
                      <a:solidFill>
                        <a:schemeClr val="bg2">
                          <a:lumMod val="25000"/>
                        </a:schemeClr>
                      </a:solidFill>
                      <a:prstDash val="solid"/>
                      <a:round/>
                      <a:headEnd type="none" w="med" len="med"/>
                      <a:tailEnd type="none" w="med" len="med"/>
                    </a:lnR>
                    <a:lnT w="12700" cap="flat" cmpd="sng" algn="ctr">
                      <a:solidFill>
                        <a:schemeClr val="bg2">
                          <a:lumMod val="25000"/>
                        </a:schemeClr>
                      </a:solidFill>
                      <a:prstDash val="solid"/>
                      <a:round/>
                      <a:headEnd type="none" w="med" len="med"/>
                      <a:tailEnd type="none" w="med" len="med"/>
                    </a:lnT>
                    <a:lnB w="12700" cap="flat" cmpd="sng" algn="ctr">
                      <a:solidFill>
                        <a:schemeClr val="bg2">
                          <a:lumMod val="25000"/>
                        </a:schemeClr>
                      </a:solidFill>
                      <a:prstDash val="solid"/>
                      <a:round/>
                      <a:headEnd type="none" w="med" len="med"/>
                      <a:tailEnd type="none" w="med" len="med"/>
                    </a:lnB>
                  </a:tcPr>
                </a:tc>
                <a:tc>
                  <a:txBody>
                    <a:bodyPr/>
                    <a:lstStyle/>
                    <a:p>
                      <a:pPr algn="ctr" fontAlgn="b"/>
                      <a:r>
                        <a:rPr lang="ro-RO" sz="2500" b="0" i="0" u="none" strike="noStrike" dirty="0" smtClean="0">
                          <a:solidFill>
                            <a:schemeClr val="tx1"/>
                          </a:solidFill>
                          <a:effectLst/>
                          <a:latin typeface="Arial" panose="020B0604020202020204" pitchFamily="34" charset="0"/>
                          <a:cs typeface="Arial" panose="020B0604020202020204" pitchFamily="34" charset="0"/>
                        </a:rPr>
                        <a:t>18.595</a:t>
                      </a:r>
                      <a:endParaRPr lang="ro-RO" sz="2500" b="0" i="0" u="none" strike="noStrike" dirty="0">
                        <a:solidFill>
                          <a:schemeClr val="tx1"/>
                        </a:solidFill>
                        <a:effectLst/>
                        <a:latin typeface="Arial" panose="020B0604020202020204" pitchFamily="34" charset="0"/>
                        <a:cs typeface="Arial" panose="020B0604020202020204" pitchFamily="34" charset="0"/>
                      </a:endParaRPr>
                    </a:p>
                  </a:txBody>
                  <a:tcPr marL="0" marR="0" marT="0" marB="0" anchor="ctr">
                    <a:lnL w="12700" cap="flat" cmpd="sng" algn="ctr">
                      <a:solidFill>
                        <a:schemeClr val="bg2">
                          <a:lumMod val="25000"/>
                        </a:schemeClr>
                      </a:solidFill>
                      <a:prstDash val="solid"/>
                      <a:round/>
                      <a:headEnd type="none" w="med" len="med"/>
                      <a:tailEnd type="none" w="med" len="med"/>
                    </a:lnL>
                    <a:lnR w="12700" cap="flat" cmpd="sng" algn="ctr">
                      <a:solidFill>
                        <a:schemeClr val="bg2">
                          <a:lumMod val="25000"/>
                        </a:schemeClr>
                      </a:solidFill>
                      <a:prstDash val="solid"/>
                      <a:round/>
                      <a:headEnd type="none" w="med" len="med"/>
                      <a:tailEnd type="none" w="med" len="med"/>
                    </a:lnR>
                    <a:lnT w="12700" cap="flat" cmpd="sng" algn="ctr">
                      <a:solidFill>
                        <a:schemeClr val="bg2">
                          <a:lumMod val="25000"/>
                        </a:schemeClr>
                      </a:solidFill>
                      <a:prstDash val="solid"/>
                      <a:round/>
                      <a:headEnd type="none" w="med" len="med"/>
                      <a:tailEnd type="none" w="med" len="med"/>
                    </a:lnT>
                    <a:lnB w="12700" cap="flat" cmpd="sng" algn="ctr">
                      <a:solidFill>
                        <a:schemeClr val="bg2">
                          <a:lumMod val="25000"/>
                        </a:schemeClr>
                      </a:solidFill>
                      <a:prstDash val="solid"/>
                      <a:round/>
                      <a:headEnd type="none" w="med" len="med"/>
                      <a:tailEnd type="none" w="med" len="med"/>
                    </a:lnB>
                  </a:tcPr>
                </a:tc>
                <a:tc>
                  <a:txBody>
                    <a:bodyPr/>
                    <a:lstStyle/>
                    <a:p>
                      <a:pPr algn="ctr" rtl="0" fontAlgn="b"/>
                      <a:r>
                        <a:rPr lang="ro-RO" sz="2500" b="0" i="0" u="none" strike="noStrike" dirty="0">
                          <a:solidFill>
                            <a:srgbClr val="000000"/>
                          </a:solidFill>
                          <a:effectLst/>
                          <a:latin typeface="Arial" panose="020B0604020202020204" pitchFamily="34" charset="0"/>
                        </a:rPr>
                        <a:t>0,92%</a:t>
                      </a:r>
                    </a:p>
                  </a:txBody>
                  <a:tcPr marL="9525" marR="9525" marT="9525" marB="0" anchor="ctr">
                    <a:lnL w="12700" cap="flat" cmpd="sng" algn="ctr">
                      <a:solidFill>
                        <a:schemeClr val="bg2">
                          <a:lumMod val="25000"/>
                        </a:schemeClr>
                      </a:solidFill>
                      <a:prstDash val="solid"/>
                      <a:round/>
                      <a:headEnd type="none" w="med" len="med"/>
                      <a:tailEnd type="none" w="med" len="med"/>
                    </a:lnL>
                    <a:lnR w="12700" cap="flat" cmpd="sng" algn="ctr">
                      <a:solidFill>
                        <a:schemeClr val="bg2">
                          <a:lumMod val="25000"/>
                        </a:schemeClr>
                      </a:solidFill>
                      <a:prstDash val="solid"/>
                      <a:round/>
                      <a:headEnd type="none" w="med" len="med"/>
                      <a:tailEnd type="none" w="med" len="med"/>
                    </a:lnR>
                    <a:lnT w="12700" cap="flat" cmpd="sng" algn="ctr">
                      <a:solidFill>
                        <a:schemeClr val="bg2">
                          <a:lumMod val="25000"/>
                        </a:schemeClr>
                      </a:solidFill>
                      <a:prstDash val="solid"/>
                      <a:round/>
                      <a:headEnd type="none" w="med" len="med"/>
                      <a:tailEnd type="none" w="med" len="med"/>
                    </a:lnT>
                    <a:lnB w="12700" cap="flat" cmpd="sng" algn="ctr">
                      <a:solidFill>
                        <a:schemeClr val="bg2">
                          <a:lumMod val="25000"/>
                        </a:schemeClr>
                      </a:solidFill>
                      <a:prstDash val="solid"/>
                      <a:round/>
                      <a:headEnd type="none" w="med" len="med"/>
                      <a:tailEnd type="none" w="med" len="med"/>
                    </a:lnB>
                  </a:tcPr>
                </a:tc>
                <a:extLst>
                  <a:ext uri="{0D108BD9-81ED-4DB2-BD59-A6C34878D82A}">
                    <a16:rowId xmlns="" xmlns:a16="http://schemas.microsoft.com/office/drawing/2014/main" val="10007"/>
                  </a:ext>
                </a:extLst>
              </a:tr>
            </a:tbl>
          </a:graphicData>
        </a:graphic>
      </p:graphicFrame>
    </p:spTree>
    <p:extLst>
      <p:ext uri="{BB962C8B-B14F-4D97-AF65-F5344CB8AC3E}">
        <p14:creationId xmlns:p14="http://schemas.microsoft.com/office/powerpoint/2010/main" val="409736572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 name="Imagine 2"/>
          <p:cNvPicPr>
            <a:picLocks noChangeAspect="1"/>
          </p:cNvPicPr>
          <p:nvPr/>
        </p:nvPicPr>
        <p:blipFill>
          <a:blip r:embed="rId2"/>
          <a:stretch>
            <a:fillRect/>
          </a:stretch>
        </p:blipFill>
        <p:spPr>
          <a:xfrm>
            <a:off x="0" y="102972"/>
            <a:ext cx="12192000" cy="6857999"/>
          </a:xfrm>
          <a:prstGeom prst="rect">
            <a:avLst/>
          </a:prstGeom>
        </p:spPr>
      </p:pic>
    </p:spTree>
    <p:extLst>
      <p:ext uri="{BB962C8B-B14F-4D97-AF65-F5344CB8AC3E}">
        <p14:creationId xmlns:p14="http://schemas.microsoft.com/office/powerpoint/2010/main" val="322525954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tăText 1"/>
          <p:cNvSpPr txBox="1"/>
          <p:nvPr/>
        </p:nvSpPr>
        <p:spPr>
          <a:xfrm>
            <a:off x="542926" y="2274987"/>
            <a:ext cx="11249024" cy="4985980"/>
          </a:xfrm>
          <a:prstGeom prst="rect">
            <a:avLst/>
          </a:prstGeom>
          <a:noFill/>
        </p:spPr>
        <p:txBody>
          <a:bodyPr wrap="square" rtlCol="0">
            <a:spAutoFit/>
          </a:bodyPr>
          <a:lstStyle/>
          <a:p>
            <a:pPr algn="just" defTabSz="461963"/>
            <a:r>
              <a:rPr lang="ro-RO" sz="1500" dirty="0" smtClean="0">
                <a:latin typeface="Arial" panose="020B0604020202020204" pitchFamily="34" charset="0"/>
                <a:cs typeface="Arial" panose="020B0604020202020204" pitchFamily="34" charset="0"/>
              </a:rPr>
              <a:t>	</a:t>
            </a:r>
            <a:r>
              <a:rPr lang="en-US" sz="1500" dirty="0" err="1" smtClean="0">
                <a:latin typeface="Arial" panose="020B0604020202020204" pitchFamily="34" charset="0"/>
                <a:cs typeface="Arial" panose="020B0604020202020204" pitchFamily="34" charset="0"/>
              </a:rPr>
              <a:t>Fundamentarea</a:t>
            </a:r>
            <a:r>
              <a:rPr lang="en-US" sz="1500" dirty="0">
                <a:latin typeface="Arial" panose="020B0604020202020204" pitchFamily="34" charset="0"/>
                <a:cs typeface="Arial" panose="020B0604020202020204" pitchFamily="34" charset="0"/>
              </a:rPr>
              <a:t>, </a:t>
            </a:r>
            <a:r>
              <a:rPr lang="en-US" sz="1500" dirty="0" err="1">
                <a:latin typeface="Arial" panose="020B0604020202020204" pitchFamily="34" charset="0"/>
                <a:cs typeface="Arial" panose="020B0604020202020204" pitchFamily="34" charset="0"/>
              </a:rPr>
              <a:t>dimensionarea</a:t>
            </a:r>
            <a:r>
              <a:rPr lang="en-US" sz="1500" dirty="0">
                <a:latin typeface="Arial" panose="020B0604020202020204" pitchFamily="34" charset="0"/>
                <a:cs typeface="Arial" panose="020B0604020202020204" pitchFamily="34" charset="0"/>
              </a:rPr>
              <a:t> </a:t>
            </a:r>
            <a:r>
              <a:rPr lang="en-US" sz="1500" dirty="0" err="1">
                <a:latin typeface="Arial" panose="020B0604020202020204" pitchFamily="34" charset="0"/>
                <a:cs typeface="Arial" panose="020B0604020202020204" pitchFamily="34" charset="0"/>
              </a:rPr>
              <a:t>şi</a:t>
            </a:r>
            <a:r>
              <a:rPr lang="en-US" sz="1500" dirty="0">
                <a:latin typeface="Arial" panose="020B0604020202020204" pitchFamily="34" charset="0"/>
                <a:cs typeface="Arial" panose="020B0604020202020204" pitchFamily="34" charset="0"/>
              </a:rPr>
              <a:t> </a:t>
            </a:r>
            <a:r>
              <a:rPr lang="en-US" sz="1500" dirty="0" err="1">
                <a:latin typeface="Arial" panose="020B0604020202020204" pitchFamily="34" charset="0"/>
                <a:cs typeface="Arial" panose="020B0604020202020204" pitchFamily="34" charset="0"/>
              </a:rPr>
              <a:t>repartizarea</a:t>
            </a:r>
            <a:r>
              <a:rPr lang="en-US" sz="1500" dirty="0">
                <a:latin typeface="Arial" panose="020B0604020202020204" pitchFamily="34" charset="0"/>
                <a:cs typeface="Arial" panose="020B0604020202020204" pitchFamily="34" charset="0"/>
              </a:rPr>
              <a:t> </a:t>
            </a:r>
            <a:r>
              <a:rPr lang="en-US" sz="1500" dirty="0" err="1">
                <a:latin typeface="Arial" panose="020B0604020202020204" pitchFamily="34" charset="0"/>
                <a:cs typeface="Arial" panose="020B0604020202020204" pitchFamily="34" charset="0"/>
              </a:rPr>
              <a:t>cheltuielilor</a:t>
            </a:r>
            <a:r>
              <a:rPr lang="en-US" sz="1500" dirty="0">
                <a:latin typeface="Arial" panose="020B0604020202020204" pitchFamily="34" charset="0"/>
                <a:cs typeface="Arial" panose="020B0604020202020204" pitchFamily="34" charset="0"/>
              </a:rPr>
              <a:t> </a:t>
            </a:r>
            <a:r>
              <a:rPr lang="en-US" sz="1500" dirty="0" err="1">
                <a:latin typeface="Arial" panose="020B0604020202020204" pitchFamily="34" charset="0"/>
                <a:cs typeface="Arial" panose="020B0604020202020204" pitchFamily="34" charset="0"/>
              </a:rPr>
              <a:t>bugetelor</a:t>
            </a:r>
            <a:r>
              <a:rPr lang="en-US" sz="1500" dirty="0">
                <a:latin typeface="Arial" panose="020B0604020202020204" pitchFamily="34" charset="0"/>
                <a:cs typeface="Arial" panose="020B0604020202020204" pitchFamily="34" charset="0"/>
              </a:rPr>
              <a:t> locale pe </a:t>
            </a:r>
            <a:r>
              <a:rPr lang="en-US" sz="1500" dirty="0" err="1">
                <a:latin typeface="Arial" panose="020B0604020202020204" pitchFamily="34" charset="0"/>
                <a:cs typeface="Arial" panose="020B0604020202020204" pitchFamily="34" charset="0"/>
              </a:rPr>
              <a:t>ordonatori</a:t>
            </a:r>
            <a:r>
              <a:rPr lang="en-US" sz="1500" dirty="0">
                <a:latin typeface="Arial" panose="020B0604020202020204" pitchFamily="34" charset="0"/>
                <a:cs typeface="Arial" panose="020B0604020202020204" pitchFamily="34" charset="0"/>
              </a:rPr>
              <a:t> de </a:t>
            </a:r>
            <a:r>
              <a:rPr lang="en-US" sz="1500" dirty="0" err="1">
                <a:latin typeface="Arial" panose="020B0604020202020204" pitchFamily="34" charset="0"/>
                <a:cs typeface="Arial" panose="020B0604020202020204" pitchFamily="34" charset="0"/>
              </a:rPr>
              <a:t>credite</a:t>
            </a:r>
            <a:r>
              <a:rPr lang="en-US" sz="1500" dirty="0">
                <a:latin typeface="Arial" panose="020B0604020202020204" pitchFamily="34" charset="0"/>
                <a:cs typeface="Arial" panose="020B0604020202020204" pitchFamily="34" charset="0"/>
              </a:rPr>
              <a:t>, pe </a:t>
            </a:r>
            <a:r>
              <a:rPr lang="en-US" sz="1500" dirty="0" err="1">
                <a:latin typeface="Arial" panose="020B0604020202020204" pitchFamily="34" charset="0"/>
                <a:cs typeface="Arial" panose="020B0604020202020204" pitchFamily="34" charset="0"/>
              </a:rPr>
              <a:t>destinaţii</a:t>
            </a:r>
            <a:r>
              <a:rPr lang="en-US" sz="1500" dirty="0">
                <a:latin typeface="Arial" panose="020B0604020202020204" pitchFamily="34" charset="0"/>
                <a:cs typeface="Arial" panose="020B0604020202020204" pitchFamily="34" charset="0"/>
              </a:rPr>
              <a:t>, </a:t>
            </a:r>
            <a:r>
              <a:rPr lang="en-US" sz="1500" dirty="0" err="1">
                <a:latin typeface="Arial" panose="020B0604020202020204" pitchFamily="34" charset="0"/>
                <a:cs typeface="Arial" panose="020B0604020202020204" pitchFamily="34" charset="0"/>
              </a:rPr>
              <a:t>respectiv</a:t>
            </a:r>
            <a:r>
              <a:rPr lang="en-US" sz="1500" dirty="0">
                <a:latin typeface="Arial" panose="020B0604020202020204" pitchFamily="34" charset="0"/>
                <a:cs typeface="Arial" panose="020B0604020202020204" pitchFamily="34" charset="0"/>
              </a:rPr>
              <a:t> pe </a:t>
            </a:r>
            <a:r>
              <a:rPr lang="en-US" sz="1500" dirty="0" err="1">
                <a:latin typeface="Arial" panose="020B0604020202020204" pitchFamily="34" charset="0"/>
                <a:cs typeface="Arial" panose="020B0604020202020204" pitchFamily="34" charset="0"/>
              </a:rPr>
              <a:t>acţiuni</a:t>
            </a:r>
            <a:r>
              <a:rPr lang="en-US" sz="1500" dirty="0">
                <a:latin typeface="Arial" panose="020B0604020202020204" pitchFamily="34" charset="0"/>
                <a:cs typeface="Arial" panose="020B0604020202020204" pitchFamily="34" charset="0"/>
              </a:rPr>
              <a:t>, </a:t>
            </a:r>
            <a:r>
              <a:rPr lang="en-US" sz="1500" dirty="0" err="1">
                <a:latin typeface="Arial" panose="020B0604020202020204" pitchFamily="34" charset="0"/>
                <a:cs typeface="Arial" panose="020B0604020202020204" pitchFamily="34" charset="0"/>
              </a:rPr>
              <a:t>activităţi</a:t>
            </a:r>
            <a:r>
              <a:rPr lang="en-US" sz="1500" dirty="0">
                <a:latin typeface="Arial" panose="020B0604020202020204" pitchFamily="34" charset="0"/>
                <a:cs typeface="Arial" panose="020B0604020202020204" pitchFamily="34" charset="0"/>
              </a:rPr>
              <a:t>, </a:t>
            </a:r>
            <a:r>
              <a:rPr lang="en-US" sz="1500" dirty="0" err="1">
                <a:latin typeface="Arial" panose="020B0604020202020204" pitchFamily="34" charset="0"/>
                <a:cs typeface="Arial" panose="020B0604020202020204" pitchFamily="34" charset="0"/>
              </a:rPr>
              <a:t>programe</a:t>
            </a:r>
            <a:r>
              <a:rPr lang="en-US" sz="1500" dirty="0">
                <a:latin typeface="Arial" panose="020B0604020202020204" pitchFamily="34" charset="0"/>
                <a:cs typeface="Arial" panose="020B0604020202020204" pitchFamily="34" charset="0"/>
              </a:rPr>
              <a:t>, </a:t>
            </a:r>
            <a:r>
              <a:rPr lang="en-US" sz="1500" dirty="0" err="1">
                <a:latin typeface="Arial" panose="020B0604020202020204" pitchFamily="34" charset="0"/>
                <a:cs typeface="Arial" panose="020B0604020202020204" pitchFamily="34" charset="0"/>
              </a:rPr>
              <a:t>proiecte</a:t>
            </a:r>
            <a:r>
              <a:rPr lang="en-US" sz="1500" dirty="0">
                <a:latin typeface="Arial" panose="020B0604020202020204" pitchFamily="34" charset="0"/>
                <a:cs typeface="Arial" panose="020B0604020202020204" pitchFamily="34" charset="0"/>
              </a:rPr>
              <a:t>, </a:t>
            </a:r>
            <a:r>
              <a:rPr lang="en-US" sz="1500" dirty="0" err="1">
                <a:latin typeface="Arial" panose="020B0604020202020204" pitchFamily="34" charset="0"/>
                <a:cs typeface="Arial" panose="020B0604020202020204" pitchFamily="34" charset="0"/>
              </a:rPr>
              <a:t>obiective</a:t>
            </a:r>
            <a:r>
              <a:rPr lang="en-US" sz="1500" dirty="0">
                <a:latin typeface="Arial" panose="020B0604020202020204" pitchFamily="34" charset="0"/>
                <a:cs typeface="Arial" panose="020B0604020202020204" pitchFamily="34" charset="0"/>
              </a:rPr>
              <a:t>, </a:t>
            </a:r>
            <a:r>
              <a:rPr lang="ro-RO" sz="1500" dirty="0">
                <a:latin typeface="Arial" panose="020B0604020202020204" pitchFamily="34" charset="0"/>
                <a:cs typeface="Arial" panose="020B0604020202020204" pitchFamily="34" charset="0"/>
              </a:rPr>
              <a:t>s-a</a:t>
            </a:r>
            <a:r>
              <a:rPr lang="en-US" sz="1500" dirty="0">
                <a:latin typeface="Arial" panose="020B0604020202020204" pitchFamily="34" charset="0"/>
                <a:cs typeface="Arial" panose="020B0604020202020204" pitchFamily="34" charset="0"/>
              </a:rPr>
              <a:t> </a:t>
            </a:r>
            <a:r>
              <a:rPr lang="en-US" sz="1500" dirty="0" err="1">
                <a:latin typeface="Arial" panose="020B0604020202020204" pitchFamily="34" charset="0"/>
                <a:cs typeface="Arial" panose="020B0604020202020204" pitchFamily="34" charset="0"/>
              </a:rPr>
              <a:t>efectu</a:t>
            </a:r>
            <a:r>
              <a:rPr lang="ro-RO" sz="1500" dirty="0">
                <a:latin typeface="Arial" panose="020B0604020202020204" pitchFamily="34" charset="0"/>
                <a:cs typeface="Arial" panose="020B0604020202020204" pitchFamily="34" charset="0"/>
              </a:rPr>
              <a:t>at</a:t>
            </a:r>
            <a:r>
              <a:rPr lang="en-US" sz="1500" dirty="0">
                <a:latin typeface="Arial" panose="020B0604020202020204" pitchFamily="34" charset="0"/>
                <a:cs typeface="Arial" panose="020B0604020202020204" pitchFamily="34" charset="0"/>
              </a:rPr>
              <a:t> </a:t>
            </a:r>
            <a:r>
              <a:rPr lang="en-US" sz="1500" dirty="0" err="1">
                <a:latin typeface="Arial" panose="020B0604020202020204" pitchFamily="34" charset="0"/>
                <a:cs typeface="Arial" panose="020B0604020202020204" pitchFamily="34" charset="0"/>
              </a:rPr>
              <a:t>în</a:t>
            </a:r>
            <a:r>
              <a:rPr lang="en-US" sz="1500" dirty="0">
                <a:latin typeface="Arial" panose="020B0604020202020204" pitchFamily="34" charset="0"/>
                <a:cs typeface="Arial" panose="020B0604020202020204" pitchFamily="34" charset="0"/>
              </a:rPr>
              <a:t> </a:t>
            </a:r>
            <a:r>
              <a:rPr lang="en-US" sz="1500" dirty="0" err="1">
                <a:latin typeface="Arial" panose="020B0604020202020204" pitchFamily="34" charset="0"/>
                <a:cs typeface="Arial" panose="020B0604020202020204" pitchFamily="34" charset="0"/>
              </a:rPr>
              <a:t>concordanţă</a:t>
            </a:r>
            <a:r>
              <a:rPr lang="en-US" sz="1500" dirty="0">
                <a:latin typeface="Arial" panose="020B0604020202020204" pitchFamily="34" charset="0"/>
                <a:cs typeface="Arial" panose="020B0604020202020204" pitchFamily="34" charset="0"/>
              </a:rPr>
              <a:t> cu </a:t>
            </a:r>
            <a:r>
              <a:rPr lang="en-US" sz="1500" dirty="0" err="1">
                <a:latin typeface="Arial" panose="020B0604020202020204" pitchFamily="34" charset="0"/>
                <a:cs typeface="Arial" panose="020B0604020202020204" pitchFamily="34" charset="0"/>
              </a:rPr>
              <a:t>atribuţiile</a:t>
            </a:r>
            <a:r>
              <a:rPr lang="en-US" sz="1500" dirty="0">
                <a:latin typeface="Arial" panose="020B0604020202020204" pitchFamily="34" charset="0"/>
                <a:cs typeface="Arial" panose="020B0604020202020204" pitchFamily="34" charset="0"/>
              </a:rPr>
              <a:t> c</a:t>
            </a:r>
            <a:r>
              <a:rPr lang="ro-RO" sz="1500" dirty="0">
                <a:latin typeface="Arial" panose="020B0604020202020204" pitchFamily="34" charset="0"/>
                <a:cs typeface="Arial" panose="020B0604020202020204" pitchFamily="34" charset="0"/>
              </a:rPr>
              <a:t>are</a:t>
            </a:r>
            <a:r>
              <a:rPr lang="en-US" sz="1500" dirty="0">
                <a:latin typeface="Arial" panose="020B0604020202020204" pitchFamily="34" charset="0"/>
                <a:cs typeface="Arial" panose="020B0604020202020204" pitchFamily="34" charset="0"/>
              </a:rPr>
              <a:t> </a:t>
            </a:r>
            <a:r>
              <a:rPr lang="en-US" sz="1500" dirty="0" err="1">
                <a:latin typeface="Arial" panose="020B0604020202020204" pitchFamily="34" charset="0"/>
                <a:cs typeface="Arial" panose="020B0604020202020204" pitchFamily="34" charset="0"/>
              </a:rPr>
              <a:t>revin</a:t>
            </a:r>
            <a:r>
              <a:rPr lang="en-US" sz="1500" dirty="0">
                <a:latin typeface="Arial" panose="020B0604020202020204" pitchFamily="34" charset="0"/>
                <a:cs typeface="Arial" panose="020B0604020202020204" pitchFamily="34" charset="0"/>
              </a:rPr>
              <a:t> </a:t>
            </a:r>
            <a:r>
              <a:rPr lang="ro-RO" sz="1500" dirty="0">
                <a:latin typeface="Arial" panose="020B0604020202020204" pitchFamily="34" charset="0"/>
                <a:cs typeface="Arial" panose="020B0604020202020204" pitchFamily="34" charset="0"/>
              </a:rPr>
              <a:t>acestora</a:t>
            </a:r>
            <a:r>
              <a:rPr lang="en-US" sz="1500" dirty="0">
                <a:latin typeface="Arial" panose="020B0604020202020204" pitchFamily="34" charset="0"/>
                <a:cs typeface="Arial" panose="020B0604020202020204" pitchFamily="34" charset="0"/>
              </a:rPr>
              <a:t>, </a:t>
            </a:r>
            <a:r>
              <a:rPr lang="en-US" sz="1500" dirty="0" err="1">
                <a:latin typeface="Arial" panose="020B0604020202020204" pitchFamily="34" charset="0"/>
                <a:cs typeface="Arial" panose="020B0604020202020204" pitchFamily="34" charset="0"/>
              </a:rPr>
              <a:t>în</a:t>
            </a:r>
            <a:r>
              <a:rPr lang="en-US" sz="1500" dirty="0">
                <a:latin typeface="Arial" panose="020B0604020202020204" pitchFamily="34" charset="0"/>
                <a:cs typeface="Arial" panose="020B0604020202020204" pitchFamily="34" charset="0"/>
              </a:rPr>
              <a:t> </a:t>
            </a:r>
            <a:r>
              <a:rPr lang="en-US" sz="1500" dirty="0" err="1">
                <a:latin typeface="Arial" panose="020B0604020202020204" pitchFamily="34" charset="0"/>
                <a:cs typeface="Arial" panose="020B0604020202020204" pitchFamily="34" charset="0"/>
              </a:rPr>
              <a:t>vederea</a:t>
            </a:r>
            <a:r>
              <a:rPr lang="en-US" sz="1500" dirty="0">
                <a:latin typeface="Arial" panose="020B0604020202020204" pitchFamily="34" charset="0"/>
                <a:cs typeface="Arial" panose="020B0604020202020204" pitchFamily="34" charset="0"/>
              </a:rPr>
              <a:t> </a:t>
            </a:r>
            <a:r>
              <a:rPr lang="en-US" sz="1500" dirty="0" err="1">
                <a:latin typeface="Arial" panose="020B0604020202020204" pitchFamily="34" charset="0"/>
                <a:cs typeface="Arial" panose="020B0604020202020204" pitchFamily="34" charset="0"/>
              </a:rPr>
              <a:t>funcţionării</a:t>
            </a:r>
            <a:r>
              <a:rPr lang="en-US" sz="1500" dirty="0">
                <a:latin typeface="Arial" panose="020B0604020202020204" pitchFamily="34" charset="0"/>
                <a:cs typeface="Arial" panose="020B0604020202020204" pitchFamily="34" charset="0"/>
              </a:rPr>
              <a:t> </a:t>
            </a:r>
            <a:r>
              <a:rPr lang="en-US" sz="1500" dirty="0" err="1">
                <a:latin typeface="Arial" panose="020B0604020202020204" pitchFamily="34" charset="0"/>
                <a:cs typeface="Arial" panose="020B0604020202020204" pitchFamily="34" charset="0"/>
              </a:rPr>
              <a:t>lor</a:t>
            </a:r>
            <a:r>
              <a:rPr lang="en-US" sz="1500" dirty="0">
                <a:latin typeface="Arial" panose="020B0604020202020204" pitchFamily="34" charset="0"/>
                <a:cs typeface="Arial" panose="020B0604020202020204" pitchFamily="34" charset="0"/>
              </a:rPr>
              <a:t> </a:t>
            </a:r>
            <a:r>
              <a:rPr lang="en-US" sz="1500" dirty="0" err="1">
                <a:latin typeface="Arial" panose="020B0604020202020204" pitchFamily="34" charset="0"/>
                <a:cs typeface="Arial" panose="020B0604020202020204" pitchFamily="34" charset="0"/>
              </a:rPr>
              <a:t>şi</a:t>
            </a:r>
            <a:r>
              <a:rPr lang="en-US" sz="1500" dirty="0">
                <a:latin typeface="Arial" panose="020B0604020202020204" pitchFamily="34" charset="0"/>
                <a:cs typeface="Arial" panose="020B0604020202020204" pitchFamily="34" charset="0"/>
              </a:rPr>
              <a:t> </a:t>
            </a:r>
            <a:r>
              <a:rPr lang="en-US" sz="1500" dirty="0" err="1">
                <a:latin typeface="Arial" panose="020B0604020202020204" pitchFamily="34" charset="0"/>
                <a:cs typeface="Arial" panose="020B0604020202020204" pitchFamily="34" charset="0"/>
              </a:rPr>
              <a:t>în</a:t>
            </a:r>
            <a:r>
              <a:rPr lang="en-US" sz="1500" dirty="0">
                <a:latin typeface="Arial" panose="020B0604020202020204" pitchFamily="34" charset="0"/>
                <a:cs typeface="Arial" panose="020B0604020202020204" pitchFamily="34" charset="0"/>
              </a:rPr>
              <a:t> </a:t>
            </a:r>
            <a:r>
              <a:rPr lang="en-US" sz="1500" dirty="0" err="1">
                <a:latin typeface="Arial" panose="020B0604020202020204" pitchFamily="34" charset="0"/>
                <a:cs typeface="Arial" panose="020B0604020202020204" pitchFamily="34" charset="0"/>
              </a:rPr>
              <a:t>interesul</a:t>
            </a:r>
            <a:r>
              <a:rPr lang="en-US" sz="1500" dirty="0">
                <a:latin typeface="Arial" panose="020B0604020202020204" pitchFamily="34" charset="0"/>
                <a:cs typeface="Arial" panose="020B0604020202020204" pitchFamily="34" charset="0"/>
              </a:rPr>
              <a:t> </a:t>
            </a:r>
            <a:r>
              <a:rPr lang="en-US" sz="1500" dirty="0" err="1">
                <a:latin typeface="Arial" panose="020B0604020202020204" pitchFamily="34" charset="0"/>
                <a:cs typeface="Arial" panose="020B0604020202020204" pitchFamily="34" charset="0"/>
              </a:rPr>
              <a:t>colectivităţi</a:t>
            </a:r>
            <a:r>
              <a:rPr lang="ro-RO" sz="1500" dirty="0">
                <a:latin typeface="Arial" panose="020B0604020202020204" pitchFamily="34" charset="0"/>
                <a:cs typeface="Arial" panose="020B0604020202020204" pitchFamily="34" charset="0"/>
              </a:rPr>
              <a:t>i</a:t>
            </a:r>
            <a:r>
              <a:rPr lang="en-US" sz="1500" dirty="0">
                <a:latin typeface="Arial" panose="020B0604020202020204" pitchFamily="34" charset="0"/>
                <a:cs typeface="Arial" panose="020B0604020202020204" pitchFamily="34" charset="0"/>
              </a:rPr>
              <a:t> locale.</a:t>
            </a:r>
          </a:p>
          <a:p>
            <a:pPr algn="just" defTabSz="461963"/>
            <a:endParaRPr lang="ro-RO" sz="300" dirty="0">
              <a:latin typeface="Arial" panose="020B0604020202020204" pitchFamily="34" charset="0"/>
              <a:cs typeface="Arial" panose="020B0604020202020204" pitchFamily="34" charset="0"/>
            </a:endParaRPr>
          </a:p>
          <a:p>
            <a:pPr algn="just" defTabSz="461963"/>
            <a:r>
              <a:rPr lang="ro-RO" sz="1500" dirty="0" smtClean="0">
                <a:latin typeface="Arial" panose="020B0604020202020204" pitchFamily="34" charset="0"/>
                <a:cs typeface="Arial" panose="020B0604020202020204" pitchFamily="34" charset="0"/>
              </a:rPr>
              <a:t>	</a:t>
            </a:r>
            <a:r>
              <a:rPr lang="en-US" sz="1500" dirty="0" err="1" smtClean="0">
                <a:latin typeface="Arial" panose="020B0604020202020204" pitchFamily="34" charset="0"/>
                <a:cs typeface="Arial" panose="020B0604020202020204" pitchFamily="34" charset="0"/>
              </a:rPr>
              <a:t>Fundamentarea</a:t>
            </a:r>
            <a:r>
              <a:rPr lang="en-US" sz="1500" dirty="0" smtClean="0">
                <a:latin typeface="Arial" panose="020B0604020202020204" pitchFamily="34" charset="0"/>
                <a:cs typeface="Arial" panose="020B0604020202020204" pitchFamily="34" charset="0"/>
              </a:rPr>
              <a:t> </a:t>
            </a:r>
            <a:r>
              <a:rPr lang="en-US" sz="1500" dirty="0" err="1">
                <a:latin typeface="Arial" panose="020B0604020202020204" pitchFamily="34" charset="0"/>
                <a:cs typeface="Arial" panose="020B0604020202020204" pitchFamily="34" charset="0"/>
              </a:rPr>
              <a:t>cheltuielilor</a:t>
            </a:r>
            <a:r>
              <a:rPr lang="en-US" sz="1500" dirty="0">
                <a:latin typeface="Arial" panose="020B0604020202020204" pitchFamily="34" charset="0"/>
                <a:cs typeface="Arial" panose="020B0604020202020204" pitchFamily="34" charset="0"/>
              </a:rPr>
              <a:t> s</a:t>
            </a:r>
            <a:r>
              <a:rPr lang="ro-RO" sz="1500" dirty="0">
                <a:latin typeface="Arial" panose="020B0604020202020204" pitchFamily="34" charset="0"/>
                <a:cs typeface="Arial" panose="020B0604020202020204" pitchFamily="34" charset="0"/>
              </a:rPr>
              <a:t>-a</a:t>
            </a:r>
            <a:r>
              <a:rPr lang="en-US" sz="1500" dirty="0">
                <a:latin typeface="Arial" panose="020B0604020202020204" pitchFamily="34" charset="0"/>
                <a:cs typeface="Arial" panose="020B0604020202020204" pitchFamily="34" charset="0"/>
              </a:rPr>
              <a:t> </a:t>
            </a:r>
            <a:r>
              <a:rPr lang="en-US" sz="1500" dirty="0" err="1">
                <a:latin typeface="Arial" panose="020B0604020202020204" pitchFamily="34" charset="0"/>
                <a:cs typeface="Arial" panose="020B0604020202020204" pitchFamily="34" charset="0"/>
              </a:rPr>
              <a:t>efectu</a:t>
            </a:r>
            <a:r>
              <a:rPr lang="ro-RO" sz="1500" dirty="0">
                <a:latin typeface="Arial" panose="020B0604020202020204" pitchFamily="34" charset="0"/>
                <a:cs typeface="Arial" panose="020B0604020202020204" pitchFamily="34" charset="0"/>
              </a:rPr>
              <a:t>at</a:t>
            </a:r>
            <a:r>
              <a:rPr lang="en-US" sz="1500" dirty="0">
                <a:latin typeface="Arial" panose="020B0604020202020204" pitchFamily="34" charset="0"/>
                <a:cs typeface="Arial" panose="020B0604020202020204" pitchFamily="34" charset="0"/>
              </a:rPr>
              <a:t> </a:t>
            </a:r>
            <a:r>
              <a:rPr lang="en-US" sz="1500" dirty="0" err="1">
                <a:latin typeface="Arial" panose="020B0604020202020204" pitchFamily="34" charset="0"/>
                <a:cs typeface="Arial" panose="020B0604020202020204" pitchFamily="34" charset="0"/>
              </a:rPr>
              <a:t>în</a:t>
            </a:r>
            <a:r>
              <a:rPr lang="en-US" sz="1500" dirty="0">
                <a:latin typeface="Arial" panose="020B0604020202020204" pitchFamily="34" charset="0"/>
                <a:cs typeface="Arial" panose="020B0604020202020204" pitchFamily="34" charset="0"/>
              </a:rPr>
              <a:t> </a:t>
            </a:r>
            <a:r>
              <a:rPr lang="en-US" sz="1500" dirty="0" err="1">
                <a:latin typeface="Arial" panose="020B0604020202020204" pitchFamily="34" charset="0"/>
                <a:cs typeface="Arial" panose="020B0604020202020204" pitchFamily="34" charset="0"/>
              </a:rPr>
              <a:t>strictă</a:t>
            </a:r>
            <a:r>
              <a:rPr lang="en-US" sz="1500" dirty="0">
                <a:latin typeface="Arial" panose="020B0604020202020204" pitchFamily="34" charset="0"/>
                <a:cs typeface="Arial" panose="020B0604020202020204" pitchFamily="34" charset="0"/>
              </a:rPr>
              <a:t> </a:t>
            </a:r>
            <a:r>
              <a:rPr lang="en-US" sz="1500" dirty="0" err="1">
                <a:latin typeface="Arial" panose="020B0604020202020204" pitchFamily="34" charset="0"/>
                <a:cs typeface="Arial" panose="020B0604020202020204" pitchFamily="34" charset="0"/>
              </a:rPr>
              <a:t>corelare</a:t>
            </a:r>
            <a:r>
              <a:rPr lang="en-US" sz="1500" dirty="0">
                <a:latin typeface="Arial" panose="020B0604020202020204" pitchFamily="34" charset="0"/>
                <a:cs typeface="Arial" panose="020B0604020202020204" pitchFamily="34" charset="0"/>
              </a:rPr>
              <a:t> cu </a:t>
            </a:r>
            <a:r>
              <a:rPr lang="en-US" sz="1500" dirty="0" err="1">
                <a:latin typeface="Arial" panose="020B0604020202020204" pitchFamily="34" charset="0"/>
                <a:cs typeface="Arial" panose="020B0604020202020204" pitchFamily="34" charset="0"/>
              </a:rPr>
              <a:t>posibilităţile</a:t>
            </a:r>
            <a:r>
              <a:rPr lang="en-US" sz="1500" dirty="0">
                <a:latin typeface="Arial" panose="020B0604020202020204" pitchFamily="34" charset="0"/>
                <a:cs typeface="Arial" panose="020B0604020202020204" pitchFamily="34" charset="0"/>
              </a:rPr>
              <a:t> </a:t>
            </a:r>
            <a:r>
              <a:rPr lang="en-US" sz="1500" dirty="0" err="1">
                <a:latin typeface="Arial" panose="020B0604020202020204" pitchFamily="34" charset="0"/>
                <a:cs typeface="Arial" panose="020B0604020202020204" pitchFamily="34" charset="0"/>
              </a:rPr>
              <a:t>reale</a:t>
            </a:r>
            <a:r>
              <a:rPr lang="en-US" sz="1500" dirty="0">
                <a:latin typeface="Arial" panose="020B0604020202020204" pitchFamily="34" charset="0"/>
                <a:cs typeface="Arial" panose="020B0604020202020204" pitchFamily="34" charset="0"/>
              </a:rPr>
              <a:t> de </a:t>
            </a:r>
            <a:r>
              <a:rPr lang="en-US" sz="1500" dirty="0" err="1">
                <a:latin typeface="Arial" panose="020B0604020202020204" pitchFamily="34" charset="0"/>
                <a:cs typeface="Arial" panose="020B0604020202020204" pitchFamily="34" charset="0"/>
              </a:rPr>
              <a:t>încasare</a:t>
            </a:r>
            <a:r>
              <a:rPr lang="en-US" sz="1500" dirty="0">
                <a:latin typeface="Arial" panose="020B0604020202020204" pitchFamily="34" charset="0"/>
                <a:cs typeface="Arial" panose="020B0604020202020204" pitchFamily="34" charset="0"/>
              </a:rPr>
              <a:t> a </a:t>
            </a:r>
            <a:r>
              <a:rPr lang="en-US" sz="1500" dirty="0" err="1">
                <a:latin typeface="Arial" panose="020B0604020202020204" pitchFamily="34" charset="0"/>
                <a:cs typeface="Arial" panose="020B0604020202020204" pitchFamily="34" charset="0"/>
              </a:rPr>
              <a:t>veniturilor</a:t>
            </a:r>
            <a:r>
              <a:rPr lang="en-US" sz="1500" dirty="0">
                <a:latin typeface="Arial" panose="020B0604020202020204" pitchFamily="34" charset="0"/>
                <a:cs typeface="Arial" panose="020B0604020202020204" pitchFamily="34" charset="0"/>
              </a:rPr>
              <a:t>, estimate a se </a:t>
            </a:r>
            <a:r>
              <a:rPr lang="en-US" sz="1500" dirty="0" err="1">
                <a:latin typeface="Arial" panose="020B0604020202020204" pitchFamily="34" charset="0"/>
                <a:cs typeface="Arial" panose="020B0604020202020204" pitchFamily="34" charset="0"/>
              </a:rPr>
              <a:t>realiza</a:t>
            </a:r>
            <a:r>
              <a:rPr lang="ro-RO" sz="1500" dirty="0">
                <a:latin typeface="Arial" panose="020B0604020202020204" pitchFamily="34" charset="0"/>
                <a:cs typeface="Arial" panose="020B0604020202020204" pitchFamily="34" charset="0"/>
              </a:rPr>
              <a:t>.</a:t>
            </a:r>
            <a:endParaRPr lang="en-GB" sz="1500" dirty="0">
              <a:latin typeface="Arial" panose="020B0604020202020204" pitchFamily="34" charset="0"/>
              <a:cs typeface="Arial" panose="020B0604020202020204" pitchFamily="34" charset="0"/>
            </a:endParaRPr>
          </a:p>
          <a:p>
            <a:pPr algn="just" defTabSz="461963"/>
            <a:endParaRPr lang="ro-RO" sz="300" dirty="0">
              <a:solidFill>
                <a:srgbClr val="FF0000"/>
              </a:solidFill>
              <a:latin typeface="Arial" panose="020B0604020202020204" pitchFamily="34" charset="0"/>
              <a:cs typeface="Arial" panose="020B0604020202020204" pitchFamily="34" charset="0"/>
            </a:endParaRPr>
          </a:p>
          <a:p>
            <a:pPr algn="just" defTabSz="461963"/>
            <a:r>
              <a:rPr lang="ro-RO" sz="1500" dirty="0" smtClean="0">
                <a:latin typeface="Arial" panose="020B0604020202020204" pitchFamily="34" charset="0"/>
                <a:cs typeface="Arial" panose="020B0604020202020204" pitchFamily="34" charset="0"/>
              </a:rPr>
              <a:t>	Din </a:t>
            </a:r>
            <a:r>
              <a:rPr lang="ro-RO" sz="1500" dirty="0">
                <a:latin typeface="Arial" panose="020B0604020202020204" pitchFamily="34" charset="0"/>
                <a:cs typeface="Arial" panose="020B0604020202020204" pitchFamily="34" charset="0"/>
              </a:rPr>
              <a:t>totalul cheltuielilor bugetului local pentru anul </a:t>
            </a:r>
            <a:r>
              <a:rPr lang="ro-RO" sz="1500" dirty="0" smtClean="0">
                <a:latin typeface="Arial" panose="020B0604020202020204" pitchFamily="34" charset="0"/>
                <a:cs typeface="Arial" panose="020B0604020202020204" pitchFamily="34" charset="0"/>
              </a:rPr>
              <a:t>2025, 62% reprezintă </a:t>
            </a:r>
            <a:r>
              <a:rPr lang="ro-RO" sz="1500" dirty="0">
                <a:latin typeface="Arial" panose="020B0604020202020204" pitchFamily="34" charset="0"/>
                <a:cs typeface="Arial" panose="020B0604020202020204" pitchFamily="34" charset="0"/>
              </a:rPr>
              <a:t>cheltuielile </a:t>
            </a:r>
            <a:r>
              <a:rPr lang="ro-RO" sz="1500" dirty="0" err="1">
                <a:latin typeface="Arial" panose="020B0604020202020204" pitchFamily="34" charset="0"/>
                <a:cs typeface="Arial" panose="020B0604020202020204" pitchFamily="34" charset="0"/>
              </a:rPr>
              <a:t>secţiunii</a:t>
            </a:r>
            <a:r>
              <a:rPr lang="ro-RO" sz="1500" dirty="0">
                <a:latin typeface="Arial" panose="020B0604020202020204" pitchFamily="34" charset="0"/>
                <a:cs typeface="Arial" panose="020B0604020202020204" pitchFamily="34" charset="0"/>
              </a:rPr>
              <a:t> de </a:t>
            </a:r>
            <a:r>
              <a:rPr lang="ro-RO" sz="1500" dirty="0" err="1">
                <a:latin typeface="Arial" panose="020B0604020202020204" pitchFamily="34" charset="0"/>
                <a:cs typeface="Arial" panose="020B0604020202020204" pitchFamily="34" charset="0"/>
              </a:rPr>
              <a:t>funcţionare</a:t>
            </a:r>
            <a:r>
              <a:rPr lang="ro-RO" sz="1500" dirty="0">
                <a:latin typeface="Arial" panose="020B0604020202020204" pitchFamily="34" charset="0"/>
                <a:cs typeface="Arial" panose="020B0604020202020204" pitchFamily="34" charset="0"/>
              </a:rPr>
              <a:t>, iar </a:t>
            </a:r>
            <a:r>
              <a:rPr lang="ro-RO" sz="1500" dirty="0" smtClean="0">
                <a:latin typeface="Arial" panose="020B0604020202020204" pitchFamily="34" charset="0"/>
                <a:cs typeface="Arial" panose="020B0604020202020204" pitchFamily="34" charset="0"/>
              </a:rPr>
              <a:t>38% </a:t>
            </a:r>
            <a:r>
              <a:rPr lang="ro-RO" sz="1500" dirty="0">
                <a:latin typeface="Arial" panose="020B0604020202020204" pitchFamily="34" charset="0"/>
                <a:cs typeface="Arial" panose="020B0604020202020204" pitchFamily="34" charset="0"/>
              </a:rPr>
              <a:t>sunt cheltuielile secţiunii de dezvoltare.</a:t>
            </a:r>
            <a:endParaRPr lang="en-GB" sz="1500" dirty="0">
              <a:latin typeface="Arial" panose="020B0604020202020204" pitchFamily="34" charset="0"/>
              <a:cs typeface="Arial" panose="020B0604020202020204" pitchFamily="34" charset="0"/>
            </a:endParaRPr>
          </a:p>
          <a:p>
            <a:pPr algn="just" defTabSz="461963"/>
            <a:endParaRPr lang="en-GB" sz="300" dirty="0">
              <a:solidFill>
                <a:srgbClr val="FF0000"/>
              </a:solidFill>
              <a:latin typeface="Arial" panose="020B0604020202020204" pitchFamily="34" charset="0"/>
              <a:cs typeface="Arial" panose="020B0604020202020204" pitchFamily="34" charset="0"/>
            </a:endParaRPr>
          </a:p>
          <a:p>
            <a:pPr algn="just" defTabSz="461963"/>
            <a:r>
              <a:rPr lang="fr-FR" sz="1500" dirty="0">
                <a:solidFill>
                  <a:srgbClr val="FF0000"/>
                </a:solidFill>
                <a:latin typeface="Arial" panose="020B0604020202020204" pitchFamily="34" charset="0"/>
                <a:cs typeface="Arial" panose="020B0604020202020204" pitchFamily="34" charset="0"/>
              </a:rPr>
              <a:t> </a:t>
            </a:r>
            <a:r>
              <a:rPr lang="fr-FR" sz="1500" dirty="0" err="1">
                <a:latin typeface="Arial" panose="020B0604020202020204" pitchFamily="34" charset="0"/>
                <a:cs typeface="Arial" panose="020B0604020202020204" pitchFamily="34" charset="0"/>
              </a:rPr>
              <a:t>În</a:t>
            </a:r>
            <a:r>
              <a:rPr lang="fr-FR" sz="1500" dirty="0">
                <a:latin typeface="Arial" panose="020B0604020202020204" pitchFamily="34" charset="0"/>
                <a:cs typeface="Arial" panose="020B0604020202020204" pitchFamily="34" charset="0"/>
              </a:rPr>
              <a:t> </a:t>
            </a:r>
            <a:r>
              <a:rPr lang="fr-FR" sz="1500" dirty="0" err="1">
                <a:latin typeface="Arial" panose="020B0604020202020204" pitchFamily="34" charset="0"/>
                <a:cs typeface="Arial" panose="020B0604020202020204" pitchFamily="34" charset="0"/>
              </a:rPr>
              <a:t>cadrul</a:t>
            </a:r>
            <a:r>
              <a:rPr lang="fr-FR" sz="1500" dirty="0">
                <a:latin typeface="Arial" panose="020B0604020202020204" pitchFamily="34" charset="0"/>
                <a:cs typeface="Arial" panose="020B0604020202020204" pitchFamily="34" charset="0"/>
              </a:rPr>
              <a:t> </a:t>
            </a:r>
            <a:r>
              <a:rPr lang="fr-FR" sz="1500" dirty="0" err="1">
                <a:latin typeface="Arial" panose="020B0604020202020204" pitchFamily="34" charset="0"/>
                <a:cs typeface="Arial" panose="020B0604020202020204" pitchFamily="34" charset="0"/>
              </a:rPr>
              <a:t>secţiunii</a:t>
            </a:r>
            <a:r>
              <a:rPr lang="fr-FR" sz="1500" dirty="0">
                <a:latin typeface="Arial" panose="020B0604020202020204" pitchFamily="34" charset="0"/>
                <a:cs typeface="Arial" panose="020B0604020202020204" pitchFamily="34" charset="0"/>
              </a:rPr>
              <a:t> de </a:t>
            </a:r>
            <a:r>
              <a:rPr lang="fr-FR" sz="1500" dirty="0" err="1">
                <a:latin typeface="Arial" panose="020B0604020202020204" pitchFamily="34" charset="0"/>
                <a:cs typeface="Arial" panose="020B0604020202020204" pitchFamily="34" charset="0"/>
              </a:rPr>
              <a:t>dezvoltare</a:t>
            </a:r>
            <a:r>
              <a:rPr lang="fr-FR" sz="1500" dirty="0">
                <a:latin typeface="Arial" panose="020B0604020202020204" pitchFamily="34" charset="0"/>
                <a:cs typeface="Arial" panose="020B0604020202020204" pitchFamily="34" charset="0"/>
              </a:rPr>
              <a:t>, </a:t>
            </a:r>
            <a:r>
              <a:rPr lang="ro-RO" sz="1500" dirty="0" smtClean="0">
                <a:latin typeface="Arial" panose="020B0604020202020204" pitchFamily="34" charset="0"/>
                <a:cs typeface="Arial" panose="020B0604020202020204" pitchFamily="34" charset="0"/>
              </a:rPr>
              <a:t>avem următoarele cheltuieli cu impact major aspra investițiilor: </a:t>
            </a:r>
          </a:p>
          <a:p>
            <a:pPr algn="just" defTabSz="461963"/>
            <a:endParaRPr lang="ro-RO" sz="1000" dirty="0">
              <a:latin typeface="Arial" panose="020B0604020202020204" pitchFamily="34" charset="0"/>
              <a:cs typeface="Arial" panose="020B0604020202020204" pitchFamily="34" charset="0"/>
            </a:endParaRPr>
          </a:p>
          <a:p>
            <a:pPr marL="285750" indent="-285750" algn="just" defTabSz="461963">
              <a:buFont typeface="Arial" panose="020B0604020202020204" pitchFamily="34" charset="0"/>
              <a:buChar char="•"/>
            </a:pPr>
            <a:r>
              <a:rPr lang="fr-FR" sz="1500" dirty="0" err="1" smtClean="0">
                <a:latin typeface="Arial" panose="020B0604020202020204" pitchFamily="34" charset="0"/>
                <a:cs typeface="Arial" panose="020B0604020202020204" pitchFamily="34" charset="0"/>
              </a:rPr>
              <a:t>cheltuieli</a:t>
            </a:r>
            <a:r>
              <a:rPr lang="ro-RO" sz="1500" dirty="0" smtClean="0">
                <a:latin typeface="Arial" panose="020B0604020202020204" pitchFamily="34" charset="0"/>
                <a:cs typeface="Arial" panose="020B0604020202020204" pitchFamily="34" charset="0"/>
              </a:rPr>
              <a:t>le</a:t>
            </a:r>
            <a:r>
              <a:rPr lang="fr-FR" sz="1500" dirty="0" smtClean="0">
                <a:latin typeface="Arial" panose="020B0604020202020204" pitchFamily="34" charset="0"/>
                <a:cs typeface="Arial" panose="020B0604020202020204" pitchFamily="34" charset="0"/>
              </a:rPr>
              <a:t> </a:t>
            </a:r>
            <a:r>
              <a:rPr lang="fr-FR" sz="1500" dirty="0">
                <a:latin typeface="Arial" panose="020B0604020202020204" pitchFamily="34" charset="0"/>
                <a:cs typeface="Arial" panose="020B0604020202020204" pitchFamily="34" charset="0"/>
              </a:rPr>
              <a:t>de capital </a:t>
            </a:r>
            <a:r>
              <a:rPr lang="ro-RO" sz="1500" dirty="0" smtClean="0">
                <a:latin typeface="Arial" panose="020B0604020202020204" pitchFamily="34" charset="0"/>
                <a:cs typeface="Arial" panose="020B0604020202020204" pitchFamily="34" charset="0"/>
              </a:rPr>
              <a:t>în sumă de 558.358</a:t>
            </a:r>
            <a:r>
              <a:rPr lang="fr-FR" sz="1500" dirty="0" smtClean="0">
                <a:latin typeface="Arial" panose="020B0604020202020204" pitchFamily="34" charset="0"/>
                <a:cs typeface="Arial" panose="020B0604020202020204" pitchFamily="34" charset="0"/>
              </a:rPr>
              <a:t> </a:t>
            </a:r>
            <a:r>
              <a:rPr lang="fr-FR" sz="1500" dirty="0">
                <a:latin typeface="Arial" panose="020B0604020202020204" pitchFamily="34" charset="0"/>
                <a:cs typeface="Arial" panose="020B0604020202020204" pitchFamily="34" charset="0"/>
              </a:rPr>
              <a:t>mii </a:t>
            </a:r>
            <a:r>
              <a:rPr lang="fr-FR" sz="1500" dirty="0" smtClean="0">
                <a:latin typeface="Arial" panose="020B0604020202020204" pitchFamily="34" charset="0"/>
                <a:cs typeface="Arial" panose="020B0604020202020204" pitchFamily="34" charset="0"/>
              </a:rPr>
              <a:t>lei</a:t>
            </a:r>
            <a:r>
              <a:rPr lang="ro-RO" sz="1500" dirty="0">
                <a:latin typeface="Arial" panose="020B0604020202020204" pitchFamily="34" charset="0"/>
                <a:cs typeface="Arial" panose="020B0604020202020204" pitchFamily="34" charset="0"/>
              </a:rPr>
              <a:t> </a:t>
            </a:r>
            <a:r>
              <a:rPr lang="ro-RO" sz="1500" dirty="0" smtClean="0">
                <a:latin typeface="Arial" panose="020B0604020202020204" pitchFamily="34" charset="0"/>
                <a:cs typeface="Arial" panose="020B0604020202020204" pitchFamily="34" charset="0"/>
              </a:rPr>
              <a:t>sunt </a:t>
            </a:r>
            <a:r>
              <a:rPr lang="fr-FR" sz="1500" dirty="0" err="1" smtClean="0">
                <a:latin typeface="Arial" panose="020B0604020202020204" pitchFamily="34" charset="0"/>
                <a:cs typeface="Arial" panose="020B0604020202020204" pitchFamily="34" charset="0"/>
              </a:rPr>
              <a:t>aloc</a:t>
            </a:r>
            <a:r>
              <a:rPr lang="ro-RO" sz="1500" dirty="0" err="1" smtClean="0">
                <a:latin typeface="Arial" panose="020B0604020202020204" pitchFamily="34" charset="0"/>
                <a:cs typeface="Arial" panose="020B0604020202020204" pitchFamily="34" charset="0"/>
              </a:rPr>
              <a:t>ate</a:t>
            </a:r>
            <a:r>
              <a:rPr lang="ro-RO" sz="1500" dirty="0" smtClean="0">
                <a:latin typeface="Arial" panose="020B0604020202020204" pitchFamily="34" charset="0"/>
                <a:cs typeface="Arial" panose="020B0604020202020204" pitchFamily="34" charset="0"/>
              </a:rPr>
              <a:t> pentru: investițiile în domeniul </a:t>
            </a:r>
            <a:r>
              <a:rPr lang="ro-RO" sz="1500" dirty="0" err="1" smtClean="0">
                <a:latin typeface="Arial" panose="020B0604020202020204" pitchFamily="34" charset="0"/>
                <a:cs typeface="Arial" panose="020B0604020202020204" pitchFamily="34" charset="0"/>
              </a:rPr>
              <a:t>învățământulul</a:t>
            </a:r>
            <a:r>
              <a:rPr lang="ro-RO" sz="1500" dirty="0" smtClean="0">
                <a:latin typeface="Arial" panose="020B0604020202020204" pitchFamily="34" charset="0"/>
                <a:cs typeface="Arial" panose="020B0604020202020204" pitchFamily="34" charset="0"/>
              </a:rPr>
              <a:t> 245.230</a:t>
            </a:r>
            <a:r>
              <a:rPr lang="fr-FR" sz="1500" dirty="0" smtClean="0">
                <a:latin typeface="Arial" panose="020B0604020202020204" pitchFamily="34" charset="0"/>
                <a:cs typeface="Arial" panose="020B0604020202020204" pitchFamily="34" charset="0"/>
              </a:rPr>
              <a:t> </a:t>
            </a:r>
            <a:r>
              <a:rPr lang="fr-FR" sz="1500" dirty="0">
                <a:latin typeface="Arial" panose="020B0604020202020204" pitchFamily="34" charset="0"/>
                <a:cs typeface="Arial" panose="020B0604020202020204" pitchFamily="34" charset="0"/>
              </a:rPr>
              <a:t>mii </a:t>
            </a:r>
            <a:r>
              <a:rPr lang="fr-FR" sz="1500" dirty="0" smtClean="0">
                <a:latin typeface="Arial" panose="020B0604020202020204" pitchFamily="34" charset="0"/>
                <a:cs typeface="Arial" panose="020B0604020202020204" pitchFamily="34" charset="0"/>
              </a:rPr>
              <a:t>lei, </a:t>
            </a:r>
            <a:r>
              <a:rPr lang="fr-FR" sz="1500" dirty="0" err="1" smtClean="0">
                <a:latin typeface="Arial" panose="020B0604020202020204" pitchFamily="34" charset="0"/>
                <a:cs typeface="Arial" panose="020B0604020202020204" pitchFamily="34" charset="0"/>
              </a:rPr>
              <a:t>programul</a:t>
            </a:r>
            <a:r>
              <a:rPr lang="fr-FR" sz="1500" dirty="0" smtClean="0">
                <a:latin typeface="Arial" panose="020B0604020202020204" pitchFamily="34" charset="0"/>
                <a:cs typeface="Arial" panose="020B0604020202020204" pitchFamily="34" charset="0"/>
              </a:rPr>
              <a:t> </a:t>
            </a:r>
            <a:r>
              <a:rPr lang="fr-FR" sz="1500" dirty="0">
                <a:latin typeface="Arial" panose="020B0604020202020204" pitchFamily="34" charset="0"/>
                <a:cs typeface="Arial" panose="020B0604020202020204" pitchFamily="34" charset="0"/>
              </a:rPr>
              <a:t>de </a:t>
            </a:r>
            <a:r>
              <a:rPr lang="fr-FR" sz="1500" dirty="0" err="1">
                <a:latin typeface="Arial" panose="020B0604020202020204" pitchFamily="34" charset="0"/>
                <a:cs typeface="Arial" panose="020B0604020202020204" pitchFamily="34" charset="0"/>
              </a:rPr>
              <a:t>creştere</a:t>
            </a:r>
            <a:r>
              <a:rPr lang="fr-FR" sz="1500" dirty="0">
                <a:latin typeface="Arial" panose="020B0604020202020204" pitchFamily="34" charset="0"/>
                <a:cs typeface="Arial" panose="020B0604020202020204" pitchFamily="34" charset="0"/>
              </a:rPr>
              <a:t> a </a:t>
            </a:r>
            <a:r>
              <a:rPr lang="fr-FR" sz="1500" dirty="0" err="1">
                <a:latin typeface="Arial" panose="020B0604020202020204" pitchFamily="34" charset="0"/>
                <a:cs typeface="Arial" panose="020B0604020202020204" pitchFamily="34" charset="0"/>
              </a:rPr>
              <a:t>performanţei</a:t>
            </a:r>
            <a:r>
              <a:rPr lang="fr-FR" sz="1500" dirty="0">
                <a:latin typeface="Arial" panose="020B0604020202020204" pitchFamily="34" charset="0"/>
                <a:cs typeface="Arial" panose="020B0604020202020204" pitchFamily="34" charset="0"/>
              </a:rPr>
              <a:t> </a:t>
            </a:r>
            <a:r>
              <a:rPr lang="fr-FR" sz="1500" dirty="0" err="1">
                <a:latin typeface="Arial" panose="020B0604020202020204" pitchFamily="34" charset="0"/>
                <a:cs typeface="Arial" panose="020B0604020202020204" pitchFamily="34" charset="0"/>
              </a:rPr>
              <a:t>energetice</a:t>
            </a:r>
            <a:r>
              <a:rPr lang="fr-FR" sz="1500" dirty="0">
                <a:latin typeface="Arial" panose="020B0604020202020204" pitchFamily="34" charset="0"/>
                <a:cs typeface="Arial" panose="020B0604020202020204" pitchFamily="34" charset="0"/>
              </a:rPr>
              <a:t> a </a:t>
            </a:r>
            <a:r>
              <a:rPr lang="fr-FR" sz="1500" dirty="0" err="1">
                <a:latin typeface="Arial" panose="020B0604020202020204" pitchFamily="34" charset="0"/>
                <a:cs typeface="Arial" panose="020B0604020202020204" pitchFamily="34" charset="0"/>
              </a:rPr>
              <a:t>blocurilor</a:t>
            </a:r>
            <a:r>
              <a:rPr lang="fr-FR" sz="1500" dirty="0">
                <a:latin typeface="Arial" panose="020B0604020202020204" pitchFamily="34" charset="0"/>
                <a:cs typeface="Arial" panose="020B0604020202020204" pitchFamily="34" charset="0"/>
              </a:rPr>
              <a:t> de </a:t>
            </a:r>
            <a:r>
              <a:rPr lang="fr-FR" sz="1500" dirty="0" err="1" smtClean="0">
                <a:latin typeface="Arial" panose="020B0604020202020204" pitchFamily="34" charset="0"/>
                <a:cs typeface="Arial" panose="020B0604020202020204" pitchFamily="34" charset="0"/>
              </a:rPr>
              <a:t>locuit</a:t>
            </a:r>
            <a:r>
              <a:rPr lang="ro-RO" sz="1500" dirty="0">
                <a:latin typeface="Arial" panose="020B0604020202020204" pitchFamily="34" charset="0"/>
                <a:cs typeface="Arial" panose="020B0604020202020204" pitchFamily="34" charset="0"/>
              </a:rPr>
              <a:t> </a:t>
            </a:r>
            <a:r>
              <a:rPr lang="ro-RO" sz="1500" dirty="0" smtClean="0">
                <a:latin typeface="Arial" panose="020B0604020202020204" pitchFamily="34" charset="0"/>
                <a:cs typeface="Arial" panose="020B0604020202020204" pitchFamily="34" charset="0"/>
              </a:rPr>
              <a:t>247.356 </a:t>
            </a:r>
            <a:r>
              <a:rPr lang="ro-RO" sz="1500" dirty="0">
                <a:latin typeface="Arial" panose="020B0604020202020204" pitchFamily="34" charset="0"/>
                <a:cs typeface="Arial" panose="020B0604020202020204" pitchFamily="34" charset="0"/>
              </a:rPr>
              <a:t>mii </a:t>
            </a:r>
            <a:r>
              <a:rPr lang="ro-RO" sz="1500" dirty="0" smtClean="0">
                <a:latin typeface="Arial" panose="020B0604020202020204" pitchFamily="34" charset="0"/>
                <a:cs typeface="Arial" panose="020B0604020202020204" pitchFamily="34" charset="0"/>
              </a:rPr>
              <a:t>lei</a:t>
            </a:r>
            <a:r>
              <a:rPr lang="ro-RO" sz="1500" dirty="0">
                <a:latin typeface="Arial" panose="020B0604020202020204" pitchFamily="34" charset="0"/>
                <a:cs typeface="Arial" panose="020B0604020202020204" pitchFamily="34" charset="0"/>
              </a:rPr>
              <a:t>,</a:t>
            </a:r>
            <a:r>
              <a:rPr lang="fr-FR" sz="1500" dirty="0" smtClean="0">
                <a:latin typeface="Arial" panose="020B0604020202020204" pitchFamily="34" charset="0"/>
                <a:cs typeface="Arial" panose="020B0604020202020204" pitchFamily="34" charset="0"/>
              </a:rPr>
              <a:t> </a:t>
            </a:r>
            <a:r>
              <a:rPr lang="fr-FR" sz="1500" dirty="0" err="1">
                <a:latin typeface="Arial" panose="020B0604020202020204" pitchFamily="34" charset="0"/>
                <a:cs typeface="Arial" panose="020B0604020202020204" pitchFamily="34" charset="0"/>
              </a:rPr>
              <a:t>iar</a:t>
            </a:r>
            <a:r>
              <a:rPr lang="fr-FR" sz="1500" dirty="0">
                <a:latin typeface="Arial" panose="020B0604020202020204" pitchFamily="34" charset="0"/>
                <a:cs typeface="Arial" panose="020B0604020202020204" pitchFamily="34" charset="0"/>
              </a:rPr>
              <a:t> </a:t>
            </a:r>
            <a:r>
              <a:rPr lang="fr-FR" sz="1500" dirty="0" err="1">
                <a:latin typeface="Arial" panose="020B0604020202020204" pitchFamily="34" charset="0"/>
                <a:cs typeface="Arial" panose="020B0604020202020204" pitchFamily="34" charset="0"/>
              </a:rPr>
              <a:t>restul</a:t>
            </a:r>
            <a:r>
              <a:rPr lang="fr-FR" sz="1500" dirty="0">
                <a:latin typeface="Arial" panose="020B0604020202020204" pitchFamily="34" charset="0"/>
                <a:cs typeface="Arial" panose="020B0604020202020204" pitchFamily="34" charset="0"/>
              </a:rPr>
              <a:t> de </a:t>
            </a:r>
            <a:r>
              <a:rPr lang="ro-RO" sz="1500" dirty="0" smtClean="0">
                <a:latin typeface="Arial" panose="020B0604020202020204" pitchFamily="34" charset="0"/>
                <a:cs typeface="Arial" panose="020B0604020202020204" pitchFamily="34" charset="0"/>
              </a:rPr>
              <a:t>65.772</a:t>
            </a:r>
            <a:r>
              <a:rPr lang="it-IT" sz="1500" dirty="0" smtClean="0">
                <a:latin typeface="Arial" panose="020B0604020202020204" pitchFamily="34" charset="0"/>
                <a:cs typeface="Arial" panose="020B0604020202020204" pitchFamily="34" charset="0"/>
              </a:rPr>
              <a:t> </a:t>
            </a:r>
            <a:r>
              <a:rPr lang="it-IT" sz="1500" dirty="0">
                <a:latin typeface="Arial" panose="020B0604020202020204" pitchFamily="34" charset="0"/>
                <a:cs typeface="Arial" panose="020B0604020202020204" pitchFamily="34" charset="0"/>
              </a:rPr>
              <a:t>mii lei pentru alte cheltuieli de </a:t>
            </a:r>
            <a:r>
              <a:rPr lang="it-IT" sz="1500" dirty="0" smtClean="0">
                <a:latin typeface="Arial" panose="020B0604020202020204" pitchFamily="34" charset="0"/>
                <a:cs typeface="Arial" panose="020B0604020202020204" pitchFamily="34" charset="0"/>
              </a:rPr>
              <a:t>capital</a:t>
            </a:r>
            <a:r>
              <a:rPr lang="ro-RO" sz="1500" dirty="0" smtClean="0">
                <a:latin typeface="Arial" panose="020B0604020202020204" pitchFamily="34" charset="0"/>
                <a:cs typeface="Arial" panose="020B0604020202020204" pitchFamily="34" charset="0"/>
              </a:rPr>
              <a:t>;</a:t>
            </a:r>
          </a:p>
          <a:p>
            <a:pPr algn="just" defTabSz="461963"/>
            <a:endParaRPr lang="ro-RO" sz="1000" dirty="0" smtClean="0">
              <a:latin typeface="Arial" panose="020B0604020202020204" pitchFamily="34" charset="0"/>
              <a:cs typeface="Arial" panose="020B0604020202020204" pitchFamily="34" charset="0"/>
            </a:endParaRPr>
          </a:p>
          <a:p>
            <a:pPr marL="285750" indent="-285750" algn="just" defTabSz="461963">
              <a:buFont typeface="Arial" panose="020B0604020202020204" pitchFamily="34" charset="0"/>
              <a:buChar char="•"/>
            </a:pPr>
            <a:r>
              <a:rPr lang="ro-RO" sz="1500" dirty="0" smtClean="0">
                <a:latin typeface="Arial" panose="020B0604020202020204" pitchFamily="34" charset="0"/>
                <a:cs typeface="Arial" panose="020B0604020202020204" pitchFamily="34" charset="0"/>
              </a:rPr>
              <a:t>cheltuieli pentru proiectele finanțate din FEN în sumă de 34.420 mii lei, din care 27.384 mii lei pentru reabilitarea și modernizarea unităților de învățământ de pe raza Sectorului 2, diferența de 7.036 mii lei fiind alocată altor proiecte;</a:t>
            </a:r>
          </a:p>
          <a:p>
            <a:pPr algn="just" defTabSz="461963"/>
            <a:endParaRPr lang="ro-RO" sz="1000" dirty="0" smtClean="0">
              <a:latin typeface="Arial" panose="020B0604020202020204" pitchFamily="34" charset="0"/>
              <a:cs typeface="Arial" panose="020B0604020202020204" pitchFamily="34" charset="0"/>
            </a:endParaRPr>
          </a:p>
          <a:p>
            <a:pPr marL="285750" indent="-285750" algn="just" defTabSz="461963">
              <a:buFont typeface="Arial" panose="020B0604020202020204" pitchFamily="34" charset="0"/>
              <a:buChar char="•"/>
            </a:pPr>
            <a:r>
              <a:rPr lang="ro-RO" sz="1500" dirty="0" smtClean="0">
                <a:latin typeface="Arial" panose="020B0604020202020204" pitchFamily="34" charset="0"/>
                <a:cs typeface="Arial" panose="020B0604020202020204" pitchFamily="34" charset="0"/>
              </a:rPr>
              <a:t>cheltuieli pentru proiectele finanțate din PNRR în sumă de 115.954 mii lei, din care 52.856 mii lei sunt pentru programul de creștere a performanței energetice a blocurilor de locuit, 43.837 mii lei sunt pentru dotarea </a:t>
            </a:r>
            <a:r>
              <a:rPr lang="ro-RO" sz="1500" dirty="0">
                <a:latin typeface="Arial" panose="020B0604020202020204" pitchFamily="34" charset="0"/>
                <a:cs typeface="Arial" panose="020B0604020202020204" pitchFamily="34" charset="0"/>
              </a:rPr>
              <a:t>cu mobilier, materiale didactice ș</a:t>
            </a:r>
            <a:r>
              <a:rPr lang="ro-RO" sz="1500" dirty="0" smtClean="0">
                <a:latin typeface="Arial" panose="020B0604020202020204" pitchFamily="34" charset="0"/>
                <a:cs typeface="Arial" panose="020B0604020202020204" pitchFamily="34" charset="0"/>
              </a:rPr>
              <a:t>i </a:t>
            </a:r>
            <a:r>
              <a:rPr lang="ro-RO" sz="1500" dirty="0">
                <a:latin typeface="Arial" panose="020B0604020202020204" pitchFamily="34" charset="0"/>
                <a:cs typeface="Arial" panose="020B0604020202020204" pitchFamily="34" charset="0"/>
              </a:rPr>
              <a:t>echipamente digitale a </a:t>
            </a:r>
            <a:r>
              <a:rPr lang="ro-RO" sz="1500" dirty="0" smtClean="0">
                <a:latin typeface="Arial" panose="020B0604020202020204" pitchFamily="34" charset="0"/>
                <a:cs typeface="Arial" panose="020B0604020202020204" pitchFamily="34" charset="0"/>
              </a:rPr>
              <a:t>unităților </a:t>
            </a:r>
            <a:r>
              <a:rPr lang="ro-RO" sz="1500" dirty="0">
                <a:latin typeface="Arial" panose="020B0604020202020204" pitchFamily="34" charset="0"/>
                <a:cs typeface="Arial" panose="020B0604020202020204" pitchFamily="34" charset="0"/>
              </a:rPr>
              <a:t>de </a:t>
            </a:r>
            <a:r>
              <a:rPr lang="ro-RO" sz="1500" dirty="0" smtClean="0">
                <a:latin typeface="Arial" panose="020B0604020202020204" pitchFamily="34" charset="0"/>
                <a:cs typeface="Arial" panose="020B0604020202020204" pitchFamily="34" charset="0"/>
              </a:rPr>
              <a:t>învățământ </a:t>
            </a:r>
            <a:r>
              <a:rPr lang="ro-RO" sz="1500" dirty="0">
                <a:latin typeface="Arial" panose="020B0604020202020204" pitchFamily="34" charset="0"/>
                <a:cs typeface="Arial" panose="020B0604020202020204" pitchFamily="34" charset="0"/>
              </a:rPr>
              <a:t>preuniversitar ș</a:t>
            </a:r>
            <a:r>
              <a:rPr lang="ro-RO" sz="1500" dirty="0" smtClean="0">
                <a:latin typeface="Arial" panose="020B0604020202020204" pitchFamily="34" charset="0"/>
                <a:cs typeface="Arial" panose="020B0604020202020204" pitchFamily="34" charset="0"/>
              </a:rPr>
              <a:t>i a</a:t>
            </a:r>
            <a:r>
              <a:rPr lang="ro-RO" sz="1500" dirty="0">
                <a:latin typeface="Arial" panose="020B0604020202020204" pitchFamily="34" charset="0"/>
                <a:cs typeface="Arial" panose="020B0604020202020204" pitchFamily="34" charset="0"/>
              </a:rPr>
              <a:t> </a:t>
            </a:r>
            <a:r>
              <a:rPr lang="ro-RO" sz="1500" dirty="0" smtClean="0">
                <a:latin typeface="Arial" panose="020B0604020202020204" pitchFamily="34" charset="0"/>
                <a:cs typeface="Arial" panose="020B0604020202020204" pitchFamily="34" charset="0"/>
              </a:rPr>
              <a:t>unităților</a:t>
            </a:r>
            <a:r>
              <a:rPr lang="ro-RO" sz="1500" dirty="0">
                <a:latin typeface="Arial" panose="020B0604020202020204" pitchFamily="34" charset="0"/>
                <a:cs typeface="Arial" panose="020B0604020202020204" pitchFamily="34" charset="0"/>
              </a:rPr>
              <a:t> </a:t>
            </a:r>
            <a:r>
              <a:rPr lang="ro-RO" sz="1500" dirty="0" smtClean="0">
                <a:latin typeface="Arial" panose="020B0604020202020204" pitchFamily="34" charset="0"/>
                <a:cs typeface="Arial" panose="020B0604020202020204" pitchFamily="34" charset="0"/>
              </a:rPr>
              <a:t>conexe </a:t>
            </a:r>
            <a:r>
              <a:rPr lang="ro-RO" sz="1500" dirty="0">
                <a:latin typeface="Arial" panose="020B0604020202020204" pitchFamily="34" charset="0"/>
                <a:cs typeface="Arial" panose="020B0604020202020204" pitchFamily="34" charset="0"/>
              </a:rPr>
              <a:t>din </a:t>
            </a:r>
            <a:r>
              <a:rPr lang="ro-RO" sz="1500" dirty="0" smtClean="0">
                <a:latin typeface="Arial" panose="020B0604020202020204" pitchFamily="34" charset="0"/>
                <a:cs typeface="Arial" panose="020B0604020202020204" pitchFamily="34" charset="0"/>
              </a:rPr>
              <a:t>Sectorul 2, 15.552 mii lei pentru construire creșă 110 locuri, iar restul de 3.709 mii lei pentru alte proiecte finanțate din PNRR.</a:t>
            </a:r>
            <a:endParaRPr lang="en-US" sz="1500" dirty="0">
              <a:latin typeface="Arial" panose="020B0604020202020204" pitchFamily="34" charset="0"/>
              <a:cs typeface="Arial" panose="020B0604020202020204" pitchFamily="34" charset="0"/>
            </a:endParaRPr>
          </a:p>
          <a:p>
            <a:pPr algn="just" defTabSz="461963"/>
            <a:r>
              <a:rPr lang="en-US" sz="2400" dirty="0">
                <a:cs typeface="Arial" panose="020B0604020202020204" pitchFamily="34" charset="0"/>
              </a:rPr>
              <a:t>	</a:t>
            </a:r>
            <a:endParaRPr lang="en-US" sz="1600" dirty="0">
              <a:latin typeface="Arial" panose="020B0604020202020204" pitchFamily="34" charset="0"/>
              <a:cs typeface="Arial" panose="020B0604020202020204" pitchFamily="34" charset="0"/>
            </a:endParaRPr>
          </a:p>
        </p:txBody>
      </p:sp>
      <p:sp>
        <p:nvSpPr>
          <p:cNvPr id="3" name="Titlu 2"/>
          <p:cNvSpPr>
            <a:spLocks noGrp="1"/>
          </p:cNvSpPr>
          <p:nvPr>
            <p:ph type="title"/>
          </p:nvPr>
        </p:nvSpPr>
        <p:spPr>
          <a:xfrm>
            <a:off x="1099007" y="955073"/>
            <a:ext cx="10359064" cy="872067"/>
          </a:xfrm>
          <a:noFill/>
        </p:spPr>
        <p:txBody>
          <a:bodyPr>
            <a:noAutofit/>
          </a:bodyPr>
          <a:lstStyle/>
          <a:p>
            <a:pPr algn="ctr"/>
            <a:r>
              <a:rPr lang="ro-RO" sz="3800" b="1" dirty="0">
                <a:solidFill>
                  <a:schemeClr val="bg1"/>
                </a:solidFill>
                <a:latin typeface="Arial" panose="020B0604020202020204" pitchFamily="34" charset="0"/>
                <a:cs typeface="Arial" panose="020B0604020202020204" pitchFamily="34" charset="0"/>
              </a:rPr>
              <a:t>Cheltuielile</a:t>
            </a:r>
            <a:r>
              <a:rPr lang="it-IT" sz="3800" b="1" dirty="0">
                <a:solidFill>
                  <a:schemeClr val="bg1"/>
                </a:solidFill>
                <a:latin typeface="Arial" panose="020B0604020202020204" pitchFamily="34" charset="0"/>
                <a:cs typeface="Arial" panose="020B0604020202020204" pitchFamily="34" charset="0"/>
              </a:rPr>
              <a:t> bugetului local al Sectorului 2</a:t>
            </a:r>
            <a:endParaRPr lang="ro-RO" sz="3800" b="1"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53180505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itlu 2"/>
          <p:cNvSpPr>
            <a:spLocks noGrp="1"/>
          </p:cNvSpPr>
          <p:nvPr>
            <p:ph type="title"/>
          </p:nvPr>
        </p:nvSpPr>
        <p:spPr>
          <a:xfrm>
            <a:off x="1141268" y="89966"/>
            <a:ext cx="12192000" cy="865999"/>
          </a:xfrm>
          <a:noFill/>
        </p:spPr>
        <p:txBody>
          <a:bodyPr>
            <a:noAutofit/>
          </a:bodyPr>
          <a:lstStyle/>
          <a:p>
            <a:r>
              <a:rPr lang="it-IT" sz="3600" b="1" dirty="0">
                <a:solidFill>
                  <a:schemeClr val="tx1"/>
                </a:solidFill>
                <a:latin typeface="Arial" panose="020B0604020202020204" pitchFamily="34" charset="0"/>
                <a:cs typeface="Arial" panose="020B0604020202020204" pitchFamily="34" charset="0"/>
              </a:rPr>
              <a:t>Cheltuielile bugetului local al</a:t>
            </a:r>
            <a:r>
              <a:rPr lang="ro-RO" sz="3600" b="1" dirty="0">
                <a:solidFill>
                  <a:schemeClr val="tx1"/>
                </a:solidFill>
                <a:latin typeface="Arial" panose="020B0604020202020204" pitchFamily="34" charset="0"/>
                <a:cs typeface="Arial" panose="020B0604020202020204" pitchFamily="34" charset="0"/>
              </a:rPr>
              <a:t> </a:t>
            </a:r>
            <a:r>
              <a:rPr lang="it-IT" sz="3600" b="1" dirty="0">
                <a:solidFill>
                  <a:schemeClr val="tx1"/>
                </a:solidFill>
                <a:latin typeface="Arial" panose="020B0604020202020204" pitchFamily="34" charset="0"/>
                <a:cs typeface="Arial" panose="020B0604020202020204" pitchFamily="34" charset="0"/>
              </a:rPr>
              <a:t>Sectorului </a:t>
            </a:r>
            <a:r>
              <a:rPr lang="ro-RO" sz="3600" b="1" dirty="0">
                <a:solidFill>
                  <a:schemeClr val="tx1"/>
                </a:solidFill>
                <a:latin typeface="Arial" panose="020B0604020202020204" pitchFamily="34" charset="0"/>
                <a:cs typeface="Arial" panose="020B0604020202020204" pitchFamily="34" charset="0"/>
              </a:rPr>
              <a:t>2</a:t>
            </a:r>
            <a:endParaRPr lang="ro-RO" sz="1800" b="1" dirty="0">
              <a:solidFill>
                <a:schemeClr val="tx1"/>
              </a:solidFill>
              <a:latin typeface="Arial" panose="020B0604020202020204" pitchFamily="34" charset="0"/>
              <a:cs typeface="Arial" panose="020B0604020202020204" pitchFamily="34" charset="0"/>
            </a:endParaRPr>
          </a:p>
        </p:txBody>
      </p:sp>
      <p:graphicFrame>
        <p:nvGraphicFramePr>
          <p:cNvPr id="2" name="Tabel 1"/>
          <p:cNvGraphicFramePr>
            <a:graphicFrameLocks noGrp="1"/>
          </p:cNvGraphicFramePr>
          <p:nvPr>
            <p:extLst>
              <p:ext uri="{D42A27DB-BD31-4B8C-83A1-F6EECF244321}">
                <p14:modId xmlns:p14="http://schemas.microsoft.com/office/powerpoint/2010/main" val="1123080311"/>
              </p:ext>
            </p:extLst>
          </p:nvPr>
        </p:nvGraphicFramePr>
        <p:xfrm>
          <a:off x="424830" y="822615"/>
          <a:ext cx="11560218" cy="5612773"/>
        </p:xfrm>
        <a:graphic>
          <a:graphicData uri="http://schemas.openxmlformats.org/drawingml/2006/table">
            <a:tbl>
              <a:tblPr firstRow="1" firstCol="1">
                <a:tableStyleId>{BC89EF96-8CEA-46FF-86C4-4CE0E7609802}</a:tableStyleId>
              </a:tblPr>
              <a:tblGrid>
                <a:gridCol w="9519363">
                  <a:extLst>
                    <a:ext uri="{9D8B030D-6E8A-4147-A177-3AD203B41FA5}">
                      <a16:colId xmlns="" xmlns:a16="http://schemas.microsoft.com/office/drawing/2014/main" val="20000"/>
                    </a:ext>
                  </a:extLst>
                </a:gridCol>
                <a:gridCol w="2040855">
                  <a:extLst>
                    <a:ext uri="{9D8B030D-6E8A-4147-A177-3AD203B41FA5}">
                      <a16:colId xmlns="" xmlns:a16="http://schemas.microsoft.com/office/drawing/2014/main" val="20001"/>
                    </a:ext>
                  </a:extLst>
                </a:gridCol>
              </a:tblGrid>
              <a:tr h="369719">
                <a:tc>
                  <a:txBody>
                    <a:bodyPr/>
                    <a:lstStyle/>
                    <a:p>
                      <a:pPr marL="0" marR="0">
                        <a:spcBef>
                          <a:spcPts val="0"/>
                        </a:spcBef>
                        <a:spcAft>
                          <a:spcPts val="0"/>
                        </a:spcAft>
                      </a:pPr>
                      <a:r>
                        <a:rPr lang="ro-RO" sz="1400" dirty="0">
                          <a:solidFill>
                            <a:schemeClr val="bg1"/>
                          </a:solidFill>
                          <a:effectLst/>
                          <a:latin typeface="Arial" panose="020B0604020202020204" pitchFamily="34" charset="0"/>
                          <a:cs typeface="Arial" panose="020B0604020202020204" pitchFamily="34" charset="0"/>
                        </a:rPr>
                        <a:t>	 </a:t>
                      </a:r>
                      <a:endParaRPr lang="en-US" sz="1400" dirty="0">
                        <a:solidFill>
                          <a:schemeClr val="bg1"/>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2">
                          <a:lumMod val="25000"/>
                        </a:schemeClr>
                      </a:solidFill>
                      <a:prstDash val="solid"/>
                      <a:round/>
                      <a:headEnd type="none" w="med" len="med"/>
                      <a:tailEnd type="none" w="med" len="med"/>
                    </a:lnB>
                    <a:noFill/>
                  </a:tcPr>
                </a:tc>
                <a:tc>
                  <a:txBody>
                    <a:bodyPr/>
                    <a:lstStyle/>
                    <a:p>
                      <a:pPr marL="0" marR="0" algn="ctr">
                        <a:spcBef>
                          <a:spcPts val="0"/>
                        </a:spcBef>
                        <a:spcAft>
                          <a:spcPts val="0"/>
                        </a:spcAft>
                      </a:pPr>
                      <a:r>
                        <a:rPr lang="ro-RO" sz="1400" dirty="0">
                          <a:solidFill>
                            <a:schemeClr val="tx1"/>
                          </a:solidFill>
                          <a:effectLst/>
                          <a:latin typeface="Arial" panose="020B0604020202020204" pitchFamily="34" charset="0"/>
                          <a:cs typeface="Arial" panose="020B0604020202020204" pitchFamily="34" charset="0"/>
                        </a:rPr>
                        <a:t>mii lei</a:t>
                      </a:r>
                      <a:endParaRPr lang="en-US" sz="1400" b="1"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2">
                          <a:lumMod val="2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10000"/>
                  </a:ext>
                </a:extLst>
              </a:tr>
              <a:tr h="312616">
                <a:tc>
                  <a:txBody>
                    <a:bodyPr/>
                    <a:lstStyle/>
                    <a:p>
                      <a:pPr algn="l" rtl="0" fontAlgn="ctr"/>
                      <a:r>
                        <a:rPr lang="ro-RO" sz="1400" b="1" i="0" u="none" strike="noStrike" dirty="0" smtClean="0">
                          <a:solidFill>
                            <a:schemeClr val="bg1"/>
                          </a:solidFill>
                          <a:effectLst/>
                          <a:latin typeface="Arial" panose="020B0604020202020204" pitchFamily="34" charset="0"/>
                          <a:cs typeface="Arial" panose="020B0604020202020204" pitchFamily="34" charset="0"/>
                        </a:rPr>
                        <a:t> </a:t>
                      </a:r>
                      <a:r>
                        <a:rPr lang="en-US" sz="1400" b="1" i="0" u="none" strike="noStrike" dirty="0" smtClean="0">
                          <a:solidFill>
                            <a:schemeClr val="bg1"/>
                          </a:solidFill>
                          <a:effectLst/>
                          <a:latin typeface="Arial" panose="020B0604020202020204" pitchFamily="34" charset="0"/>
                          <a:cs typeface="Arial" panose="020B0604020202020204" pitchFamily="34" charset="0"/>
                        </a:rPr>
                        <a:t>TOTAL </a:t>
                      </a:r>
                      <a:r>
                        <a:rPr lang="en-US" sz="1400" b="1" i="0" u="none" strike="noStrike" dirty="0">
                          <a:solidFill>
                            <a:schemeClr val="bg1"/>
                          </a:solidFill>
                          <a:effectLst/>
                          <a:latin typeface="Arial" panose="020B0604020202020204" pitchFamily="34" charset="0"/>
                          <a:cs typeface="Arial" panose="020B0604020202020204" pitchFamily="34" charset="0"/>
                        </a:rPr>
                        <a:t>CHELTUIELI BUGET LOCAL </a:t>
                      </a:r>
                      <a:r>
                        <a:rPr lang="en-US" sz="1400" b="1" i="0" u="none" strike="noStrike" dirty="0" smtClean="0">
                          <a:solidFill>
                            <a:schemeClr val="bg1"/>
                          </a:solidFill>
                          <a:effectLst/>
                          <a:latin typeface="Arial" panose="020B0604020202020204" pitchFamily="34" charset="0"/>
                          <a:cs typeface="Arial" panose="020B0604020202020204" pitchFamily="34" charset="0"/>
                        </a:rPr>
                        <a:t>2025, </a:t>
                      </a:r>
                      <a:r>
                        <a:rPr lang="en-US" sz="1400" b="1" i="0" u="none" strike="noStrike" dirty="0">
                          <a:solidFill>
                            <a:schemeClr val="bg1"/>
                          </a:solidFill>
                          <a:effectLst/>
                          <a:latin typeface="Arial" panose="020B0604020202020204" pitchFamily="34" charset="0"/>
                          <a:cs typeface="Arial" panose="020B0604020202020204" pitchFamily="34" charset="0"/>
                        </a:rPr>
                        <a:t>din care:              </a:t>
                      </a:r>
                    </a:p>
                  </a:txBody>
                  <a:tcPr marL="0" marR="0" marT="0" marB="0" anchor="ctr">
                    <a:lnL w="12700" cap="flat" cmpd="sng" algn="ctr">
                      <a:solidFill>
                        <a:schemeClr val="bg2">
                          <a:lumMod val="25000"/>
                        </a:schemeClr>
                      </a:solidFill>
                      <a:prstDash val="solid"/>
                      <a:round/>
                      <a:headEnd type="none" w="med" len="med"/>
                      <a:tailEnd type="none" w="med" len="med"/>
                    </a:lnL>
                    <a:lnR w="12700" cap="flat" cmpd="sng" algn="ctr">
                      <a:solidFill>
                        <a:schemeClr val="bg2">
                          <a:lumMod val="25000"/>
                        </a:schemeClr>
                      </a:solidFill>
                      <a:prstDash val="solid"/>
                      <a:round/>
                      <a:headEnd type="none" w="med" len="med"/>
                      <a:tailEnd type="none" w="med" len="med"/>
                    </a:lnR>
                    <a:lnT w="12700" cap="flat" cmpd="sng" algn="ctr">
                      <a:solidFill>
                        <a:schemeClr val="bg2">
                          <a:lumMod val="25000"/>
                        </a:schemeClr>
                      </a:solidFill>
                      <a:prstDash val="solid"/>
                      <a:round/>
                      <a:headEnd type="none" w="med" len="med"/>
                      <a:tailEnd type="none" w="med" len="med"/>
                    </a:lnT>
                    <a:lnB w="12700" cap="flat" cmpd="sng" algn="ctr">
                      <a:solidFill>
                        <a:schemeClr val="bg2">
                          <a:lumMod val="25000"/>
                        </a:schemeClr>
                      </a:solidFill>
                      <a:prstDash val="solid"/>
                      <a:round/>
                      <a:headEnd type="none" w="med" len="med"/>
                      <a:tailEnd type="none" w="med" len="med"/>
                    </a:lnB>
                    <a:solidFill>
                      <a:schemeClr val="tx2">
                        <a:lumMod val="75000"/>
                      </a:schemeClr>
                    </a:solidFill>
                  </a:tcPr>
                </a:tc>
                <a:tc>
                  <a:txBody>
                    <a:bodyPr/>
                    <a:lstStyle/>
                    <a:p>
                      <a:pPr algn="ctr" rtl="0" fontAlgn="ctr"/>
                      <a:r>
                        <a:rPr lang="ro-RO" sz="1400" b="1" i="0" u="none" strike="noStrike" dirty="0" smtClean="0">
                          <a:solidFill>
                            <a:schemeClr val="bg1"/>
                          </a:solidFill>
                          <a:effectLst/>
                          <a:latin typeface="Arial" panose="020B0604020202020204" pitchFamily="34" charset="0"/>
                          <a:cs typeface="Arial" panose="020B0604020202020204" pitchFamily="34" charset="0"/>
                        </a:rPr>
                        <a:t>2.274.668</a:t>
                      </a:r>
                      <a:endParaRPr lang="ro-RO" sz="1400" b="1" i="0" u="none" strike="noStrike" dirty="0">
                        <a:solidFill>
                          <a:schemeClr val="bg1"/>
                        </a:solidFill>
                        <a:effectLst/>
                        <a:latin typeface="Arial" panose="020B0604020202020204" pitchFamily="34" charset="0"/>
                        <a:cs typeface="Arial" panose="020B0604020202020204" pitchFamily="34" charset="0"/>
                      </a:endParaRPr>
                    </a:p>
                  </a:txBody>
                  <a:tcPr marL="0" marR="0" marT="0" marB="0" anchor="ctr">
                    <a:lnL w="12700" cap="flat" cmpd="sng" algn="ctr">
                      <a:solidFill>
                        <a:schemeClr val="bg2">
                          <a:lumMod val="25000"/>
                        </a:schemeClr>
                      </a:solidFill>
                      <a:prstDash val="solid"/>
                      <a:round/>
                      <a:headEnd type="none" w="med" len="med"/>
                      <a:tailEnd type="none" w="med" len="med"/>
                    </a:lnL>
                    <a:lnR w="12700" cap="flat" cmpd="sng" algn="ctr">
                      <a:solidFill>
                        <a:schemeClr val="bg2">
                          <a:lumMod val="25000"/>
                        </a:schemeClr>
                      </a:solidFill>
                      <a:prstDash val="solid"/>
                      <a:round/>
                      <a:headEnd type="none" w="med" len="med"/>
                      <a:tailEnd type="none" w="med" len="med"/>
                    </a:lnR>
                    <a:lnT w="12700" cap="flat" cmpd="sng" algn="ctr">
                      <a:solidFill>
                        <a:schemeClr val="bg2">
                          <a:lumMod val="25000"/>
                        </a:schemeClr>
                      </a:solidFill>
                      <a:prstDash val="solid"/>
                      <a:round/>
                      <a:headEnd type="none" w="med" len="med"/>
                      <a:tailEnd type="none" w="med" len="med"/>
                    </a:lnT>
                    <a:lnB w="12700" cap="flat" cmpd="sng" algn="ctr">
                      <a:solidFill>
                        <a:schemeClr val="bg2">
                          <a:lumMod val="25000"/>
                        </a:schemeClr>
                      </a:solidFill>
                      <a:prstDash val="solid"/>
                      <a:round/>
                      <a:headEnd type="none" w="med" len="med"/>
                      <a:tailEnd type="none" w="med" len="med"/>
                    </a:lnB>
                    <a:solidFill>
                      <a:schemeClr val="tx2">
                        <a:lumMod val="75000"/>
                      </a:schemeClr>
                    </a:solidFill>
                  </a:tcPr>
                </a:tc>
                <a:extLst>
                  <a:ext uri="{0D108BD9-81ED-4DB2-BD59-A6C34878D82A}">
                    <a16:rowId xmlns="" xmlns:a16="http://schemas.microsoft.com/office/drawing/2014/main" val="10001"/>
                  </a:ext>
                </a:extLst>
              </a:tr>
              <a:tr h="314325">
                <a:tc>
                  <a:txBody>
                    <a:bodyPr/>
                    <a:lstStyle/>
                    <a:p>
                      <a:pPr algn="l" rtl="0" fontAlgn="ctr"/>
                      <a:r>
                        <a:rPr lang="ro-RO" sz="1400" b="1" i="0" u="none" strike="noStrike" baseline="0" dirty="0" smtClean="0">
                          <a:solidFill>
                            <a:schemeClr val="tx1"/>
                          </a:solidFill>
                          <a:effectLst/>
                          <a:latin typeface="Arial" panose="020B0604020202020204" pitchFamily="34" charset="0"/>
                          <a:cs typeface="Arial" panose="020B0604020202020204" pitchFamily="34" charset="0"/>
                        </a:rPr>
                        <a:t>   </a:t>
                      </a:r>
                      <a:r>
                        <a:rPr lang="ro-RO" sz="1400" b="1" i="0" u="none" strike="noStrike" dirty="0" smtClean="0">
                          <a:solidFill>
                            <a:schemeClr val="tx1"/>
                          </a:solidFill>
                          <a:effectLst/>
                          <a:latin typeface="Arial" panose="020B0604020202020204" pitchFamily="34" charset="0"/>
                          <a:cs typeface="Arial" panose="020B0604020202020204" pitchFamily="34" charset="0"/>
                        </a:rPr>
                        <a:t>SECŢIUNEA </a:t>
                      </a:r>
                      <a:r>
                        <a:rPr lang="ro-RO" sz="1400" b="1" i="0" u="none" strike="noStrike" dirty="0">
                          <a:solidFill>
                            <a:schemeClr val="tx1"/>
                          </a:solidFill>
                          <a:effectLst/>
                          <a:latin typeface="Arial" panose="020B0604020202020204" pitchFamily="34" charset="0"/>
                          <a:cs typeface="Arial" panose="020B0604020202020204" pitchFamily="34" charset="0"/>
                        </a:rPr>
                        <a:t>DE FUNCŢIONARE:</a:t>
                      </a:r>
                    </a:p>
                  </a:txBody>
                  <a:tcPr marL="0" marR="0" marT="0" marB="0" anchor="ctr">
                    <a:lnL w="12700" cap="flat" cmpd="sng" algn="ctr">
                      <a:solidFill>
                        <a:schemeClr val="bg2">
                          <a:lumMod val="25000"/>
                        </a:schemeClr>
                      </a:solidFill>
                      <a:prstDash val="solid"/>
                      <a:round/>
                      <a:headEnd type="none" w="med" len="med"/>
                      <a:tailEnd type="none" w="med" len="med"/>
                    </a:lnL>
                    <a:lnR w="12700" cap="flat" cmpd="sng" algn="ctr">
                      <a:solidFill>
                        <a:schemeClr val="bg2">
                          <a:lumMod val="25000"/>
                        </a:schemeClr>
                      </a:solidFill>
                      <a:prstDash val="solid"/>
                      <a:round/>
                      <a:headEnd type="none" w="med" len="med"/>
                      <a:tailEnd type="none" w="med" len="med"/>
                    </a:lnR>
                    <a:lnT w="12700" cap="flat" cmpd="sng" algn="ctr">
                      <a:solidFill>
                        <a:schemeClr val="bg2">
                          <a:lumMod val="25000"/>
                        </a:schemeClr>
                      </a:solidFill>
                      <a:prstDash val="solid"/>
                      <a:round/>
                      <a:headEnd type="none" w="med" len="med"/>
                      <a:tailEnd type="none" w="med" len="med"/>
                    </a:lnT>
                    <a:lnB w="12700" cap="flat" cmpd="sng" algn="ctr">
                      <a:solidFill>
                        <a:schemeClr val="bg2">
                          <a:lumMod val="25000"/>
                        </a:schemeClr>
                      </a:solidFill>
                      <a:prstDash val="solid"/>
                      <a:round/>
                      <a:headEnd type="none" w="med" len="med"/>
                      <a:tailEnd type="none" w="med" len="med"/>
                    </a:lnB>
                    <a:noFill/>
                  </a:tcPr>
                </a:tc>
                <a:tc>
                  <a:txBody>
                    <a:bodyPr/>
                    <a:lstStyle/>
                    <a:p>
                      <a:pPr algn="ctr" rtl="0" fontAlgn="ctr"/>
                      <a:r>
                        <a:rPr lang="ro-RO" sz="1400" b="1" i="0" u="none" strike="noStrike" dirty="0" smtClean="0">
                          <a:solidFill>
                            <a:schemeClr val="tx1"/>
                          </a:solidFill>
                          <a:effectLst/>
                          <a:latin typeface="Arial" panose="020B0604020202020204" pitchFamily="34" charset="0"/>
                          <a:cs typeface="Arial" panose="020B0604020202020204" pitchFamily="34" charset="0"/>
                        </a:rPr>
                        <a:t>1.399.920</a:t>
                      </a:r>
                      <a:endParaRPr lang="ro-RO" sz="1400" b="1" i="0" u="none" strike="noStrike" dirty="0">
                        <a:solidFill>
                          <a:schemeClr val="tx1"/>
                        </a:solidFill>
                        <a:effectLst/>
                        <a:latin typeface="Arial" panose="020B0604020202020204" pitchFamily="34" charset="0"/>
                        <a:cs typeface="Arial" panose="020B0604020202020204" pitchFamily="34" charset="0"/>
                      </a:endParaRPr>
                    </a:p>
                  </a:txBody>
                  <a:tcPr marL="0" marR="0" marT="0" marB="0" anchor="ctr">
                    <a:lnL w="12700" cap="flat" cmpd="sng" algn="ctr">
                      <a:solidFill>
                        <a:schemeClr val="bg2">
                          <a:lumMod val="25000"/>
                        </a:schemeClr>
                      </a:solidFill>
                      <a:prstDash val="solid"/>
                      <a:round/>
                      <a:headEnd type="none" w="med" len="med"/>
                      <a:tailEnd type="none" w="med" len="med"/>
                    </a:lnL>
                    <a:lnR w="12700" cap="flat" cmpd="sng" algn="ctr">
                      <a:solidFill>
                        <a:schemeClr val="bg2">
                          <a:lumMod val="25000"/>
                        </a:schemeClr>
                      </a:solidFill>
                      <a:prstDash val="solid"/>
                      <a:round/>
                      <a:headEnd type="none" w="med" len="med"/>
                      <a:tailEnd type="none" w="med" len="med"/>
                    </a:lnR>
                    <a:lnT w="12700" cap="flat" cmpd="sng" algn="ctr">
                      <a:solidFill>
                        <a:schemeClr val="bg2">
                          <a:lumMod val="25000"/>
                        </a:schemeClr>
                      </a:solidFill>
                      <a:prstDash val="solid"/>
                      <a:round/>
                      <a:headEnd type="none" w="med" len="med"/>
                      <a:tailEnd type="none" w="med" len="med"/>
                    </a:lnT>
                    <a:lnB w="12700" cap="flat" cmpd="sng" algn="ctr">
                      <a:solidFill>
                        <a:schemeClr val="bg2">
                          <a:lumMod val="25000"/>
                        </a:schemeClr>
                      </a:solidFill>
                      <a:prstDash val="solid"/>
                      <a:round/>
                      <a:headEnd type="none" w="med" len="med"/>
                      <a:tailEnd type="none" w="med" len="med"/>
                    </a:lnB>
                    <a:noFill/>
                  </a:tcPr>
                </a:tc>
                <a:extLst>
                  <a:ext uri="{0D108BD9-81ED-4DB2-BD59-A6C34878D82A}">
                    <a16:rowId xmlns="" xmlns:a16="http://schemas.microsoft.com/office/drawing/2014/main" val="10002"/>
                  </a:ext>
                </a:extLst>
              </a:tr>
              <a:tr h="314325">
                <a:tc>
                  <a:txBody>
                    <a:bodyPr/>
                    <a:lstStyle/>
                    <a:p>
                      <a:pPr algn="l" rtl="0" fontAlgn="ctr"/>
                      <a:r>
                        <a:rPr lang="ro-RO" sz="1400" b="0" i="0" u="none" strike="noStrike" baseline="0" dirty="0">
                          <a:solidFill>
                            <a:schemeClr val="tx1"/>
                          </a:solidFill>
                          <a:effectLst/>
                          <a:latin typeface="Arial" panose="020B0604020202020204" pitchFamily="34" charset="0"/>
                          <a:cs typeface="Arial" panose="020B0604020202020204" pitchFamily="34" charset="0"/>
                        </a:rPr>
                        <a:t> </a:t>
                      </a:r>
                      <a:r>
                        <a:rPr lang="ro-RO" sz="1400" b="0" i="0" u="none" strike="noStrike" baseline="0" dirty="0" smtClean="0">
                          <a:solidFill>
                            <a:schemeClr val="tx1"/>
                          </a:solidFill>
                          <a:effectLst/>
                          <a:latin typeface="Arial" panose="020B0604020202020204" pitchFamily="34" charset="0"/>
                          <a:cs typeface="Arial" panose="020B0604020202020204" pitchFamily="34" charset="0"/>
                        </a:rPr>
                        <a:t>    </a:t>
                      </a:r>
                      <a:r>
                        <a:rPr lang="ro-RO" sz="1400" b="0" i="0" u="none" strike="noStrike" dirty="0" smtClean="0">
                          <a:solidFill>
                            <a:schemeClr val="tx1"/>
                          </a:solidFill>
                          <a:effectLst/>
                          <a:latin typeface="Arial" panose="020B0604020202020204" pitchFamily="34" charset="0"/>
                          <a:cs typeface="Arial" panose="020B0604020202020204" pitchFamily="34" charset="0"/>
                        </a:rPr>
                        <a:t>Cheltuieli de personal</a:t>
                      </a:r>
                      <a:endParaRPr lang="ro-RO" sz="1400" b="0" i="0" u="none" strike="noStrike" dirty="0">
                        <a:solidFill>
                          <a:schemeClr val="tx1"/>
                        </a:solidFill>
                        <a:effectLst/>
                        <a:latin typeface="Arial" panose="020B0604020202020204" pitchFamily="34" charset="0"/>
                        <a:cs typeface="Arial" panose="020B0604020202020204" pitchFamily="34" charset="0"/>
                      </a:endParaRPr>
                    </a:p>
                  </a:txBody>
                  <a:tcPr marL="0" marR="0" marT="0" marB="0" anchor="ctr">
                    <a:lnL w="12700" cap="flat" cmpd="sng" algn="ctr">
                      <a:solidFill>
                        <a:schemeClr val="bg2">
                          <a:lumMod val="25000"/>
                        </a:schemeClr>
                      </a:solidFill>
                      <a:prstDash val="solid"/>
                      <a:round/>
                      <a:headEnd type="none" w="med" len="med"/>
                      <a:tailEnd type="none" w="med" len="med"/>
                    </a:lnL>
                    <a:lnR w="12700" cap="flat" cmpd="sng" algn="ctr">
                      <a:solidFill>
                        <a:schemeClr val="bg2">
                          <a:lumMod val="25000"/>
                        </a:schemeClr>
                      </a:solidFill>
                      <a:prstDash val="solid"/>
                      <a:round/>
                      <a:headEnd type="none" w="med" len="med"/>
                      <a:tailEnd type="none" w="med" len="med"/>
                    </a:lnR>
                    <a:lnT w="12700" cap="flat" cmpd="sng" algn="ctr">
                      <a:solidFill>
                        <a:schemeClr val="bg2">
                          <a:lumMod val="25000"/>
                        </a:schemeClr>
                      </a:solidFill>
                      <a:prstDash val="solid"/>
                      <a:round/>
                      <a:headEnd type="none" w="med" len="med"/>
                      <a:tailEnd type="none" w="med" len="med"/>
                    </a:lnT>
                    <a:lnB w="12700" cap="flat" cmpd="sng" algn="ctr">
                      <a:solidFill>
                        <a:schemeClr val="bg2">
                          <a:lumMod val="25000"/>
                        </a:schemeClr>
                      </a:solidFill>
                      <a:prstDash val="solid"/>
                      <a:round/>
                      <a:headEnd type="none" w="med" len="med"/>
                      <a:tailEnd type="none" w="med" len="med"/>
                    </a:lnB>
                    <a:noFill/>
                  </a:tcPr>
                </a:tc>
                <a:tc>
                  <a:txBody>
                    <a:bodyPr/>
                    <a:lstStyle/>
                    <a:p>
                      <a:pPr algn="ctr" rtl="0" fontAlgn="ctr"/>
                      <a:r>
                        <a:rPr lang="ro-RO" sz="1400" b="0" i="0" u="none" strike="noStrike" dirty="0" smtClean="0">
                          <a:solidFill>
                            <a:schemeClr val="tx1"/>
                          </a:solidFill>
                          <a:effectLst/>
                          <a:latin typeface="Arial" panose="020B0604020202020204" pitchFamily="34" charset="0"/>
                          <a:cs typeface="Arial" panose="020B0604020202020204" pitchFamily="34" charset="0"/>
                        </a:rPr>
                        <a:t>367.929</a:t>
                      </a:r>
                    </a:p>
                  </a:txBody>
                  <a:tcPr marL="0" marR="0" marT="0" marB="0" anchor="ctr">
                    <a:lnL w="12700" cap="flat" cmpd="sng" algn="ctr">
                      <a:solidFill>
                        <a:schemeClr val="bg2">
                          <a:lumMod val="25000"/>
                        </a:schemeClr>
                      </a:solidFill>
                      <a:prstDash val="solid"/>
                      <a:round/>
                      <a:headEnd type="none" w="med" len="med"/>
                      <a:tailEnd type="none" w="med" len="med"/>
                    </a:lnL>
                    <a:lnR w="12700" cap="flat" cmpd="sng" algn="ctr">
                      <a:solidFill>
                        <a:schemeClr val="bg2">
                          <a:lumMod val="25000"/>
                        </a:schemeClr>
                      </a:solidFill>
                      <a:prstDash val="solid"/>
                      <a:round/>
                      <a:headEnd type="none" w="med" len="med"/>
                      <a:tailEnd type="none" w="med" len="med"/>
                    </a:lnR>
                    <a:lnT w="12700" cap="flat" cmpd="sng" algn="ctr">
                      <a:solidFill>
                        <a:schemeClr val="bg2">
                          <a:lumMod val="25000"/>
                        </a:schemeClr>
                      </a:solidFill>
                      <a:prstDash val="solid"/>
                      <a:round/>
                      <a:headEnd type="none" w="med" len="med"/>
                      <a:tailEnd type="none" w="med" len="med"/>
                    </a:lnT>
                    <a:lnB w="12700" cap="flat" cmpd="sng" algn="ctr">
                      <a:solidFill>
                        <a:schemeClr val="bg2">
                          <a:lumMod val="25000"/>
                        </a:schemeClr>
                      </a:solidFill>
                      <a:prstDash val="solid"/>
                      <a:round/>
                      <a:headEnd type="none" w="med" len="med"/>
                      <a:tailEnd type="none" w="med" len="med"/>
                    </a:lnB>
                    <a:noFill/>
                  </a:tcPr>
                </a:tc>
                <a:extLst>
                  <a:ext uri="{0D108BD9-81ED-4DB2-BD59-A6C34878D82A}">
                    <a16:rowId xmlns="" xmlns:a16="http://schemas.microsoft.com/office/drawing/2014/main" val="10003"/>
                  </a:ext>
                </a:extLst>
              </a:tr>
              <a:tr h="314325">
                <a:tc>
                  <a:txBody>
                    <a:bodyPr/>
                    <a:lstStyle/>
                    <a:p>
                      <a:pPr algn="l" rtl="0" fontAlgn="ctr"/>
                      <a:r>
                        <a:rPr lang="ro-RO" sz="1400" b="0" i="0" u="none" strike="noStrike" baseline="0" dirty="0">
                          <a:solidFill>
                            <a:schemeClr val="tx1"/>
                          </a:solidFill>
                          <a:effectLst/>
                          <a:latin typeface="Arial" panose="020B0604020202020204" pitchFamily="34" charset="0"/>
                          <a:cs typeface="Arial" panose="020B0604020202020204" pitchFamily="34" charset="0"/>
                        </a:rPr>
                        <a:t> </a:t>
                      </a:r>
                      <a:r>
                        <a:rPr lang="ro-RO" sz="1400" b="0" i="0" u="none" strike="noStrike" baseline="0" dirty="0" smtClean="0">
                          <a:solidFill>
                            <a:schemeClr val="tx1"/>
                          </a:solidFill>
                          <a:effectLst/>
                          <a:latin typeface="Arial" panose="020B0604020202020204" pitchFamily="34" charset="0"/>
                          <a:cs typeface="Arial" panose="020B0604020202020204" pitchFamily="34" charset="0"/>
                        </a:rPr>
                        <a:t>    </a:t>
                      </a:r>
                      <a:r>
                        <a:rPr lang="ro-RO" sz="1400" b="0" i="0" u="none" strike="noStrike" dirty="0" smtClean="0">
                          <a:solidFill>
                            <a:schemeClr val="tx1"/>
                          </a:solidFill>
                          <a:effectLst/>
                          <a:latin typeface="Arial" panose="020B0604020202020204" pitchFamily="34" charset="0"/>
                          <a:cs typeface="Arial" panose="020B0604020202020204" pitchFamily="34" charset="0"/>
                        </a:rPr>
                        <a:t>Bunuri și servicii</a:t>
                      </a:r>
                      <a:endParaRPr lang="ro-RO" sz="1400" b="0" i="0" u="none" strike="noStrike" dirty="0">
                        <a:solidFill>
                          <a:schemeClr val="tx1"/>
                        </a:solidFill>
                        <a:effectLst/>
                        <a:latin typeface="Arial" panose="020B0604020202020204" pitchFamily="34" charset="0"/>
                        <a:cs typeface="Arial" panose="020B0604020202020204" pitchFamily="34" charset="0"/>
                      </a:endParaRPr>
                    </a:p>
                  </a:txBody>
                  <a:tcPr marL="0" marR="0" marT="0" marB="0" anchor="ctr">
                    <a:lnL w="12700" cap="flat" cmpd="sng" algn="ctr">
                      <a:solidFill>
                        <a:schemeClr val="bg2">
                          <a:lumMod val="25000"/>
                        </a:schemeClr>
                      </a:solidFill>
                      <a:prstDash val="solid"/>
                      <a:round/>
                      <a:headEnd type="none" w="med" len="med"/>
                      <a:tailEnd type="none" w="med" len="med"/>
                    </a:lnL>
                    <a:lnR w="12700" cap="flat" cmpd="sng" algn="ctr">
                      <a:solidFill>
                        <a:schemeClr val="bg2">
                          <a:lumMod val="25000"/>
                        </a:schemeClr>
                      </a:solidFill>
                      <a:prstDash val="solid"/>
                      <a:round/>
                      <a:headEnd type="none" w="med" len="med"/>
                      <a:tailEnd type="none" w="med" len="med"/>
                    </a:lnR>
                    <a:lnT w="12700" cap="flat" cmpd="sng" algn="ctr">
                      <a:solidFill>
                        <a:schemeClr val="bg2">
                          <a:lumMod val="25000"/>
                        </a:schemeClr>
                      </a:solidFill>
                      <a:prstDash val="solid"/>
                      <a:round/>
                      <a:headEnd type="none" w="med" len="med"/>
                      <a:tailEnd type="none" w="med" len="med"/>
                    </a:lnT>
                    <a:lnB w="12700" cap="flat" cmpd="sng" algn="ctr">
                      <a:solidFill>
                        <a:schemeClr val="bg2">
                          <a:lumMod val="25000"/>
                        </a:schemeClr>
                      </a:solidFill>
                      <a:prstDash val="solid"/>
                      <a:round/>
                      <a:headEnd type="none" w="med" len="med"/>
                      <a:tailEnd type="none" w="med" len="med"/>
                    </a:lnB>
                    <a:noFill/>
                  </a:tcPr>
                </a:tc>
                <a:tc>
                  <a:txBody>
                    <a:bodyPr/>
                    <a:lstStyle/>
                    <a:p>
                      <a:pPr algn="ctr" rtl="0" fontAlgn="ctr"/>
                      <a:r>
                        <a:rPr lang="ro-RO" sz="1400" b="0" i="0" u="none" strike="noStrike" dirty="0" smtClean="0">
                          <a:solidFill>
                            <a:schemeClr val="tx1"/>
                          </a:solidFill>
                          <a:effectLst/>
                          <a:latin typeface="Arial" panose="020B0604020202020204" pitchFamily="34" charset="0"/>
                          <a:cs typeface="Arial" panose="020B0604020202020204" pitchFamily="34" charset="0"/>
                        </a:rPr>
                        <a:t>504.138</a:t>
                      </a:r>
                    </a:p>
                  </a:txBody>
                  <a:tcPr marL="0" marR="0" marT="0" marB="0" anchor="ctr">
                    <a:lnL w="12700" cap="flat" cmpd="sng" algn="ctr">
                      <a:solidFill>
                        <a:schemeClr val="bg2">
                          <a:lumMod val="25000"/>
                        </a:schemeClr>
                      </a:solidFill>
                      <a:prstDash val="solid"/>
                      <a:round/>
                      <a:headEnd type="none" w="med" len="med"/>
                      <a:tailEnd type="none" w="med" len="med"/>
                    </a:lnL>
                    <a:lnR w="12700" cap="flat" cmpd="sng" algn="ctr">
                      <a:solidFill>
                        <a:schemeClr val="bg2">
                          <a:lumMod val="25000"/>
                        </a:schemeClr>
                      </a:solidFill>
                      <a:prstDash val="solid"/>
                      <a:round/>
                      <a:headEnd type="none" w="med" len="med"/>
                      <a:tailEnd type="none" w="med" len="med"/>
                    </a:lnR>
                    <a:lnT w="12700" cap="flat" cmpd="sng" algn="ctr">
                      <a:solidFill>
                        <a:schemeClr val="bg2">
                          <a:lumMod val="25000"/>
                        </a:schemeClr>
                      </a:solidFill>
                      <a:prstDash val="solid"/>
                      <a:round/>
                      <a:headEnd type="none" w="med" len="med"/>
                      <a:tailEnd type="none" w="med" len="med"/>
                    </a:lnT>
                    <a:lnB w="12700" cap="flat" cmpd="sng" algn="ctr">
                      <a:solidFill>
                        <a:schemeClr val="bg2">
                          <a:lumMod val="25000"/>
                        </a:schemeClr>
                      </a:solidFill>
                      <a:prstDash val="solid"/>
                      <a:round/>
                      <a:headEnd type="none" w="med" len="med"/>
                      <a:tailEnd type="none" w="med" len="med"/>
                    </a:lnB>
                    <a:noFill/>
                  </a:tcPr>
                </a:tc>
                <a:extLst>
                  <a:ext uri="{0D108BD9-81ED-4DB2-BD59-A6C34878D82A}">
                    <a16:rowId xmlns="" xmlns:a16="http://schemas.microsoft.com/office/drawing/2014/main" val="10004"/>
                  </a:ext>
                </a:extLst>
              </a:tr>
              <a:tr h="314325">
                <a:tc>
                  <a:txBody>
                    <a:bodyPr/>
                    <a:lstStyle/>
                    <a:p>
                      <a:pPr algn="l" rtl="0" fontAlgn="ctr"/>
                      <a:r>
                        <a:rPr lang="ro-RO" sz="1400" b="0" i="0" u="none" strike="noStrike" baseline="0" dirty="0">
                          <a:solidFill>
                            <a:schemeClr val="tx1"/>
                          </a:solidFill>
                          <a:effectLst/>
                          <a:latin typeface="Arial" panose="020B0604020202020204" pitchFamily="34" charset="0"/>
                          <a:cs typeface="Arial" panose="020B0604020202020204" pitchFamily="34" charset="0"/>
                        </a:rPr>
                        <a:t> </a:t>
                      </a:r>
                      <a:r>
                        <a:rPr lang="ro-RO" sz="1400" b="0" i="0" u="none" strike="noStrike" baseline="0" dirty="0" smtClean="0">
                          <a:solidFill>
                            <a:schemeClr val="tx1"/>
                          </a:solidFill>
                          <a:effectLst/>
                          <a:latin typeface="Arial" panose="020B0604020202020204" pitchFamily="34" charset="0"/>
                          <a:cs typeface="Arial" panose="020B0604020202020204" pitchFamily="34" charset="0"/>
                        </a:rPr>
                        <a:t>    </a:t>
                      </a:r>
                      <a:r>
                        <a:rPr lang="ro-RO" sz="1400" b="0" i="0" u="none" strike="noStrike" dirty="0" smtClean="0">
                          <a:solidFill>
                            <a:schemeClr val="tx1"/>
                          </a:solidFill>
                          <a:effectLst/>
                          <a:latin typeface="Arial" panose="020B0604020202020204" pitchFamily="34" charset="0"/>
                          <a:cs typeface="Arial" panose="020B0604020202020204" pitchFamily="34" charset="0"/>
                        </a:rPr>
                        <a:t>Dobânzi</a:t>
                      </a:r>
                      <a:endParaRPr lang="ro-RO" sz="1400" b="0" i="0" u="none" strike="noStrike" dirty="0">
                        <a:solidFill>
                          <a:schemeClr val="tx1"/>
                        </a:solidFill>
                        <a:effectLst/>
                        <a:latin typeface="Arial" panose="020B0604020202020204" pitchFamily="34" charset="0"/>
                        <a:cs typeface="Arial" panose="020B0604020202020204" pitchFamily="34" charset="0"/>
                      </a:endParaRPr>
                    </a:p>
                  </a:txBody>
                  <a:tcPr marL="0" marR="0" marT="0" marB="0" anchor="ctr">
                    <a:lnL w="12700" cap="flat" cmpd="sng" algn="ctr">
                      <a:solidFill>
                        <a:schemeClr val="bg2">
                          <a:lumMod val="25000"/>
                        </a:schemeClr>
                      </a:solidFill>
                      <a:prstDash val="solid"/>
                      <a:round/>
                      <a:headEnd type="none" w="med" len="med"/>
                      <a:tailEnd type="none" w="med" len="med"/>
                    </a:lnL>
                    <a:lnR w="12700" cap="flat" cmpd="sng" algn="ctr">
                      <a:solidFill>
                        <a:schemeClr val="bg2">
                          <a:lumMod val="25000"/>
                        </a:schemeClr>
                      </a:solidFill>
                      <a:prstDash val="solid"/>
                      <a:round/>
                      <a:headEnd type="none" w="med" len="med"/>
                      <a:tailEnd type="none" w="med" len="med"/>
                    </a:lnR>
                    <a:lnT w="12700" cap="flat" cmpd="sng" algn="ctr">
                      <a:solidFill>
                        <a:schemeClr val="bg2">
                          <a:lumMod val="25000"/>
                        </a:schemeClr>
                      </a:solidFill>
                      <a:prstDash val="solid"/>
                      <a:round/>
                      <a:headEnd type="none" w="med" len="med"/>
                      <a:tailEnd type="none" w="med" len="med"/>
                    </a:lnT>
                    <a:lnB w="12700" cap="flat" cmpd="sng" algn="ctr">
                      <a:solidFill>
                        <a:schemeClr val="bg2">
                          <a:lumMod val="25000"/>
                        </a:schemeClr>
                      </a:solidFill>
                      <a:prstDash val="solid"/>
                      <a:round/>
                      <a:headEnd type="none" w="med" len="med"/>
                      <a:tailEnd type="none" w="med" len="med"/>
                    </a:lnB>
                    <a:noFill/>
                  </a:tcPr>
                </a:tc>
                <a:tc>
                  <a:txBody>
                    <a:bodyPr/>
                    <a:lstStyle/>
                    <a:p>
                      <a:pPr algn="ctr" rtl="0" fontAlgn="ctr"/>
                      <a:r>
                        <a:rPr lang="ro-RO" sz="1400" b="0" i="0" u="none" strike="noStrike" dirty="0" smtClean="0">
                          <a:solidFill>
                            <a:schemeClr val="tx1"/>
                          </a:solidFill>
                          <a:effectLst/>
                          <a:latin typeface="Arial" panose="020B0604020202020204" pitchFamily="34" charset="0"/>
                          <a:cs typeface="Arial" panose="020B0604020202020204" pitchFamily="34" charset="0"/>
                        </a:rPr>
                        <a:t>37.166</a:t>
                      </a:r>
                    </a:p>
                  </a:txBody>
                  <a:tcPr marL="0" marR="0" marT="0" marB="0" anchor="ctr">
                    <a:lnL w="12700" cap="flat" cmpd="sng" algn="ctr">
                      <a:solidFill>
                        <a:schemeClr val="bg2">
                          <a:lumMod val="25000"/>
                        </a:schemeClr>
                      </a:solidFill>
                      <a:prstDash val="solid"/>
                      <a:round/>
                      <a:headEnd type="none" w="med" len="med"/>
                      <a:tailEnd type="none" w="med" len="med"/>
                    </a:lnL>
                    <a:lnR w="12700" cap="flat" cmpd="sng" algn="ctr">
                      <a:solidFill>
                        <a:schemeClr val="bg2">
                          <a:lumMod val="25000"/>
                        </a:schemeClr>
                      </a:solidFill>
                      <a:prstDash val="solid"/>
                      <a:round/>
                      <a:headEnd type="none" w="med" len="med"/>
                      <a:tailEnd type="none" w="med" len="med"/>
                    </a:lnR>
                    <a:lnT w="12700" cap="flat" cmpd="sng" algn="ctr">
                      <a:solidFill>
                        <a:schemeClr val="bg2">
                          <a:lumMod val="25000"/>
                        </a:schemeClr>
                      </a:solidFill>
                      <a:prstDash val="solid"/>
                      <a:round/>
                      <a:headEnd type="none" w="med" len="med"/>
                      <a:tailEnd type="none" w="med" len="med"/>
                    </a:lnT>
                    <a:lnB w="12700" cap="flat" cmpd="sng" algn="ctr">
                      <a:solidFill>
                        <a:schemeClr val="bg2">
                          <a:lumMod val="25000"/>
                        </a:schemeClr>
                      </a:solidFill>
                      <a:prstDash val="solid"/>
                      <a:round/>
                      <a:headEnd type="none" w="med" len="med"/>
                      <a:tailEnd type="none" w="med" len="med"/>
                    </a:lnB>
                    <a:noFill/>
                  </a:tcPr>
                </a:tc>
                <a:extLst>
                  <a:ext uri="{0D108BD9-81ED-4DB2-BD59-A6C34878D82A}">
                    <a16:rowId xmlns="" xmlns:a16="http://schemas.microsoft.com/office/drawing/2014/main" val="10005"/>
                  </a:ext>
                </a:extLst>
              </a:tr>
              <a:tr h="314325">
                <a:tc>
                  <a:txBody>
                    <a:bodyPr/>
                    <a:lstStyle/>
                    <a:p>
                      <a:pPr algn="l" rtl="0" fontAlgn="ctr"/>
                      <a:r>
                        <a:rPr lang="ro-RO" sz="1400" b="0" i="0" u="none" strike="noStrike" baseline="0" dirty="0">
                          <a:solidFill>
                            <a:schemeClr val="tx1"/>
                          </a:solidFill>
                          <a:effectLst/>
                          <a:latin typeface="Arial" panose="020B0604020202020204" pitchFamily="34" charset="0"/>
                          <a:cs typeface="Arial" panose="020B0604020202020204" pitchFamily="34" charset="0"/>
                        </a:rPr>
                        <a:t> </a:t>
                      </a:r>
                      <a:r>
                        <a:rPr lang="ro-RO" sz="1400" b="0" i="0" u="none" strike="noStrike" baseline="0" dirty="0" smtClean="0">
                          <a:solidFill>
                            <a:schemeClr val="tx1"/>
                          </a:solidFill>
                          <a:effectLst/>
                          <a:latin typeface="Arial" panose="020B0604020202020204" pitchFamily="34" charset="0"/>
                          <a:cs typeface="Arial" panose="020B0604020202020204" pitchFamily="34" charset="0"/>
                        </a:rPr>
                        <a:t>    </a:t>
                      </a:r>
                      <a:r>
                        <a:rPr lang="ro-RO" sz="1400" b="0" i="0" u="none" strike="noStrike" dirty="0" smtClean="0">
                          <a:solidFill>
                            <a:schemeClr val="tx1"/>
                          </a:solidFill>
                          <a:effectLst/>
                          <a:latin typeface="Arial" panose="020B0604020202020204" pitchFamily="34" charset="0"/>
                          <a:cs typeface="Arial" panose="020B0604020202020204" pitchFamily="34" charset="0"/>
                        </a:rPr>
                        <a:t>Transferuri între unități – </a:t>
                      </a:r>
                      <a:r>
                        <a:rPr lang="ro-RO" sz="1300" b="0" i="0" u="none" strike="noStrike" dirty="0">
                          <a:solidFill>
                            <a:schemeClr val="tx1"/>
                          </a:solidFill>
                          <a:effectLst/>
                          <a:latin typeface="Arial" panose="020B0604020202020204" pitchFamily="34" charset="0"/>
                          <a:cs typeface="Arial" panose="020B0604020202020204" pitchFamily="34" charset="0"/>
                        </a:rPr>
                        <a:t>transferuri curente</a:t>
                      </a:r>
                    </a:p>
                  </a:txBody>
                  <a:tcPr marL="0" marR="0" marT="0" marB="0" anchor="ctr">
                    <a:lnL w="12700" cap="flat" cmpd="sng" algn="ctr">
                      <a:solidFill>
                        <a:schemeClr val="bg2">
                          <a:lumMod val="25000"/>
                        </a:schemeClr>
                      </a:solidFill>
                      <a:prstDash val="solid"/>
                      <a:round/>
                      <a:headEnd type="none" w="med" len="med"/>
                      <a:tailEnd type="none" w="med" len="med"/>
                    </a:lnL>
                    <a:lnR w="12700" cap="flat" cmpd="sng" algn="ctr">
                      <a:solidFill>
                        <a:schemeClr val="bg2">
                          <a:lumMod val="25000"/>
                        </a:schemeClr>
                      </a:solidFill>
                      <a:prstDash val="solid"/>
                      <a:round/>
                      <a:headEnd type="none" w="med" len="med"/>
                      <a:tailEnd type="none" w="med" len="med"/>
                    </a:lnR>
                    <a:lnT w="12700" cap="flat" cmpd="sng" algn="ctr">
                      <a:solidFill>
                        <a:schemeClr val="bg2">
                          <a:lumMod val="25000"/>
                        </a:schemeClr>
                      </a:solidFill>
                      <a:prstDash val="solid"/>
                      <a:round/>
                      <a:headEnd type="none" w="med" len="med"/>
                      <a:tailEnd type="none" w="med" len="med"/>
                    </a:lnT>
                    <a:lnB w="12700" cap="flat" cmpd="sng" algn="ctr">
                      <a:solidFill>
                        <a:schemeClr val="bg2">
                          <a:lumMod val="25000"/>
                        </a:schemeClr>
                      </a:solidFill>
                      <a:prstDash val="solid"/>
                      <a:round/>
                      <a:headEnd type="none" w="med" len="med"/>
                      <a:tailEnd type="none" w="med" len="med"/>
                    </a:lnB>
                    <a:noFill/>
                  </a:tcPr>
                </a:tc>
                <a:tc>
                  <a:txBody>
                    <a:bodyPr/>
                    <a:lstStyle/>
                    <a:p>
                      <a:pPr algn="ctr" rtl="0" fontAlgn="ctr"/>
                      <a:r>
                        <a:rPr lang="ro-RO" sz="1400" b="0" i="0" u="none" strike="noStrike" dirty="0" smtClean="0">
                          <a:solidFill>
                            <a:schemeClr val="tx1"/>
                          </a:solidFill>
                          <a:effectLst/>
                          <a:latin typeface="Arial" panose="020B0604020202020204" pitchFamily="34" charset="0"/>
                          <a:cs typeface="Arial" panose="020B0604020202020204" pitchFamily="34" charset="0"/>
                        </a:rPr>
                        <a:t>242.202</a:t>
                      </a:r>
                    </a:p>
                  </a:txBody>
                  <a:tcPr marL="0" marR="0" marT="0" marB="0" anchor="ctr">
                    <a:lnL w="12700" cap="flat" cmpd="sng" algn="ctr">
                      <a:solidFill>
                        <a:schemeClr val="bg2">
                          <a:lumMod val="25000"/>
                        </a:schemeClr>
                      </a:solidFill>
                      <a:prstDash val="solid"/>
                      <a:round/>
                      <a:headEnd type="none" w="med" len="med"/>
                      <a:tailEnd type="none" w="med" len="med"/>
                    </a:lnL>
                    <a:lnR w="12700" cap="flat" cmpd="sng" algn="ctr">
                      <a:solidFill>
                        <a:schemeClr val="bg2">
                          <a:lumMod val="25000"/>
                        </a:schemeClr>
                      </a:solidFill>
                      <a:prstDash val="solid"/>
                      <a:round/>
                      <a:headEnd type="none" w="med" len="med"/>
                      <a:tailEnd type="none" w="med" len="med"/>
                    </a:lnR>
                    <a:lnT w="12700" cap="flat" cmpd="sng" algn="ctr">
                      <a:solidFill>
                        <a:schemeClr val="bg2">
                          <a:lumMod val="25000"/>
                        </a:schemeClr>
                      </a:solidFill>
                      <a:prstDash val="solid"/>
                      <a:round/>
                      <a:headEnd type="none" w="med" len="med"/>
                      <a:tailEnd type="none" w="med" len="med"/>
                    </a:lnT>
                    <a:lnB w="12700" cap="flat" cmpd="sng" algn="ctr">
                      <a:solidFill>
                        <a:schemeClr val="bg2">
                          <a:lumMod val="25000"/>
                        </a:schemeClr>
                      </a:solidFill>
                      <a:prstDash val="solid"/>
                      <a:round/>
                      <a:headEnd type="none" w="med" len="med"/>
                      <a:tailEnd type="none" w="med" len="med"/>
                    </a:lnB>
                    <a:noFill/>
                  </a:tcPr>
                </a:tc>
                <a:extLst>
                  <a:ext uri="{0D108BD9-81ED-4DB2-BD59-A6C34878D82A}">
                    <a16:rowId xmlns="" xmlns:a16="http://schemas.microsoft.com/office/drawing/2014/main" val="10007"/>
                  </a:ext>
                </a:extLst>
              </a:tr>
              <a:tr h="323850">
                <a:tc>
                  <a:txBody>
                    <a:bodyPr/>
                    <a:lstStyle/>
                    <a:p>
                      <a:pPr algn="l" rtl="0" fontAlgn="ctr"/>
                      <a:r>
                        <a:rPr lang="ro-RO" sz="1400" b="0" i="0" u="none" strike="noStrike" baseline="0" dirty="0">
                          <a:solidFill>
                            <a:schemeClr val="tx1"/>
                          </a:solidFill>
                          <a:effectLst/>
                          <a:latin typeface="Arial" panose="020B0604020202020204" pitchFamily="34" charset="0"/>
                          <a:cs typeface="Arial" panose="020B0604020202020204" pitchFamily="34" charset="0"/>
                        </a:rPr>
                        <a:t> </a:t>
                      </a:r>
                      <a:r>
                        <a:rPr lang="ro-RO" sz="1400" b="0" i="0" u="none" strike="noStrike" baseline="0" dirty="0" smtClean="0">
                          <a:solidFill>
                            <a:schemeClr val="tx1"/>
                          </a:solidFill>
                          <a:effectLst/>
                          <a:latin typeface="Arial" panose="020B0604020202020204" pitchFamily="34" charset="0"/>
                          <a:cs typeface="Arial" panose="020B0604020202020204" pitchFamily="34" charset="0"/>
                        </a:rPr>
                        <a:t>    </a:t>
                      </a:r>
                      <a:r>
                        <a:rPr lang="ro-RO" sz="1400" b="0" i="0" u="none" strike="noStrike" dirty="0" smtClean="0">
                          <a:solidFill>
                            <a:schemeClr val="tx1"/>
                          </a:solidFill>
                          <a:effectLst/>
                          <a:latin typeface="Arial" panose="020B0604020202020204" pitchFamily="34" charset="0"/>
                          <a:cs typeface="Arial" panose="020B0604020202020204" pitchFamily="34" charset="0"/>
                        </a:rPr>
                        <a:t>Alte </a:t>
                      </a:r>
                      <a:r>
                        <a:rPr lang="ro-RO" sz="1400" b="0" i="0" u="none" strike="noStrike" dirty="0">
                          <a:solidFill>
                            <a:schemeClr val="tx1"/>
                          </a:solidFill>
                          <a:effectLst/>
                          <a:latin typeface="Arial" panose="020B0604020202020204" pitchFamily="34" charset="0"/>
                          <a:cs typeface="Arial" panose="020B0604020202020204" pitchFamily="34" charset="0"/>
                        </a:rPr>
                        <a:t>transferuri </a:t>
                      </a:r>
                      <a:r>
                        <a:rPr lang="ro-RO" sz="1300" b="0" i="0" u="none" strike="noStrike" dirty="0" smtClean="0">
                          <a:solidFill>
                            <a:schemeClr val="tx1"/>
                          </a:solidFill>
                          <a:effectLst/>
                          <a:latin typeface="Arial" panose="020B0604020202020204" pitchFamily="34" charset="0"/>
                          <a:cs typeface="Arial" panose="020B0604020202020204" pitchFamily="34" charset="0"/>
                        </a:rPr>
                        <a:t>(învățământ particular sau confesional,</a:t>
                      </a:r>
                      <a:r>
                        <a:rPr lang="ro-RO" sz="1300" b="0" i="0" u="none" strike="noStrike" baseline="0" dirty="0" smtClean="0">
                          <a:solidFill>
                            <a:schemeClr val="tx1"/>
                          </a:solidFill>
                          <a:effectLst/>
                          <a:latin typeface="Arial" panose="020B0604020202020204" pitchFamily="34" charset="0"/>
                          <a:cs typeface="Arial" panose="020B0604020202020204" pitchFamily="34" charset="0"/>
                        </a:rPr>
                        <a:t> casarea autovehiculelor uzate)</a:t>
                      </a:r>
                      <a:endParaRPr lang="ro-RO" sz="1300" b="0" i="0" u="none" strike="noStrike" dirty="0">
                        <a:solidFill>
                          <a:schemeClr val="tx1"/>
                        </a:solidFill>
                        <a:effectLst/>
                        <a:latin typeface="Arial" panose="020B0604020202020204" pitchFamily="34" charset="0"/>
                        <a:cs typeface="Arial" panose="020B0604020202020204" pitchFamily="34" charset="0"/>
                      </a:endParaRPr>
                    </a:p>
                  </a:txBody>
                  <a:tcPr marL="0" marR="0" marT="0" marB="0" anchor="ctr">
                    <a:lnL w="12700" cap="flat" cmpd="sng" algn="ctr">
                      <a:solidFill>
                        <a:schemeClr val="bg2">
                          <a:lumMod val="25000"/>
                        </a:schemeClr>
                      </a:solidFill>
                      <a:prstDash val="solid"/>
                      <a:round/>
                      <a:headEnd type="none" w="med" len="med"/>
                      <a:tailEnd type="none" w="med" len="med"/>
                    </a:lnL>
                    <a:lnR w="12700" cap="flat" cmpd="sng" algn="ctr">
                      <a:solidFill>
                        <a:schemeClr val="bg2">
                          <a:lumMod val="25000"/>
                        </a:schemeClr>
                      </a:solidFill>
                      <a:prstDash val="solid"/>
                      <a:round/>
                      <a:headEnd type="none" w="med" len="med"/>
                      <a:tailEnd type="none" w="med" len="med"/>
                    </a:lnR>
                    <a:lnT w="12700" cap="flat" cmpd="sng" algn="ctr">
                      <a:solidFill>
                        <a:schemeClr val="bg2">
                          <a:lumMod val="25000"/>
                        </a:schemeClr>
                      </a:solidFill>
                      <a:prstDash val="solid"/>
                      <a:round/>
                      <a:headEnd type="none" w="med" len="med"/>
                      <a:tailEnd type="none" w="med" len="med"/>
                    </a:lnT>
                    <a:lnB w="12700" cap="flat" cmpd="sng" algn="ctr">
                      <a:solidFill>
                        <a:schemeClr val="bg2">
                          <a:lumMod val="25000"/>
                        </a:schemeClr>
                      </a:solidFill>
                      <a:prstDash val="solid"/>
                      <a:round/>
                      <a:headEnd type="none" w="med" len="med"/>
                      <a:tailEnd type="none" w="med" len="med"/>
                    </a:lnB>
                    <a:noFill/>
                  </a:tcPr>
                </a:tc>
                <a:tc>
                  <a:txBody>
                    <a:bodyPr/>
                    <a:lstStyle/>
                    <a:p>
                      <a:pPr algn="ctr" rtl="0" fontAlgn="ctr"/>
                      <a:r>
                        <a:rPr lang="ro-RO" sz="1400" b="0" i="0" u="none" strike="noStrike" dirty="0" smtClean="0">
                          <a:solidFill>
                            <a:schemeClr val="tx1"/>
                          </a:solidFill>
                          <a:effectLst/>
                          <a:latin typeface="Arial" panose="020B0604020202020204" pitchFamily="34" charset="0"/>
                          <a:cs typeface="Arial" panose="020B0604020202020204" pitchFamily="34" charset="0"/>
                        </a:rPr>
                        <a:t>24.603</a:t>
                      </a:r>
                    </a:p>
                  </a:txBody>
                  <a:tcPr marL="0" marR="0" marT="0" marB="0" anchor="ctr">
                    <a:lnL w="12700" cap="flat" cmpd="sng" algn="ctr">
                      <a:solidFill>
                        <a:schemeClr val="bg2">
                          <a:lumMod val="25000"/>
                        </a:schemeClr>
                      </a:solidFill>
                      <a:prstDash val="solid"/>
                      <a:round/>
                      <a:headEnd type="none" w="med" len="med"/>
                      <a:tailEnd type="none" w="med" len="med"/>
                    </a:lnL>
                    <a:lnR w="12700" cap="flat" cmpd="sng" algn="ctr">
                      <a:solidFill>
                        <a:schemeClr val="bg2">
                          <a:lumMod val="25000"/>
                        </a:schemeClr>
                      </a:solidFill>
                      <a:prstDash val="solid"/>
                      <a:round/>
                      <a:headEnd type="none" w="med" len="med"/>
                      <a:tailEnd type="none" w="med" len="med"/>
                    </a:lnR>
                    <a:lnT w="12700" cap="flat" cmpd="sng" algn="ctr">
                      <a:solidFill>
                        <a:schemeClr val="bg2">
                          <a:lumMod val="25000"/>
                        </a:schemeClr>
                      </a:solidFill>
                      <a:prstDash val="solid"/>
                      <a:round/>
                      <a:headEnd type="none" w="med" len="med"/>
                      <a:tailEnd type="none" w="med" len="med"/>
                    </a:lnT>
                    <a:lnB w="12700" cap="flat" cmpd="sng" algn="ctr">
                      <a:solidFill>
                        <a:schemeClr val="bg2">
                          <a:lumMod val="25000"/>
                        </a:schemeClr>
                      </a:solidFill>
                      <a:prstDash val="solid"/>
                      <a:round/>
                      <a:headEnd type="none" w="med" len="med"/>
                      <a:tailEnd type="none" w="med" len="med"/>
                    </a:lnB>
                    <a:noFill/>
                  </a:tcPr>
                </a:tc>
                <a:extLst>
                  <a:ext uri="{0D108BD9-81ED-4DB2-BD59-A6C34878D82A}">
                    <a16:rowId xmlns="" xmlns:a16="http://schemas.microsoft.com/office/drawing/2014/main" val="10008"/>
                  </a:ext>
                </a:extLst>
              </a:tr>
              <a:tr h="304800">
                <a:tc>
                  <a:txBody>
                    <a:bodyPr/>
                    <a:lstStyle/>
                    <a:p>
                      <a:pPr algn="l" rtl="0" fontAlgn="ctr"/>
                      <a:r>
                        <a:rPr lang="ro-RO" sz="1400" b="0" i="0" u="none" strike="noStrike" baseline="0" dirty="0">
                          <a:solidFill>
                            <a:schemeClr val="tx1"/>
                          </a:solidFill>
                          <a:effectLst/>
                          <a:latin typeface="Arial" panose="020B0604020202020204" pitchFamily="34" charset="0"/>
                          <a:cs typeface="Arial" panose="020B0604020202020204" pitchFamily="34" charset="0"/>
                        </a:rPr>
                        <a:t> </a:t>
                      </a:r>
                      <a:r>
                        <a:rPr lang="ro-RO" sz="1400" b="0" i="0" u="none" strike="noStrike" baseline="0" dirty="0" smtClean="0">
                          <a:solidFill>
                            <a:schemeClr val="tx1"/>
                          </a:solidFill>
                          <a:effectLst/>
                          <a:latin typeface="Arial" panose="020B0604020202020204" pitchFamily="34" charset="0"/>
                          <a:cs typeface="Arial" panose="020B0604020202020204" pitchFamily="34" charset="0"/>
                        </a:rPr>
                        <a:t>    </a:t>
                      </a:r>
                      <a:r>
                        <a:rPr lang="ro-RO" sz="1400" b="0" i="0" u="none" strike="noStrike" dirty="0" smtClean="0">
                          <a:solidFill>
                            <a:schemeClr val="tx1"/>
                          </a:solidFill>
                          <a:effectLst/>
                          <a:latin typeface="Arial" panose="020B0604020202020204" pitchFamily="34" charset="0"/>
                          <a:cs typeface="Arial" panose="020B0604020202020204" pitchFamily="34" charset="0"/>
                        </a:rPr>
                        <a:t>Asistență socială</a:t>
                      </a:r>
                      <a:endParaRPr lang="ro-RO" sz="1400" b="0" i="0" u="none" strike="noStrike" dirty="0">
                        <a:solidFill>
                          <a:schemeClr val="tx1"/>
                        </a:solidFill>
                        <a:effectLst/>
                        <a:latin typeface="Arial" panose="020B0604020202020204" pitchFamily="34" charset="0"/>
                        <a:cs typeface="Arial" panose="020B0604020202020204" pitchFamily="34" charset="0"/>
                      </a:endParaRPr>
                    </a:p>
                  </a:txBody>
                  <a:tcPr marL="0" marR="0" marT="0" marB="0" anchor="ctr">
                    <a:lnL w="12700" cap="flat" cmpd="sng" algn="ctr">
                      <a:solidFill>
                        <a:schemeClr val="bg2">
                          <a:lumMod val="25000"/>
                        </a:schemeClr>
                      </a:solidFill>
                      <a:prstDash val="solid"/>
                      <a:round/>
                      <a:headEnd type="none" w="med" len="med"/>
                      <a:tailEnd type="none" w="med" len="med"/>
                    </a:lnL>
                    <a:lnR w="12700" cap="flat" cmpd="sng" algn="ctr">
                      <a:solidFill>
                        <a:schemeClr val="bg2">
                          <a:lumMod val="25000"/>
                        </a:schemeClr>
                      </a:solidFill>
                      <a:prstDash val="solid"/>
                      <a:round/>
                      <a:headEnd type="none" w="med" len="med"/>
                      <a:tailEnd type="none" w="med" len="med"/>
                    </a:lnR>
                    <a:lnT w="12700" cap="flat" cmpd="sng" algn="ctr">
                      <a:solidFill>
                        <a:schemeClr val="bg2">
                          <a:lumMod val="25000"/>
                        </a:schemeClr>
                      </a:solidFill>
                      <a:prstDash val="solid"/>
                      <a:round/>
                      <a:headEnd type="none" w="med" len="med"/>
                      <a:tailEnd type="none" w="med" len="med"/>
                    </a:lnT>
                    <a:lnB w="12700" cap="flat" cmpd="sng" algn="ctr">
                      <a:solidFill>
                        <a:schemeClr val="bg2">
                          <a:lumMod val="25000"/>
                        </a:schemeClr>
                      </a:solidFill>
                      <a:prstDash val="solid"/>
                      <a:round/>
                      <a:headEnd type="none" w="med" len="med"/>
                      <a:tailEnd type="none" w="med" len="med"/>
                    </a:lnB>
                    <a:noFill/>
                  </a:tcPr>
                </a:tc>
                <a:tc>
                  <a:txBody>
                    <a:bodyPr/>
                    <a:lstStyle/>
                    <a:p>
                      <a:pPr algn="ctr" rtl="0" fontAlgn="ctr"/>
                      <a:r>
                        <a:rPr lang="ro-RO" sz="1400" b="0" i="0" u="none" strike="noStrike" dirty="0" smtClean="0">
                          <a:solidFill>
                            <a:schemeClr val="tx1"/>
                          </a:solidFill>
                          <a:effectLst/>
                          <a:latin typeface="Arial" panose="020B0604020202020204" pitchFamily="34" charset="0"/>
                          <a:cs typeface="Arial" panose="020B0604020202020204" pitchFamily="34" charset="0"/>
                        </a:rPr>
                        <a:t>113.190</a:t>
                      </a:r>
                    </a:p>
                  </a:txBody>
                  <a:tcPr marL="0" marR="0" marT="0" marB="0" anchor="ctr">
                    <a:lnL w="12700" cap="flat" cmpd="sng" algn="ctr">
                      <a:solidFill>
                        <a:schemeClr val="bg2">
                          <a:lumMod val="25000"/>
                        </a:schemeClr>
                      </a:solidFill>
                      <a:prstDash val="solid"/>
                      <a:round/>
                      <a:headEnd type="none" w="med" len="med"/>
                      <a:tailEnd type="none" w="med" len="med"/>
                    </a:lnL>
                    <a:lnR w="12700" cap="flat" cmpd="sng" algn="ctr">
                      <a:solidFill>
                        <a:schemeClr val="bg2">
                          <a:lumMod val="25000"/>
                        </a:schemeClr>
                      </a:solidFill>
                      <a:prstDash val="solid"/>
                      <a:round/>
                      <a:headEnd type="none" w="med" len="med"/>
                      <a:tailEnd type="none" w="med" len="med"/>
                    </a:lnR>
                    <a:lnT w="12700" cap="flat" cmpd="sng" algn="ctr">
                      <a:solidFill>
                        <a:schemeClr val="bg2">
                          <a:lumMod val="25000"/>
                        </a:schemeClr>
                      </a:solidFill>
                      <a:prstDash val="solid"/>
                      <a:round/>
                      <a:headEnd type="none" w="med" len="med"/>
                      <a:tailEnd type="none" w="med" len="med"/>
                    </a:lnT>
                    <a:lnB w="12700" cap="flat" cmpd="sng" algn="ctr">
                      <a:solidFill>
                        <a:schemeClr val="bg2">
                          <a:lumMod val="25000"/>
                        </a:schemeClr>
                      </a:solidFill>
                      <a:prstDash val="solid"/>
                      <a:round/>
                      <a:headEnd type="none" w="med" len="med"/>
                      <a:tailEnd type="none" w="med" len="med"/>
                    </a:lnB>
                    <a:noFill/>
                  </a:tcPr>
                </a:tc>
                <a:extLst>
                  <a:ext uri="{0D108BD9-81ED-4DB2-BD59-A6C34878D82A}">
                    <a16:rowId xmlns="" xmlns:a16="http://schemas.microsoft.com/office/drawing/2014/main" val="10009"/>
                  </a:ext>
                </a:extLst>
              </a:tr>
              <a:tr h="314325">
                <a:tc>
                  <a:txBody>
                    <a:bodyPr/>
                    <a:lstStyle/>
                    <a:p>
                      <a:pPr algn="l" rtl="0" fontAlgn="ctr"/>
                      <a:r>
                        <a:rPr lang="ro-RO" sz="1400" b="0" i="0" u="none" strike="noStrike" baseline="0" dirty="0">
                          <a:solidFill>
                            <a:schemeClr val="tx1"/>
                          </a:solidFill>
                          <a:effectLst/>
                          <a:latin typeface="Arial" panose="020B0604020202020204" pitchFamily="34" charset="0"/>
                          <a:cs typeface="Arial" panose="020B0604020202020204" pitchFamily="34" charset="0"/>
                        </a:rPr>
                        <a:t> </a:t>
                      </a:r>
                      <a:r>
                        <a:rPr lang="ro-RO" sz="1400" b="0" i="0" u="none" strike="noStrike" baseline="0" dirty="0" smtClean="0">
                          <a:solidFill>
                            <a:schemeClr val="tx1"/>
                          </a:solidFill>
                          <a:effectLst/>
                          <a:latin typeface="Arial" panose="020B0604020202020204" pitchFamily="34" charset="0"/>
                          <a:cs typeface="Arial" panose="020B0604020202020204" pitchFamily="34" charset="0"/>
                        </a:rPr>
                        <a:t>    </a:t>
                      </a:r>
                      <a:r>
                        <a:rPr lang="ro-RO" sz="1400" b="0" i="0" u="none" strike="noStrike" dirty="0" smtClean="0">
                          <a:solidFill>
                            <a:schemeClr val="tx1"/>
                          </a:solidFill>
                          <a:effectLst/>
                          <a:latin typeface="Arial" panose="020B0604020202020204" pitchFamily="34" charset="0"/>
                          <a:cs typeface="Arial" panose="020B0604020202020204" pitchFamily="34" charset="0"/>
                        </a:rPr>
                        <a:t>Alte cheltuieli </a:t>
                      </a:r>
                      <a:r>
                        <a:rPr lang="ro-RO" sz="1300" b="0" i="0" u="none" strike="noStrike" dirty="0" smtClean="0">
                          <a:solidFill>
                            <a:schemeClr val="tx1"/>
                          </a:solidFill>
                          <a:effectLst/>
                          <a:latin typeface="Arial" panose="020B0604020202020204" pitchFamily="34" charset="0"/>
                          <a:cs typeface="Arial" panose="020B0604020202020204" pitchFamily="34" charset="0"/>
                        </a:rPr>
                        <a:t>(burse,</a:t>
                      </a:r>
                      <a:r>
                        <a:rPr lang="ro-RO" sz="1300" b="0" i="0" u="none" strike="noStrike" baseline="0" dirty="0">
                          <a:solidFill>
                            <a:schemeClr val="tx1"/>
                          </a:solidFill>
                          <a:effectLst/>
                          <a:latin typeface="Arial" panose="020B0604020202020204" pitchFamily="34" charset="0"/>
                          <a:cs typeface="Arial" panose="020B0604020202020204" pitchFamily="34" charset="0"/>
                        </a:rPr>
                        <a:t> </a:t>
                      </a:r>
                      <a:r>
                        <a:rPr lang="ro-RO" sz="1300" b="0" i="0" u="none" strike="noStrike" baseline="0" dirty="0" smtClean="0">
                          <a:solidFill>
                            <a:schemeClr val="tx1"/>
                          </a:solidFill>
                          <a:effectLst/>
                          <a:latin typeface="Arial" panose="020B0604020202020204" pitchFamily="34" charset="0"/>
                          <a:cs typeface="Arial" panose="020B0604020202020204" pitchFamily="34" charset="0"/>
                        </a:rPr>
                        <a:t>programe pentru tineret, acțiuni </a:t>
                      </a:r>
                      <a:r>
                        <a:rPr lang="ro-RO" sz="1300" b="0" i="0" u="none" strike="noStrike" baseline="0" dirty="0">
                          <a:solidFill>
                            <a:schemeClr val="tx1"/>
                          </a:solidFill>
                          <a:effectLst/>
                          <a:latin typeface="Arial" panose="020B0604020202020204" pitchFamily="34" charset="0"/>
                          <a:cs typeface="Arial" panose="020B0604020202020204" pitchFamily="34" charset="0"/>
                        </a:rPr>
                        <a:t>cu caracter științific și social-cultural, culte etc.)</a:t>
                      </a:r>
                      <a:endParaRPr lang="ro-RO" sz="1300" b="0" i="0" u="none" strike="noStrike" dirty="0">
                        <a:solidFill>
                          <a:schemeClr val="tx1"/>
                        </a:solidFill>
                        <a:effectLst/>
                        <a:latin typeface="Arial" panose="020B0604020202020204" pitchFamily="34" charset="0"/>
                        <a:cs typeface="Arial" panose="020B0604020202020204" pitchFamily="34" charset="0"/>
                      </a:endParaRPr>
                    </a:p>
                  </a:txBody>
                  <a:tcPr marL="0" marR="0" marT="0" marB="0" anchor="ctr">
                    <a:lnL w="12700" cap="flat" cmpd="sng" algn="ctr">
                      <a:solidFill>
                        <a:schemeClr val="bg2">
                          <a:lumMod val="25000"/>
                        </a:schemeClr>
                      </a:solidFill>
                      <a:prstDash val="solid"/>
                      <a:round/>
                      <a:headEnd type="none" w="med" len="med"/>
                      <a:tailEnd type="none" w="med" len="med"/>
                    </a:lnL>
                    <a:lnR w="12700" cap="flat" cmpd="sng" algn="ctr">
                      <a:solidFill>
                        <a:schemeClr val="bg2">
                          <a:lumMod val="25000"/>
                        </a:schemeClr>
                      </a:solidFill>
                      <a:prstDash val="solid"/>
                      <a:round/>
                      <a:headEnd type="none" w="med" len="med"/>
                      <a:tailEnd type="none" w="med" len="med"/>
                    </a:lnR>
                    <a:lnT w="12700" cap="flat" cmpd="sng" algn="ctr">
                      <a:solidFill>
                        <a:schemeClr val="bg2">
                          <a:lumMod val="25000"/>
                        </a:schemeClr>
                      </a:solidFill>
                      <a:prstDash val="solid"/>
                      <a:round/>
                      <a:headEnd type="none" w="med" len="med"/>
                      <a:tailEnd type="none" w="med" len="med"/>
                    </a:lnT>
                    <a:lnB w="12700" cap="flat" cmpd="sng" algn="ctr">
                      <a:solidFill>
                        <a:schemeClr val="bg2">
                          <a:lumMod val="25000"/>
                        </a:schemeClr>
                      </a:solidFill>
                      <a:prstDash val="solid"/>
                      <a:round/>
                      <a:headEnd type="none" w="med" len="med"/>
                      <a:tailEnd type="none" w="med" len="med"/>
                    </a:lnB>
                    <a:noFill/>
                  </a:tcPr>
                </a:tc>
                <a:tc>
                  <a:txBody>
                    <a:bodyPr/>
                    <a:lstStyle/>
                    <a:p>
                      <a:pPr algn="ctr" rtl="0" fontAlgn="ctr"/>
                      <a:r>
                        <a:rPr lang="ro-RO" sz="1400" b="0" i="0" u="none" strike="noStrike" dirty="0" smtClean="0">
                          <a:solidFill>
                            <a:schemeClr val="tx1"/>
                          </a:solidFill>
                          <a:effectLst/>
                          <a:latin typeface="Arial" panose="020B0604020202020204" pitchFamily="34" charset="0"/>
                          <a:cs typeface="Arial" panose="020B0604020202020204" pitchFamily="34" charset="0"/>
                        </a:rPr>
                        <a:t>50.878</a:t>
                      </a:r>
                    </a:p>
                  </a:txBody>
                  <a:tcPr marL="0" marR="0" marT="0" marB="0" anchor="ctr">
                    <a:lnL w="12700" cap="flat" cmpd="sng" algn="ctr">
                      <a:solidFill>
                        <a:schemeClr val="bg2">
                          <a:lumMod val="25000"/>
                        </a:schemeClr>
                      </a:solidFill>
                      <a:prstDash val="solid"/>
                      <a:round/>
                      <a:headEnd type="none" w="med" len="med"/>
                      <a:tailEnd type="none" w="med" len="med"/>
                    </a:lnL>
                    <a:lnR w="12700" cap="flat" cmpd="sng" algn="ctr">
                      <a:solidFill>
                        <a:schemeClr val="bg2">
                          <a:lumMod val="25000"/>
                        </a:schemeClr>
                      </a:solidFill>
                      <a:prstDash val="solid"/>
                      <a:round/>
                      <a:headEnd type="none" w="med" len="med"/>
                      <a:tailEnd type="none" w="med" len="med"/>
                    </a:lnR>
                    <a:lnT w="12700" cap="flat" cmpd="sng" algn="ctr">
                      <a:solidFill>
                        <a:schemeClr val="bg2">
                          <a:lumMod val="25000"/>
                        </a:schemeClr>
                      </a:solidFill>
                      <a:prstDash val="solid"/>
                      <a:round/>
                      <a:headEnd type="none" w="med" len="med"/>
                      <a:tailEnd type="none" w="med" len="med"/>
                    </a:lnT>
                    <a:lnB w="12700" cap="flat" cmpd="sng" algn="ctr">
                      <a:solidFill>
                        <a:schemeClr val="bg2">
                          <a:lumMod val="25000"/>
                        </a:schemeClr>
                      </a:solidFill>
                      <a:prstDash val="solid"/>
                      <a:round/>
                      <a:headEnd type="none" w="med" len="med"/>
                      <a:tailEnd type="none" w="med" len="med"/>
                    </a:lnB>
                    <a:noFill/>
                  </a:tcPr>
                </a:tc>
                <a:extLst>
                  <a:ext uri="{0D108BD9-81ED-4DB2-BD59-A6C34878D82A}">
                    <a16:rowId xmlns="" xmlns:a16="http://schemas.microsoft.com/office/drawing/2014/main" val="10010"/>
                  </a:ext>
                </a:extLst>
              </a:tr>
              <a:tr h="333375">
                <a:tc>
                  <a:txBody>
                    <a:bodyPr/>
                    <a:lstStyle/>
                    <a:p>
                      <a:pPr algn="l" rtl="0" fontAlgn="ctr"/>
                      <a:r>
                        <a:rPr lang="ro-RO" sz="1400" b="0" i="0" u="none" strike="noStrike" baseline="0" dirty="0">
                          <a:solidFill>
                            <a:schemeClr val="tx1"/>
                          </a:solidFill>
                          <a:effectLst/>
                          <a:latin typeface="Arial" panose="020B0604020202020204" pitchFamily="34" charset="0"/>
                          <a:cs typeface="Arial" panose="020B0604020202020204" pitchFamily="34" charset="0"/>
                        </a:rPr>
                        <a:t> </a:t>
                      </a:r>
                      <a:r>
                        <a:rPr lang="ro-RO" sz="1400" b="0" i="0" u="none" strike="noStrike" baseline="0" dirty="0" smtClean="0">
                          <a:solidFill>
                            <a:schemeClr val="tx1"/>
                          </a:solidFill>
                          <a:effectLst/>
                          <a:latin typeface="Arial" panose="020B0604020202020204" pitchFamily="34" charset="0"/>
                          <a:cs typeface="Arial" panose="020B0604020202020204" pitchFamily="34" charset="0"/>
                        </a:rPr>
                        <a:t>    </a:t>
                      </a:r>
                      <a:r>
                        <a:rPr lang="ro-RO" sz="1400" b="0" i="0" u="none" strike="noStrike" dirty="0" smtClean="0">
                          <a:solidFill>
                            <a:schemeClr val="tx1"/>
                          </a:solidFill>
                          <a:effectLst/>
                          <a:latin typeface="Arial" panose="020B0604020202020204" pitchFamily="34" charset="0"/>
                          <a:cs typeface="Arial" panose="020B0604020202020204" pitchFamily="34" charset="0"/>
                        </a:rPr>
                        <a:t>Rambursări de credite</a:t>
                      </a:r>
                      <a:endParaRPr lang="ro-RO" sz="1400" b="0" i="0" u="none" strike="noStrike" dirty="0">
                        <a:solidFill>
                          <a:schemeClr val="tx1"/>
                        </a:solidFill>
                        <a:effectLst/>
                        <a:latin typeface="Arial" panose="020B0604020202020204" pitchFamily="34" charset="0"/>
                        <a:cs typeface="Arial" panose="020B0604020202020204" pitchFamily="34" charset="0"/>
                      </a:endParaRPr>
                    </a:p>
                  </a:txBody>
                  <a:tcPr marL="0" marR="0" marT="0" marB="0" anchor="ctr">
                    <a:lnL w="12700" cap="flat" cmpd="sng" algn="ctr">
                      <a:solidFill>
                        <a:schemeClr val="bg2">
                          <a:lumMod val="25000"/>
                        </a:schemeClr>
                      </a:solidFill>
                      <a:prstDash val="solid"/>
                      <a:round/>
                      <a:headEnd type="none" w="med" len="med"/>
                      <a:tailEnd type="none" w="med" len="med"/>
                    </a:lnL>
                    <a:lnR w="12700" cap="flat" cmpd="sng" algn="ctr">
                      <a:solidFill>
                        <a:schemeClr val="bg2">
                          <a:lumMod val="25000"/>
                        </a:schemeClr>
                      </a:solidFill>
                      <a:prstDash val="solid"/>
                      <a:round/>
                      <a:headEnd type="none" w="med" len="med"/>
                      <a:tailEnd type="none" w="med" len="med"/>
                    </a:lnR>
                    <a:lnT w="12700" cap="flat" cmpd="sng" algn="ctr">
                      <a:solidFill>
                        <a:schemeClr val="bg2">
                          <a:lumMod val="25000"/>
                        </a:schemeClr>
                      </a:solidFill>
                      <a:prstDash val="solid"/>
                      <a:round/>
                      <a:headEnd type="none" w="med" len="med"/>
                      <a:tailEnd type="none" w="med" len="med"/>
                    </a:lnT>
                    <a:lnB w="12700" cap="flat" cmpd="sng" algn="ctr">
                      <a:solidFill>
                        <a:schemeClr val="bg2">
                          <a:lumMod val="25000"/>
                        </a:schemeClr>
                      </a:solidFill>
                      <a:prstDash val="solid"/>
                      <a:round/>
                      <a:headEnd type="none" w="med" len="med"/>
                      <a:tailEnd type="none" w="med" len="med"/>
                    </a:lnB>
                    <a:noFill/>
                  </a:tcPr>
                </a:tc>
                <a:tc>
                  <a:txBody>
                    <a:bodyPr/>
                    <a:lstStyle/>
                    <a:p>
                      <a:pPr algn="ctr" rtl="0" fontAlgn="ctr"/>
                      <a:r>
                        <a:rPr lang="ro-RO" sz="1400" b="0" i="0" u="none" strike="noStrike" dirty="0" smtClean="0">
                          <a:solidFill>
                            <a:schemeClr val="tx1"/>
                          </a:solidFill>
                          <a:effectLst/>
                          <a:latin typeface="Arial" panose="020B0604020202020204" pitchFamily="34" charset="0"/>
                          <a:cs typeface="Arial" panose="020B0604020202020204" pitchFamily="34" charset="0"/>
                        </a:rPr>
                        <a:t>59.814</a:t>
                      </a:r>
                    </a:p>
                  </a:txBody>
                  <a:tcPr marL="0" marR="0" marT="0" marB="0" anchor="ctr">
                    <a:lnL w="12700" cap="flat" cmpd="sng" algn="ctr">
                      <a:solidFill>
                        <a:schemeClr val="bg2">
                          <a:lumMod val="25000"/>
                        </a:schemeClr>
                      </a:solidFill>
                      <a:prstDash val="solid"/>
                      <a:round/>
                      <a:headEnd type="none" w="med" len="med"/>
                      <a:tailEnd type="none" w="med" len="med"/>
                    </a:lnL>
                    <a:lnR w="12700" cap="flat" cmpd="sng" algn="ctr">
                      <a:solidFill>
                        <a:schemeClr val="bg2">
                          <a:lumMod val="25000"/>
                        </a:schemeClr>
                      </a:solidFill>
                      <a:prstDash val="solid"/>
                      <a:round/>
                      <a:headEnd type="none" w="med" len="med"/>
                      <a:tailEnd type="none" w="med" len="med"/>
                    </a:lnR>
                    <a:lnT w="12700" cap="flat" cmpd="sng" algn="ctr">
                      <a:solidFill>
                        <a:schemeClr val="bg2">
                          <a:lumMod val="25000"/>
                        </a:schemeClr>
                      </a:solidFill>
                      <a:prstDash val="solid"/>
                      <a:round/>
                      <a:headEnd type="none" w="med" len="med"/>
                      <a:tailEnd type="none" w="med" len="med"/>
                    </a:lnT>
                    <a:lnB w="12700" cap="flat" cmpd="sng" algn="ctr">
                      <a:solidFill>
                        <a:schemeClr val="bg2">
                          <a:lumMod val="25000"/>
                        </a:schemeClr>
                      </a:solidFill>
                      <a:prstDash val="solid"/>
                      <a:round/>
                      <a:headEnd type="none" w="med" len="med"/>
                      <a:tailEnd type="none" w="med" len="med"/>
                    </a:lnB>
                    <a:noFill/>
                  </a:tcPr>
                </a:tc>
                <a:extLst>
                  <a:ext uri="{0D108BD9-81ED-4DB2-BD59-A6C34878D82A}">
                    <a16:rowId xmlns="" xmlns:a16="http://schemas.microsoft.com/office/drawing/2014/main" val="10011"/>
                  </a:ext>
                </a:extLst>
              </a:tr>
              <a:tr h="333375">
                <a:tc>
                  <a:txBody>
                    <a:bodyPr/>
                    <a:lstStyle/>
                    <a:p>
                      <a:pPr algn="l" rtl="0" fontAlgn="ctr"/>
                      <a:r>
                        <a:rPr lang="ro-RO" sz="1400" b="1" i="0" u="none" strike="noStrike" baseline="0" dirty="0" smtClean="0">
                          <a:solidFill>
                            <a:schemeClr val="tx1"/>
                          </a:solidFill>
                          <a:effectLst/>
                          <a:latin typeface="Arial" panose="020B0604020202020204" pitchFamily="34" charset="0"/>
                          <a:cs typeface="Arial" panose="020B0604020202020204" pitchFamily="34" charset="0"/>
                        </a:rPr>
                        <a:t>   </a:t>
                      </a:r>
                      <a:r>
                        <a:rPr lang="ro-RO" sz="1400" b="1" i="0" u="none" strike="noStrike" dirty="0" smtClean="0">
                          <a:solidFill>
                            <a:schemeClr val="tx1"/>
                          </a:solidFill>
                          <a:effectLst/>
                          <a:latin typeface="Arial" panose="020B0604020202020204" pitchFamily="34" charset="0"/>
                          <a:cs typeface="Arial" panose="020B0604020202020204" pitchFamily="34" charset="0"/>
                        </a:rPr>
                        <a:t>SECŢIUNEA </a:t>
                      </a:r>
                      <a:r>
                        <a:rPr lang="ro-RO" sz="1400" b="1" i="0" u="none" strike="noStrike" dirty="0">
                          <a:solidFill>
                            <a:schemeClr val="tx1"/>
                          </a:solidFill>
                          <a:effectLst/>
                          <a:latin typeface="Arial" panose="020B0604020202020204" pitchFamily="34" charset="0"/>
                          <a:cs typeface="Arial" panose="020B0604020202020204" pitchFamily="34" charset="0"/>
                        </a:rPr>
                        <a:t>DE DEZVOLTARE:</a:t>
                      </a:r>
                    </a:p>
                  </a:txBody>
                  <a:tcPr marL="0" marR="0" marT="0" marB="0" anchor="ctr">
                    <a:lnL w="12700" cap="flat" cmpd="sng" algn="ctr">
                      <a:solidFill>
                        <a:schemeClr val="bg2">
                          <a:lumMod val="25000"/>
                        </a:schemeClr>
                      </a:solidFill>
                      <a:prstDash val="solid"/>
                      <a:round/>
                      <a:headEnd type="none" w="med" len="med"/>
                      <a:tailEnd type="none" w="med" len="med"/>
                    </a:lnL>
                    <a:lnR w="12700" cap="flat" cmpd="sng" algn="ctr">
                      <a:solidFill>
                        <a:schemeClr val="bg2">
                          <a:lumMod val="25000"/>
                        </a:schemeClr>
                      </a:solidFill>
                      <a:prstDash val="solid"/>
                      <a:round/>
                      <a:headEnd type="none" w="med" len="med"/>
                      <a:tailEnd type="none" w="med" len="med"/>
                    </a:lnR>
                    <a:lnT w="12700" cap="flat" cmpd="sng" algn="ctr">
                      <a:solidFill>
                        <a:schemeClr val="bg2">
                          <a:lumMod val="25000"/>
                        </a:schemeClr>
                      </a:solidFill>
                      <a:prstDash val="solid"/>
                      <a:round/>
                      <a:headEnd type="none" w="med" len="med"/>
                      <a:tailEnd type="none" w="med" len="med"/>
                    </a:lnT>
                    <a:lnB w="12700" cap="flat" cmpd="sng" algn="ctr">
                      <a:solidFill>
                        <a:schemeClr val="bg2">
                          <a:lumMod val="25000"/>
                        </a:schemeClr>
                      </a:solidFill>
                      <a:prstDash val="solid"/>
                      <a:round/>
                      <a:headEnd type="none" w="med" len="med"/>
                      <a:tailEnd type="none" w="med" len="med"/>
                    </a:lnB>
                    <a:noFill/>
                  </a:tcPr>
                </a:tc>
                <a:tc>
                  <a:txBody>
                    <a:bodyPr/>
                    <a:lstStyle/>
                    <a:p>
                      <a:pPr algn="ctr" rtl="0" fontAlgn="ctr"/>
                      <a:r>
                        <a:rPr lang="ro-RO" sz="1400" b="1" i="0" u="none" strike="noStrike" dirty="0" smtClean="0">
                          <a:solidFill>
                            <a:schemeClr val="tx1"/>
                          </a:solidFill>
                          <a:effectLst/>
                          <a:latin typeface="Arial" panose="020B0604020202020204" pitchFamily="34" charset="0"/>
                          <a:cs typeface="Arial" panose="020B0604020202020204" pitchFamily="34" charset="0"/>
                        </a:rPr>
                        <a:t>874.748</a:t>
                      </a:r>
                      <a:endParaRPr lang="ro-RO" sz="1400" b="1" i="0" u="none" strike="noStrike" dirty="0">
                        <a:solidFill>
                          <a:schemeClr val="tx1"/>
                        </a:solidFill>
                        <a:effectLst/>
                        <a:latin typeface="Arial" panose="020B0604020202020204" pitchFamily="34" charset="0"/>
                        <a:cs typeface="Arial" panose="020B0604020202020204" pitchFamily="34" charset="0"/>
                      </a:endParaRPr>
                    </a:p>
                  </a:txBody>
                  <a:tcPr marL="0" marR="0" marT="0" marB="0" anchor="ctr">
                    <a:lnL w="12700" cap="flat" cmpd="sng" algn="ctr">
                      <a:solidFill>
                        <a:schemeClr val="bg2">
                          <a:lumMod val="25000"/>
                        </a:schemeClr>
                      </a:solidFill>
                      <a:prstDash val="solid"/>
                      <a:round/>
                      <a:headEnd type="none" w="med" len="med"/>
                      <a:tailEnd type="none" w="med" len="med"/>
                    </a:lnL>
                    <a:lnR w="12700" cap="flat" cmpd="sng" algn="ctr">
                      <a:solidFill>
                        <a:schemeClr val="bg2">
                          <a:lumMod val="25000"/>
                        </a:schemeClr>
                      </a:solidFill>
                      <a:prstDash val="solid"/>
                      <a:round/>
                      <a:headEnd type="none" w="med" len="med"/>
                      <a:tailEnd type="none" w="med" len="med"/>
                    </a:lnR>
                    <a:lnT w="12700" cap="flat" cmpd="sng" algn="ctr">
                      <a:solidFill>
                        <a:schemeClr val="bg2">
                          <a:lumMod val="25000"/>
                        </a:schemeClr>
                      </a:solidFill>
                      <a:prstDash val="solid"/>
                      <a:round/>
                      <a:headEnd type="none" w="med" len="med"/>
                      <a:tailEnd type="none" w="med" len="med"/>
                    </a:lnT>
                    <a:lnB w="12700" cap="flat" cmpd="sng" algn="ctr">
                      <a:solidFill>
                        <a:schemeClr val="bg2">
                          <a:lumMod val="25000"/>
                        </a:schemeClr>
                      </a:solidFill>
                      <a:prstDash val="solid"/>
                      <a:round/>
                      <a:headEnd type="none" w="med" len="med"/>
                      <a:tailEnd type="none" w="med" len="med"/>
                    </a:lnB>
                    <a:noFill/>
                  </a:tcPr>
                </a:tc>
                <a:extLst>
                  <a:ext uri="{0D108BD9-81ED-4DB2-BD59-A6C34878D82A}">
                    <a16:rowId xmlns="" xmlns:a16="http://schemas.microsoft.com/office/drawing/2014/main" val="10012"/>
                  </a:ext>
                </a:extLst>
              </a:tr>
              <a:tr h="323850">
                <a:tc>
                  <a:txBody>
                    <a:bodyPr/>
                    <a:lstStyle/>
                    <a:p>
                      <a:pPr algn="l" rtl="0" fontAlgn="ctr"/>
                      <a:r>
                        <a:rPr lang="ro-RO" sz="1400" b="0" i="0" u="none" strike="noStrike" baseline="0" dirty="0" smtClean="0">
                          <a:solidFill>
                            <a:schemeClr val="tx1"/>
                          </a:solidFill>
                          <a:effectLst/>
                          <a:latin typeface="Arial" panose="020B0604020202020204" pitchFamily="34" charset="0"/>
                          <a:cs typeface="Arial" panose="020B0604020202020204" pitchFamily="34" charset="0"/>
                        </a:rPr>
                        <a:t>     </a:t>
                      </a:r>
                      <a:r>
                        <a:rPr lang="pt-BR" sz="1400" b="0" i="0" u="none" strike="noStrike" dirty="0" smtClean="0">
                          <a:solidFill>
                            <a:schemeClr val="tx1"/>
                          </a:solidFill>
                          <a:effectLst/>
                          <a:latin typeface="Arial" panose="020B0604020202020204" pitchFamily="34" charset="0"/>
                          <a:cs typeface="Arial" panose="020B0604020202020204" pitchFamily="34" charset="0"/>
                        </a:rPr>
                        <a:t>Transferuri între unități </a:t>
                      </a:r>
                      <a:r>
                        <a:rPr lang="ro-RO" sz="1400" b="0" i="0" u="none" strike="noStrike" dirty="0" smtClean="0">
                          <a:solidFill>
                            <a:schemeClr val="tx1"/>
                          </a:solidFill>
                          <a:effectLst/>
                          <a:latin typeface="Arial" panose="020B0604020202020204" pitchFamily="34" charset="0"/>
                          <a:cs typeface="Arial" panose="020B0604020202020204" pitchFamily="34" charset="0"/>
                        </a:rPr>
                        <a:t>–</a:t>
                      </a:r>
                      <a:r>
                        <a:rPr lang="ro-RO" sz="1400" b="0" i="0" u="none" strike="noStrike" baseline="0" dirty="0" smtClean="0">
                          <a:solidFill>
                            <a:schemeClr val="tx1"/>
                          </a:solidFill>
                          <a:effectLst/>
                          <a:latin typeface="Arial" panose="020B0604020202020204" pitchFamily="34" charset="0"/>
                          <a:cs typeface="Arial" panose="020B0604020202020204" pitchFamily="34" charset="0"/>
                        </a:rPr>
                        <a:t> </a:t>
                      </a:r>
                      <a:r>
                        <a:rPr lang="ro-RO" sz="1300" b="0" i="0" u="none" strike="noStrike" baseline="0" dirty="0">
                          <a:solidFill>
                            <a:schemeClr val="tx1"/>
                          </a:solidFill>
                          <a:effectLst/>
                          <a:latin typeface="Arial" panose="020B0604020202020204" pitchFamily="34" charset="0"/>
                          <a:cs typeface="Arial" panose="020B0604020202020204" pitchFamily="34" charset="0"/>
                        </a:rPr>
                        <a:t>transferuri de capital</a:t>
                      </a:r>
                      <a:endParaRPr lang="pt-BR" sz="1300" b="0" i="0" u="none" strike="noStrike" dirty="0">
                        <a:solidFill>
                          <a:schemeClr val="tx1"/>
                        </a:solidFill>
                        <a:effectLst/>
                        <a:latin typeface="Arial" panose="020B0604020202020204" pitchFamily="34" charset="0"/>
                        <a:cs typeface="Arial" panose="020B0604020202020204" pitchFamily="34" charset="0"/>
                      </a:endParaRPr>
                    </a:p>
                  </a:txBody>
                  <a:tcPr marL="0" marR="0" marT="0" marB="0" anchor="ctr">
                    <a:lnL w="12700" cap="flat" cmpd="sng" algn="ctr">
                      <a:solidFill>
                        <a:schemeClr val="bg2">
                          <a:lumMod val="25000"/>
                        </a:schemeClr>
                      </a:solidFill>
                      <a:prstDash val="solid"/>
                      <a:round/>
                      <a:headEnd type="none" w="med" len="med"/>
                      <a:tailEnd type="none" w="med" len="med"/>
                    </a:lnL>
                    <a:lnR w="12700" cap="flat" cmpd="sng" algn="ctr">
                      <a:solidFill>
                        <a:schemeClr val="bg2">
                          <a:lumMod val="25000"/>
                        </a:schemeClr>
                      </a:solidFill>
                      <a:prstDash val="solid"/>
                      <a:round/>
                      <a:headEnd type="none" w="med" len="med"/>
                      <a:tailEnd type="none" w="med" len="med"/>
                    </a:lnR>
                    <a:lnT w="12700" cap="flat" cmpd="sng" algn="ctr">
                      <a:solidFill>
                        <a:schemeClr val="bg2">
                          <a:lumMod val="25000"/>
                        </a:schemeClr>
                      </a:solidFill>
                      <a:prstDash val="solid"/>
                      <a:round/>
                      <a:headEnd type="none" w="med" len="med"/>
                      <a:tailEnd type="none" w="med" len="med"/>
                    </a:lnT>
                    <a:lnB w="12700" cap="flat" cmpd="sng" algn="ctr">
                      <a:solidFill>
                        <a:schemeClr val="bg2">
                          <a:lumMod val="25000"/>
                        </a:schemeClr>
                      </a:solidFill>
                      <a:prstDash val="solid"/>
                      <a:round/>
                      <a:headEnd type="none" w="med" len="med"/>
                      <a:tailEnd type="none" w="med" len="med"/>
                    </a:lnB>
                    <a:noFill/>
                  </a:tcPr>
                </a:tc>
                <a:tc>
                  <a:txBody>
                    <a:bodyPr/>
                    <a:lstStyle/>
                    <a:p>
                      <a:pPr algn="ctr" rtl="0" fontAlgn="ctr"/>
                      <a:r>
                        <a:rPr lang="ro-RO" sz="1400" b="0" i="0" u="none" strike="noStrike" dirty="0" smtClean="0">
                          <a:solidFill>
                            <a:schemeClr val="tx1"/>
                          </a:solidFill>
                          <a:effectLst/>
                          <a:latin typeface="Arial" panose="020B0604020202020204" pitchFamily="34" charset="0"/>
                          <a:cs typeface="Arial" panose="020B0604020202020204" pitchFamily="34" charset="0"/>
                        </a:rPr>
                        <a:t>165.656</a:t>
                      </a:r>
                      <a:endParaRPr lang="ro-RO" sz="1400" b="0" i="0" u="none" strike="noStrike" dirty="0">
                        <a:solidFill>
                          <a:schemeClr val="tx1"/>
                        </a:solidFill>
                        <a:effectLst/>
                        <a:latin typeface="Arial" panose="020B0604020202020204" pitchFamily="34" charset="0"/>
                        <a:cs typeface="Arial" panose="020B0604020202020204" pitchFamily="34" charset="0"/>
                      </a:endParaRPr>
                    </a:p>
                  </a:txBody>
                  <a:tcPr marL="0" marR="0" marT="0" marB="0" anchor="ctr">
                    <a:lnL w="12700" cap="flat" cmpd="sng" algn="ctr">
                      <a:solidFill>
                        <a:schemeClr val="bg2">
                          <a:lumMod val="25000"/>
                        </a:schemeClr>
                      </a:solidFill>
                      <a:prstDash val="solid"/>
                      <a:round/>
                      <a:headEnd type="none" w="med" len="med"/>
                      <a:tailEnd type="none" w="med" len="med"/>
                    </a:lnL>
                    <a:lnR w="12700" cap="flat" cmpd="sng" algn="ctr">
                      <a:solidFill>
                        <a:schemeClr val="bg2">
                          <a:lumMod val="25000"/>
                        </a:schemeClr>
                      </a:solidFill>
                      <a:prstDash val="solid"/>
                      <a:round/>
                      <a:headEnd type="none" w="med" len="med"/>
                      <a:tailEnd type="none" w="med" len="med"/>
                    </a:lnR>
                    <a:lnT w="12700" cap="flat" cmpd="sng" algn="ctr">
                      <a:solidFill>
                        <a:schemeClr val="bg2">
                          <a:lumMod val="25000"/>
                        </a:schemeClr>
                      </a:solidFill>
                      <a:prstDash val="solid"/>
                      <a:round/>
                      <a:headEnd type="none" w="med" len="med"/>
                      <a:tailEnd type="none" w="med" len="med"/>
                    </a:lnT>
                    <a:lnB w="12700" cap="flat" cmpd="sng" algn="ctr">
                      <a:solidFill>
                        <a:schemeClr val="bg2">
                          <a:lumMod val="25000"/>
                        </a:schemeClr>
                      </a:solidFill>
                      <a:prstDash val="solid"/>
                      <a:round/>
                      <a:headEnd type="none" w="med" len="med"/>
                      <a:tailEnd type="none" w="med" len="med"/>
                    </a:lnB>
                    <a:noFill/>
                  </a:tcPr>
                </a:tc>
                <a:extLst>
                  <a:ext uri="{0D108BD9-81ED-4DB2-BD59-A6C34878D82A}">
                    <a16:rowId xmlns="" xmlns:a16="http://schemas.microsoft.com/office/drawing/2014/main" val="10013"/>
                  </a:ext>
                </a:extLst>
              </a:tr>
              <a:tr h="342900">
                <a:tc>
                  <a:txBody>
                    <a:bodyPr/>
                    <a:lstStyle/>
                    <a:p>
                      <a:pPr algn="l" rtl="0" fontAlgn="ctr"/>
                      <a:r>
                        <a:rPr lang="ro-RO" sz="1400" b="0" i="0" u="none" strike="noStrike" dirty="0" smtClean="0">
                          <a:solidFill>
                            <a:schemeClr val="tx1"/>
                          </a:solidFill>
                          <a:effectLst/>
                          <a:latin typeface="Arial" panose="020B0604020202020204" pitchFamily="34" charset="0"/>
                          <a:cs typeface="Arial" panose="020B0604020202020204" pitchFamily="34" charset="0"/>
                        </a:rPr>
                        <a:t>  Alte</a:t>
                      </a:r>
                      <a:r>
                        <a:rPr lang="ro-RO" sz="1400" b="0" i="0" u="none" strike="noStrike" baseline="0" dirty="0" smtClean="0">
                          <a:solidFill>
                            <a:schemeClr val="tx1"/>
                          </a:solidFill>
                          <a:effectLst/>
                          <a:latin typeface="Arial" panose="020B0604020202020204" pitchFamily="34" charset="0"/>
                          <a:cs typeface="Arial" panose="020B0604020202020204" pitchFamily="34" charset="0"/>
                        </a:rPr>
                        <a:t> transferuri </a:t>
                      </a:r>
                      <a:r>
                        <a:rPr lang="ro-RO" sz="1300" b="0" i="0" u="none" strike="noStrike" baseline="0" dirty="0" smtClean="0">
                          <a:solidFill>
                            <a:schemeClr val="tx1"/>
                          </a:solidFill>
                          <a:effectLst/>
                          <a:latin typeface="Arial" panose="020B0604020202020204" pitchFamily="34" charset="0"/>
                          <a:cs typeface="Arial" panose="020B0604020202020204" pitchFamily="34" charset="0"/>
                        </a:rPr>
                        <a:t>(ADI) </a:t>
                      </a:r>
                      <a:endParaRPr lang="ro-RO" sz="1300" b="0" i="0" u="none" strike="noStrike" dirty="0">
                        <a:solidFill>
                          <a:schemeClr val="tx1"/>
                        </a:solidFill>
                        <a:effectLst/>
                        <a:latin typeface="Arial" panose="020B0604020202020204" pitchFamily="34" charset="0"/>
                        <a:cs typeface="Arial" panose="020B0604020202020204" pitchFamily="34" charset="0"/>
                      </a:endParaRPr>
                    </a:p>
                  </a:txBody>
                  <a:tcPr marL="171450" marR="0" marT="0" marB="0" anchor="ctr">
                    <a:lnL w="12700" cap="flat" cmpd="sng" algn="ctr">
                      <a:solidFill>
                        <a:schemeClr val="bg2">
                          <a:lumMod val="25000"/>
                        </a:schemeClr>
                      </a:solidFill>
                      <a:prstDash val="solid"/>
                      <a:round/>
                      <a:headEnd type="none" w="med" len="med"/>
                      <a:tailEnd type="none" w="med" len="med"/>
                    </a:lnL>
                    <a:lnR w="12700" cap="flat" cmpd="sng" algn="ctr">
                      <a:solidFill>
                        <a:schemeClr val="bg2">
                          <a:lumMod val="25000"/>
                        </a:schemeClr>
                      </a:solidFill>
                      <a:prstDash val="solid"/>
                      <a:round/>
                      <a:headEnd type="none" w="med" len="med"/>
                      <a:tailEnd type="none" w="med" len="med"/>
                    </a:lnR>
                    <a:lnT w="12700" cap="flat" cmpd="sng" algn="ctr">
                      <a:solidFill>
                        <a:schemeClr val="bg2">
                          <a:lumMod val="25000"/>
                        </a:schemeClr>
                      </a:solidFill>
                      <a:prstDash val="solid"/>
                      <a:round/>
                      <a:headEnd type="none" w="med" len="med"/>
                      <a:tailEnd type="none" w="med" len="med"/>
                    </a:lnT>
                    <a:lnB w="12700" cap="flat" cmpd="sng" algn="ctr">
                      <a:solidFill>
                        <a:schemeClr val="bg2">
                          <a:lumMod val="25000"/>
                        </a:schemeClr>
                      </a:solidFill>
                      <a:prstDash val="solid"/>
                      <a:round/>
                      <a:headEnd type="none" w="med" len="med"/>
                      <a:tailEnd type="none" w="med" len="med"/>
                    </a:lnB>
                    <a:noFill/>
                  </a:tcPr>
                </a:tc>
                <a:tc>
                  <a:txBody>
                    <a:bodyPr/>
                    <a:lstStyle/>
                    <a:p>
                      <a:pPr algn="ctr" rtl="0" fontAlgn="ctr"/>
                      <a:r>
                        <a:rPr lang="ro-RO" sz="1400" b="0" i="0" u="none" strike="noStrike" dirty="0" smtClean="0">
                          <a:solidFill>
                            <a:schemeClr val="tx1"/>
                          </a:solidFill>
                          <a:effectLst/>
                          <a:latin typeface="Arial" panose="020B0604020202020204" pitchFamily="34" charset="0"/>
                          <a:cs typeface="Arial" panose="020B0604020202020204" pitchFamily="34" charset="0"/>
                        </a:rPr>
                        <a:t>360</a:t>
                      </a:r>
                      <a:endParaRPr lang="ro-RO" sz="1400" b="0" i="0" u="none" strike="noStrike" dirty="0">
                        <a:solidFill>
                          <a:schemeClr val="tx1"/>
                        </a:solidFill>
                        <a:effectLst/>
                        <a:latin typeface="Arial" panose="020B0604020202020204" pitchFamily="34" charset="0"/>
                        <a:cs typeface="Arial" panose="020B0604020202020204" pitchFamily="34" charset="0"/>
                      </a:endParaRPr>
                    </a:p>
                  </a:txBody>
                  <a:tcPr marL="0" marR="0" marT="0" marB="0" anchor="ctr">
                    <a:lnL w="12700" cap="flat" cmpd="sng" algn="ctr">
                      <a:solidFill>
                        <a:schemeClr val="bg2">
                          <a:lumMod val="25000"/>
                        </a:schemeClr>
                      </a:solidFill>
                      <a:prstDash val="solid"/>
                      <a:round/>
                      <a:headEnd type="none" w="med" len="med"/>
                      <a:tailEnd type="none" w="med" len="med"/>
                    </a:lnL>
                    <a:lnR w="12700" cap="flat" cmpd="sng" algn="ctr">
                      <a:solidFill>
                        <a:schemeClr val="bg2">
                          <a:lumMod val="25000"/>
                        </a:schemeClr>
                      </a:solidFill>
                      <a:prstDash val="solid"/>
                      <a:round/>
                      <a:headEnd type="none" w="med" len="med"/>
                      <a:tailEnd type="none" w="med" len="med"/>
                    </a:lnR>
                    <a:lnT w="12700" cap="flat" cmpd="sng" algn="ctr">
                      <a:solidFill>
                        <a:schemeClr val="bg2">
                          <a:lumMod val="25000"/>
                        </a:schemeClr>
                      </a:solidFill>
                      <a:prstDash val="solid"/>
                      <a:round/>
                      <a:headEnd type="none" w="med" len="med"/>
                      <a:tailEnd type="none" w="med" len="med"/>
                    </a:lnT>
                    <a:lnB w="12700" cap="flat" cmpd="sng" algn="ctr">
                      <a:solidFill>
                        <a:schemeClr val="bg2">
                          <a:lumMod val="25000"/>
                        </a:schemeClr>
                      </a:solidFill>
                      <a:prstDash val="solid"/>
                      <a:round/>
                      <a:headEnd type="none" w="med" len="med"/>
                      <a:tailEnd type="none" w="med" len="med"/>
                    </a:lnB>
                    <a:noFill/>
                  </a:tcPr>
                </a:tc>
              </a:tr>
              <a:tr h="342900">
                <a:tc>
                  <a:txBody>
                    <a:bodyPr/>
                    <a:lstStyle/>
                    <a:p>
                      <a:pPr algn="l" rtl="0" fontAlgn="ctr"/>
                      <a:r>
                        <a:rPr lang="ro-RO" sz="1400" b="0" i="0" u="none" strike="noStrike" dirty="0" smtClean="0">
                          <a:solidFill>
                            <a:schemeClr val="tx1"/>
                          </a:solidFill>
                          <a:effectLst/>
                          <a:latin typeface="Arial" panose="020B0604020202020204" pitchFamily="34" charset="0"/>
                          <a:cs typeface="Arial" panose="020B0604020202020204" pitchFamily="34" charset="0"/>
                        </a:rPr>
                        <a:t>  Proiecte </a:t>
                      </a:r>
                      <a:r>
                        <a:rPr lang="ro-RO" sz="1400" b="0" i="0" u="none" strike="noStrike" dirty="0">
                          <a:solidFill>
                            <a:schemeClr val="tx1"/>
                          </a:solidFill>
                          <a:effectLst/>
                          <a:latin typeface="Arial" panose="020B0604020202020204" pitchFamily="34" charset="0"/>
                          <a:cs typeface="Arial" panose="020B0604020202020204" pitchFamily="34" charset="0"/>
                        </a:rPr>
                        <a:t>cu finanțare din fonduri externe nerambursabile</a:t>
                      </a:r>
                    </a:p>
                  </a:txBody>
                  <a:tcPr marL="171450" marR="0" marT="0" marB="0" anchor="ctr">
                    <a:lnL w="12700" cap="flat" cmpd="sng" algn="ctr">
                      <a:solidFill>
                        <a:schemeClr val="bg2">
                          <a:lumMod val="25000"/>
                        </a:schemeClr>
                      </a:solidFill>
                      <a:prstDash val="solid"/>
                      <a:round/>
                      <a:headEnd type="none" w="med" len="med"/>
                      <a:tailEnd type="none" w="med" len="med"/>
                    </a:lnL>
                    <a:lnR w="12700" cap="flat" cmpd="sng" algn="ctr">
                      <a:solidFill>
                        <a:schemeClr val="bg2">
                          <a:lumMod val="25000"/>
                        </a:schemeClr>
                      </a:solidFill>
                      <a:prstDash val="solid"/>
                      <a:round/>
                      <a:headEnd type="none" w="med" len="med"/>
                      <a:tailEnd type="none" w="med" len="med"/>
                    </a:lnR>
                    <a:lnT w="12700" cap="flat" cmpd="sng" algn="ctr">
                      <a:solidFill>
                        <a:schemeClr val="bg2">
                          <a:lumMod val="25000"/>
                        </a:schemeClr>
                      </a:solidFill>
                      <a:prstDash val="solid"/>
                      <a:round/>
                      <a:headEnd type="none" w="med" len="med"/>
                      <a:tailEnd type="none" w="med" len="med"/>
                    </a:lnT>
                    <a:lnB w="12700" cap="flat" cmpd="sng" algn="ctr">
                      <a:solidFill>
                        <a:schemeClr val="bg2">
                          <a:lumMod val="25000"/>
                        </a:schemeClr>
                      </a:solidFill>
                      <a:prstDash val="solid"/>
                      <a:round/>
                      <a:headEnd type="none" w="med" len="med"/>
                      <a:tailEnd type="none" w="med" len="med"/>
                    </a:lnB>
                    <a:noFill/>
                  </a:tcPr>
                </a:tc>
                <a:tc>
                  <a:txBody>
                    <a:bodyPr/>
                    <a:lstStyle/>
                    <a:p>
                      <a:pPr algn="ctr" rtl="0" fontAlgn="ctr"/>
                      <a:r>
                        <a:rPr lang="ro-RO" sz="1400" b="0" i="0" u="none" strike="noStrike" dirty="0" smtClean="0">
                          <a:solidFill>
                            <a:schemeClr val="tx1"/>
                          </a:solidFill>
                          <a:effectLst/>
                          <a:latin typeface="Arial" panose="020B0604020202020204" pitchFamily="34" charset="0"/>
                          <a:cs typeface="Arial" panose="020B0604020202020204" pitchFamily="34" charset="0"/>
                        </a:rPr>
                        <a:t>34.420</a:t>
                      </a:r>
                      <a:endParaRPr lang="ro-RO" sz="1400" b="0" i="0" u="none" strike="noStrike" dirty="0">
                        <a:solidFill>
                          <a:schemeClr val="tx1"/>
                        </a:solidFill>
                        <a:effectLst/>
                        <a:latin typeface="Arial" panose="020B0604020202020204" pitchFamily="34" charset="0"/>
                        <a:cs typeface="Arial" panose="020B0604020202020204" pitchFamily="34" charset="0"/>
                      </a:endParaRPr>
                    </a:p>
                  </a:txBody>
                  <a:tcPr marL="0" marR="0" marT="0" marB="0" anchor="ctr">
                    <a:lnL w="12700" cap="flat" cmpd="sng" algn="ctr">
                      <a:solidFill>
                        <a:schemeClr val="bg2">
                          <a:lumMod val="25000"/>
                        </a:schemeClr>
                      </a:solidFill>
                      <a:prstDash val="solid"/>
                      <a:round/>
                      <a:headEnd type="none" w="med" len="med"/>
                      <a:tailEnd type="none" w="med" len="med"/>
                    </a:lnL>
                    <a:lnR w="12700" cap="flat" cmpd="sng" algn="ctr">
                      <a:solidFill>
                        <a:schemeClr val="bg2">
                          <a:lumMod val="25000"/>
                        </a:schemeClr>
                      </a:solidFill>
                      <a:prstDash val="solid"/>
                      <a:round/>
                      <a:headEnd type="none" w="med" len="med"/>
                      <a:tailEnd type="none" w="med" len="med"/>
                    </a:lnR>
                    <a:lnT w="12700" cap="flat" cmpd="sng" algn="ctr">
                      <a:solidFill>
                        <a:schemeClr val="bg2">
                          <a:lumMod val="25000"/>
                        </a:schemeClr>
                      </a:solidFill>
                      <a:prstDash val="solid"/>
                      <a:round/>
                      <a:headEnd type="none" w="med" len="med"/>
                      <a:tailEnd type="none" w="med" len="med"/>
                    </a:lnT>
                    <a:lnB w="12700" cap="flat" cmpd="sng" algn="ctr">
                      <a:solidFill>
                        <a:schemeClr val="bg2">
                          <a:lumMod val="25000"/>
                        </a:schemeClr>
                      </a:solidFill>
                      <a:prstDash val="solid"/>
                      <a:round/>
                      <a:headEnd type="none" w="med" len="med"/>
                      <a:tailEnd type="none" w="med" len="med"/>
                    </a:lnB>
                    <a:noFill/>
                  </a:tcPr>
                </a:tc>
                <a:extLst>
                  <a:ext uri="{0D108BD9-81ED-4DB2-BD59-A6C34878D82A}">
                    <a16:rowId xmlns="" xmlns:a16="http://schemas.microsoft.com/office/drawing/2014/main" val="10014"/>
                  </a:ext>
                </a:extLst>
              </a:tr>
              <a:tr h="369719">
                <a:tc>
                  <a:txBody>
                    <a:bodyPr/>
                    <a:lstStyle/>
                    <a:p>
                      <a:pPr algn="l" rtl="0" fontAlgn="ctr"/>
                      <a:r>
                        <a:rPr lang="it-IT" sz="1400" b="0" i="0" u="none" strike="noStrike" dirty="0" smtClean="0">
                          <a:solidFill>
                            <a:schemeClr val="tx1"/>
                          </a:solidFill>
                          <a:effectLst/>
                          <a:latin typeface="Arial" panose="020B0604020202020204" pitchFamily="34" charset="0"/>
                          <a:cs typeface="Arial" panose="020B0604020202020204" pitchFamily="34" charset="0"/>
                        </a:rPr>
                        <a:t> </a:t>
                      </a:r>
                      <a:r>
                        <a:rPr lang="ro-RO" sz="1400" b="0" i="0" u="none" strike="noStrike" dirty="0" smtClean="0">
                          <a:solidFill>
                            <a:schemeClr val="tx1"/>
                          </a:solidFill>
                          <a:effectLst/>
                          <a:latin typeface="Arial" panose="020B0604020202020204" pitchFamily="34" charset="0"/>
                          <a:cs typeface="Arial" panose="020B0604020202020204" pitchFamily="34" charset="0"/>
                        </a:rPr>
                        <a:t>    </a:t>
                      </a:r>
                      <a:r>
                        <a:rPr lang="it-IT" sz="1400" b="0" i="0" u="none" strike="noStrike" dirty="0" smtClean="0">
                          <a:solidFill>
                            <a:schemeClr val="tx1"/>
                          </a:solidFill>
                          <a:effectLst/>
                          <a:latin typeface="Arial" panose="020B0604020202020204" pitchFamily="34" charset="0"/>
                          <a:cs typeface="Arial" panose="020B0604020202020204" pitchFamily="34" charset="0"/>
                        </a:rPr>
                        <a:t>Proiecte cu finanțare din </a:t>
                      </a:r>
                      <a:r>
                        <a:rPr lang="ro-RO" sz="1400" b="0" i="0" u="none" strike="noStrike" dirty="0" smtClean="0">
                          <a:solidFill>
                            <a:schemeClr val="tx1"/>
                          </a:solidFill>
                          <a:effectLst/>
                          <a:latin typeface="Arial" panose="020B0604020202020204" pitchFamily="34" charset="0"/>
                          <a:cs typeface="Arial" panose="020B0604020202020204" pitchFamily="34" charset="0"/>
                        </a:rPr>
                        <a:t>PNRR</a:t>
                      </a:r>
                      <a:endParaRPr lang="ro-RO" sz="1400" b="0" i="0" u="none" strike="noStrike" dirty="0">
                        <a:solidFill>
                          <a:schemeClr val="tx1"/>
                        </a:solidFill>
                        <a:effectLst/>
                        <a:latin typeface="Arial" panose="020B0604020202020204" pitchFamily="34" charset="0"/>
                        <a:cs typeface="Arial" panose="020B0604020202020204" pitchFamily="34" charset="0"/>
                      </a:endParaRPr>
                    </a:p>
                  </a:txBody>
                  <a:tcPr marL="0" marR="0" marT="0" marB="0" anchor="ctr">
                    <a:lnL w="12700" cap="flat" cmpd="sng" algn="ctr">
                      <a:solidFill>
                        <a:schemeClr val="bg2">
                          <a:lumMod val="25000"/>
                        </a:schemeClr>
                      </a:solidFill>
                      <a:prstDash val="solid"/>
                      <a:round/>
                      <a:headEnd type="none" w="med" len="med"/>
                      <a:tailEnd type="none" w="med" len="med"/>
                    </a:lnL>
                    <a:lnR w="12700" cap="flat" cmpd="sng" algn="ctr">
                      <a:solidFill>
                        <a:schemeClr val="bg2">
                          <a:lumMod val="25000"/>
                        </a:schemeClr>
                      </a:solidFill>
                      <a:prstDash val="solid"/>
                      <a:round/>
                      <a:headEnd type="none" w="med" len="med"/>
                      <a:tailEnd type="none" w="med" len="med"/>
                    </a:lnR>
                    <a:lnT w="12700" cap="flat" cmpd="sng" algn="ctr">
                      <a:solidFill>
                        <a:schemeClr val="bg2">
                          <a:lumMod val="25000"/>
                        </a:schemeClr>
                      </a:solidFill>
                      <a:prstDash val="solid"/>
                      <a:round/>
                      <a:headEnd type="none" w="med" len="med"/>
                      <a:tailEnd type="none" w="med" len="med"/>
                    </a:lnT>
                    <a:lnB w="12700" cap="flat" cmpd="sng" algn="ctr">
                      <a:solidFill>
                        <a:schemeClr val="bg2">
                          <a:lumMod val="25000"/>
                        </a:schemeClr>
                      </a:solidFill>
                      <a:prstDash val="solid"/>
                      <a:round/>
                      <a:headEnd type="none" w="med" len="med"/>
                      <a:tailEnd type="none" w="med" len="med"/>
                    </a:lnB>
                    <a:noFill/>
                  </a:tcPr>
                </a:tc>
                <a:tc>
                  <a:txBody>
                    <a:bodyPr/>
                    <a:lstStyle/>
                    <a:p>
                      <a:pPr algn="ctr" rtl="0" fontAlgn="ctr"/>
                      <a:r>
                        <a:rPr lang="ro-RO" sz="1400" b="0" i="0" u="none" strike="noStrike" dirty="0" smtClean="0">
                          <a:solidFill>
                            <a:schemeClr val="tx1"/>
                          </a:solidFill>
                          <a:effectLst/>
                          <a:latin typeface="Arial" panose="020B0604020202020204" pitchFamily="34" charset="0"/>
                          <a:cs typeface="Arial" panose="020B0604020202020204" pitchFamily="34" charset="0"/>
                        </a:rPr>
                        <a:t>115.954</a:t>
                      </a:r>
                      <a:endParaRPr lang="ro-RO" sz="1400" b="0" i="0" u="none" strike="noStrike" dirty="0">
                        <a:solidFill>
                          <a:schemeClr val="tx1"/>
                        </a:solidFill>
                        <a:effectLst/>
                        <a:latin typeface="Arial" panose="020B0604020202020204" pitchFamily="34" charset="0"/>
                        <a:cs typeface="Arial" panose="020B0604020202020204" pitchFamily="34" charset="0"/>
                      </a:endParaRPr>
                    </a:p>
                  </a:txBody>
                  <a:tcPr marL="0" marR="0" marT="0" marB="0" anchor="ctr">
                    <a:lnL w="12700" cap="flat" cmpd="sng" algn="ctr">
                      <a:solidFill>
                        <a:schemeClr val="bg2">
                          <a:lumMod val="25000"/>
                        </a:schemeClr>
                      </a:solidFill>
                      <a:prstDash val="solid"/>
                      <a:round/>
                      <a:headEnd type="none" w="med" len="med"/>
                      <a:tailEnd type="none" w="med" len="med"/>
                    </a:lnL>
                    <a:lnR w="12700" cap="flat" cmpd="sng" algn="ctr">
                      <a:solidFill>
                        <a:schemeClr val="bg2">
                          <a:lumMod val="25000"/>
                        </a:schemeClr>
                      </a:solidFill>
                      <a:prstDash val="solid"/>
                      <a:round/>
                      <a:headEnd type="none" w="med" len="med"/>
                      <a:tailEnd type="none" w="med" len="med"/>
                    </a:lnR>
                    <a:lnT w="12700" cap="flat" cmpd="sng" algn="ctr">
                      <a:solidFill>
                        <a:schemeClr val="bg2">
                          <a:lumMod val="25000"/>
                        </a:schemeClr>
                      </a:solidFill>
                      <a:prstDash val="solid"/>
                      <a:round/>
                      <a:headEnd type="none" w="med" len="med"/>
                      <a:tailEnd type="none" w="med" len="med"/>
                    </a:lnT>
                    <a:lnB w="12700" cap="flat" cmpd="sng" algn="ctr">
                      <a:solidFill>
                        <a:schemeClr val="bg2">
                          <a:lumMod val="25000"/>
                        </a:schemeClr>
                      </a:solidFill>
                      <a:prstDash val="solid"/>
                      <a:round/>
                      <a:headEnd type="none" w="med" len="med"/>
                      <a:tailEnd type="none" w="med" len="med"/>
                    </a:lnB>
                    <a:noFill/>
                  </a:tcPr>
                </a:tc>
              </a:tr>
              <a:tr h="369719">
                <a:tc>
                  <a:txBody>
                    <a:bodyPr/>
                    <a:lstStyle/>
                    <a:p>
                      <a:pPr algn="l" rtl="0" fontAlgn="ctr"/>
                      <a:r>
                        <a:rPr lang="ro-RO" sz="1400" b="0" i="0" u="none" strike="noStrike" baseline="0" dirty="0">
                          <a:solidFill>
                            <a:schemeClr val="tx1"/>
                          </a:solidFill>
                          <a:effectLst/>
                          <a:latin typeface="Arial" panose="020B0604020202020204" pitchFamily="34" charset="0"/>
                          <a:cs typeface="Arial" panose="020B0604020202020204" pitchFamily="34" charset="0"/>
                        </a:rPr>
                        <a:t> </a:t>
                      </a:r>
                      <a:r>
                        <a:rPr lang="ro-RO" sz="1400" b="0" i="0" u="none" strike="noStrike" baseline="0" dirty="0" smtClean="0">
                          <a:solidFill>
                            <a:schemeClr val="tx1"/>
                          </a:solidFill>
                          <a:effectLst/>
                          <a:latin typeface="Arial" panose="020B0604020202020204" pitchFamily="34" charset="0"/>
                          <a:cs typeface="Arial" panose="020B0604020202020204" pitchFamily="34" charset="0"/>
                        </a:rPr>
                        <a:t>    </a:t>
                      </a:r>
                      <a:r>
                        <a:rPr lang="ro-RO" sz="1400" b="0" i="0" u="none" strike="noStrike" dirty="0" smtClean="0">
                          <a:solidFill>
                            <a:schemeClr val="tx1"/>
                          </a:solidFill>
                          <a:effectLst/>
                          <a:latin typeface="Arial" panose="020B0604020202020204" pitchFamily="34" charset="0"/>
                          <a:cs typeface="Arial" panose="020B0604020202020204" pitchFamily="34" charset="0"/>
                        </a:rPr>
                        <a:t>Cheltuieli de capital</a:t>
                      </a:r>
                      <a:endParaRPr lang="ro-RO" sz="1400" b="0" i="0" u="none" strike="noStrike" dirty="0">
                        <a:solidFill>
                          <a:schemeClr val="tx1"/>
                        </a:solidFill>
                        <a:effectLst/>
                        <a:latin typeface="Arial" panose="020B0604020202020204" pitchFamily="34" charset="0"/>
                        <a:cs typeface="Arial" panose="020B0604020202020204" pitchFamily="34" charset="0"/>
                      </a:endParaRPr>
                    </a:p>
                  </a:txBody>
                  <a:tcPr marL="0" marR="0" marT="0" marB="0" anchor="ctr">
                    <a:lnL w="12700" cap="flat" cmpd="sng" algn="ctr">
                      <a:solidFill>
                        <a:schemeClr val="bg2">
                          <a:lumMod val="25000"/>
                        </a:schemeClr>
                      </a:solidFill>
                      <a:prstDash val="solid"/>
                      <a:round/>
                      <a:headEnd type="none" w="med" len="med"/>
                      <a:tailEnd type="none" w="med" len="med"/>
                    </a:lnL>
                    <a:lnR w="12700" cap="flat" cmpd="sng" algn="ctr">
                      <a:solidFill>
                        <a:schemeClr val="bg2">
                          <a:lumMod val="25000"/>
                        </a:schemeClr>
                      </a:solidFill>
                      <a:prstDash val="solid"/>
                      <a:round/>
                      <a:headEnd type="none" w="med" len="med"/>
                      <a:tailEnd type="none" w="med" len="med"/>
                    </a:lnR>
                    <a:lnT w="12700" cap="flat" cmpd="sng" algn="ctr">
                      <a:solidFill>
                        <a:schemeClr val="bg2">
                          <a:lumMod val="25000"/>
                        </a:schemeClr>
                      </a:solidFill>
                      <a:prstDash val="solid"/>
                      <a:round/>
                      <a:headEnd type="none" w="med" len="med"/>
                      <a:tailEnd type="none" w="med" len="med"/>
                    </a:lnT>
                    <a:lnB w="12700" cap="flat" cmpd="sng" algn="ctr">
                      <a:solidFill>
                        <a:schemeClr val="bg2">
                          <a:lumMod val="25000"/>
                        </a:schemeClr>
                      </a:solidFill>
                      <a:prstDash val="solid"/>
                      <a:round/>
                      <a:headEnd type="none" w="med" len="med"/>
                      <a:tailEnd type="none" w="med" len="med"/>
                    </a:lnB>
                    <a:noFill/>
                  </a:tcPr>
                </a:tc>
                <a:tc>
                  <a:txBody>
                    <a:bodyPr/>
                    <a:lstStyle/>
                    <a:p>
                      <a:pPr algn="ctr" rtl="0" fontAlgn="ctr"/>
                      <a:r>
                        <a:rPr lang="ro-RO" sz="1400" b="0" i="0" u="none" strike="noStrike" dirty="0" smtClean="0">
                          <a:solidFill>
                            <a:schemeClr val="tx1"/>
                          </a:solidFill>
                          <a:effectLst/>
                          <a:latin typeface="Arial" panose="020B0604020202020204" pitchFamily="34" charset="0"/>
                          <a:cs typeface="Arial" panose="020B0604020202020204" pitchFamily="34" charset="0"/>
                        </a:rPr>
                        <a:t>558.358</a:t>
                      </a:r>
                      <a:endParaRPr lang="ro-RO" sz="1400" b="0" i="0" u="none" strike="noStrike" dirty="0">
                        <a:solidFill>
                          <a:schemeClr val="tx1"/>
                        </a:solidFill>
                        <a:effectLst/>
                        <a:latin typeface="Arial" panose="020B0604020202020204" pitchFamily="34" charset="0"/>
                        <a:cs typeface="Arial" panose="020B0604020202020204" pitchFamily="34" charset="0"/>
                      </a:endParaRPr>
                    </a:p>
                  </a:txBody>
                  <a:tcPr marL="0" marR="0" marT="0" marB="0" anchor="ctr">
                    <a:lnL w="12700" cap="flat" cmpd="sng" algn="ctr">
                      <a:solidFill>
                        <a:schemeClr val="bg2">
                          <a:lumMod val="25000"/>
                        </a:schemeClr>
                      </a:solidFill>
                      <a:prstDash val="solid"/>
                      <a:round/>
                      <a:headEnd type="none" w="med" len="med"/>
                      <a:tailEnd type="none" w="med" len="med"/>
                    </a:lnL>
                    <a:lnR w="12700" cap="flat" cmpd="sng" algn="ctr">
                      <a:solidFill>
                        <a:schemeClr val="bg2">
                          <a:lumMod val="25000"/>
                        </a:schemeClr>
                      </a:solidFill>
                      <a:prstDash val="solid"/>
                      <a:round/>
                      <a:headEnd type="none" w="med" len="med"/>
                      <a:tailEnd type="none" w="med" len="med"/>
                    </a:lnR>
                    <a:lnT w="12700" cap="flat" cmpd="sng" algn="ctr">
                      <a:solidFill>
                        <a:schemeClr val="bg2">
                          <a:lumMod val="25000"/>
                        </a:schemeClr>
                      </a:solidFill>
                      <a:prstDash val="solid"/>
                      <a:round/>
                      <a:headEnd type="none" w="med" len="med"/>
                      <a:tailEnd type="none" w="med" len="med"/>
                    </a:lnT>
                    <a:lnB w="12700" cap="flat" cmpd="sng" algn="ctr">
                      <a:solidFill>
                        <a:schemeClr val="bg2">
                          <a:lumMod val="25000"/>
                        </a:schemeClr>
                      </a:solidFill>
                      <a:prstDash val="solid"/>
                      <a:round/>
                      <a:headEnd type="none" w="med" len="med"/>
                      <a:tailEnd type="none" w="med" len="med"/>
                    </a:lnB>
                    <a:noFill/>
                  </a:tcPr>
                </a:tc>
                <a:extLst>
                  <a:ext uri="{0D108BD9-81ED-4DB2-BD59-A6C34878D82A}">
                    <a16:rowId xmlns="" xmlns:a16="http://schemas.microsoft.com/office/drawing/2014/main" val="10015"/>
                  </a:ext>
                </a:extLst>
              </a:tr>
            </a:tbl>
          </a:graphicData>
        </a:graphic>
      </p:graphicFrame>
    </p:spTree>
    <p:extLst>
      <p:ext uri="{BB962C8B-B14F-4D97-AF65-F5344CB8AC3E}">
        <p14:creationId xmlns:p14="http://schemas.microsoft.com/office/powerpoint/2010/main" val="300807354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Rectangle 2"/>
          <p:cNvSpPr>
            <a:spLocks noChangeArrowheads="1"/>
          </p:cNvSpPr>
          <p:nvPr/>
        </p:nvSpPr>
        <p:spPr bwMode="auto">
          <a:xfrm>
            <a:off x="1524000" y="-161807"/>
            <a:ext cx="13525794"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ro-RO" dirty="0"/>
          </a:p>
        </p:txBody>
      </p:sp>
      <p:sp>
        <p:nvSpPr>
          <p:cNvPr id="4" name="Rectangle 3"/>
          <p:cNvSpPr>
            <a:spLocks noChangeArrowheads="1"/>
          </p:cNvSpPr>
          <p:nvPr/>
        </p:nvSpPr>
        <p:spPr bwMode="auto">
          <a:xfrm>
            <a:off x="1524000" y="3772018"/>
            <a:ext cx="13525794"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ro-RO" dirty="0"/>
          </a:p>
        </p:txBody>
      </p:sp>
      <p:pic>
        <p:nvPicPr>
          <p:cNvPr id="3" name="Imagine 2"/>
          <p:cNvPicPr>
            <a:picLocks noChangeAspect="1"/>
          </p:cNvPicPr>
          <p:nvPr/>
        </p:nvPicPr>
        <p:blipFill>
          <a:blip r:embed="rId2"/>
          <a:stretch>
            <a:fillRect/>
          </a:stretch>
        </p:blipFill>
        <p:spPr>
          <a:xfrm>
            <a:off x="9465" y="0"/>
            <a:ext cx="12182535" cy="6858000"/>
          </a:xfrm>
          <a:prstGeom prst="rect">
            <a:avLst/>
          </a:prstGeom>
        </p:spPr>
      </p:pic>
    </p:spTree>
    <p:extLst>
      <p:ext uri="{BB962C8B-B14F-4D97-AF65-F5344CB8AC3E}">
        <p14:creationId xmlns:p14="http://schemas.microsoft.com/office/powerpoint/2010/main" val="170176366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reptunghi 1"/>
          <p:cNvSpPr/>
          <p:nvPr/>
        </p:nvSpPr>
        <p:spPr>
          <a:xfrm>
            <a:off x="475648" y="1951380"/>
            <a:ext cx="11229975" cy="5216813"/>
          </a:xfrm>
          <a:prstGeom prst="rect">
            <a:avLst/>
          </a:prstGeom>
        </p:spPr>
        <p:txBody>
          <a:bodyPr wrap="square">
            <a:spAutoFit/>
          </a:bodyPr>
          <a:lstStyle/>
          <a:p>
            <a:endParaRPr lang="ro-RO" sz="1600" dirty="0">
              <a:solidFill>
                <a:schemeClr val="bg2"/>
              </a:solidFill>
              <a:latin typeface="+mj-lt"/>
            </a:endParaRPr>
          </a:p>
          <a:p>
            <a:r>
              <a:rPr lang="ro-RO" sz="2400" dirty="0">
                <a:latin typeface="Arial" panose="020B0604020202020204" pitchFamily="34" charset="0"/>
                <a:cs typeface="Arial" panose="020B0604020202020204" pitchFamily="34" charset="0"/>
              </a:rPr>
              <a:t>În anul </a:t>
            </a:r>
            <a:r>
              <a:rPr lang="ro-RO" sz="2400" dirty="0" smtClean="0">
                <a:latin typeface="Arial" panose="020B0604020202020204" pitchFamily="34" charset="0"/>
                <a:cs typeface="Arial" panose="020B0604020202020204" pitchFamily="34" charset="0"/>
              </a:rPr>
              <a:t>2025 </a:t>
            </a:r>
            <a:r>
              <a:rPr lang="ro-RO" sz="2400" dirty="0">
                <a:latin typeface="Arial" panose="020B0604020202020204" pitchFamily="34" charset="0"/>
                <a:cs typeface="Arial" panose="020B0604020202020204" pitchFamily="34" charset="0"/>
              </a:rPr>
              <a:t>se alocă suma de </a:t>
            </a:r>
            <a:r>
              <a:rPr lang="ro-RO" sz="2400" dirty="0" smtClean="0">
                <a:latin typeface="Arial" panose="020B0604020202020204" pitchFamily="34" charset="0"/>
                <a:cs typeface="Arial" panose="020B0604020202020204" pitchFamily="34" charset="0"/>
              </a:rPr>
              <a:t>97.223 mii </a:t>
            </a:r>
            <a:r>
              <a:rPr lang="ro-RO" sz="2400" dirty="0">
                <a:latin typeface="Arial" panose="020B0604020202020204" pitchFamily="34" charset="0"/>
                <a:cs typeface="Arial" panose="020B0604020202020204" pitchFamily="34" charset="0"/>
              </a:rPr>
              <a:t>lei, din </a:t>
            </a:r>
            <a:r>
              <a:rPr lang="ro-RO" sz="2400" dirty="0" smtClean="0">
                <a:latin typeface="Arial" panose="020B0604020202020204" pitchFamily="34" charset="0"/>
                <a:cs typeface="Arial" panose="020B0604020202020204" pitchFamily="34" charset="0"/>
              </a:rPr>
              <a:t>care:</a:t>
            </a:r>
          </a:p>
          <a:p>
            <a:endParaRPr lang="ro-RO" sz="500" dirty="0" smtClean="0">
              <a:latin typeface="Arial" panose="020B0604020202020204" pitchFamily="34" charset="0"/>
              <a:cs typeface="Arial" panose="020B0604020202020204" pitchFamily="34" charset="0"/>
            </a:endParaRPr>
          </a:p>
          <a:p>
            <a:endParaRPr lang="ro-RO" sz="500" dirty="0">
              <a:latin typeface="Arial" panose="020B0604020202020204" pitchFamily="34" charset="0"/>
              <a:cs typeface="Arial" panose="020B0604020202020204" pitchFamily="34" charset="0"/>
            </a:endParaRPr>
          </a:p>
          <a:p>
            <a:pPr marL="800100" lvl="1" indent="-342900">
              <a:buFont typeface="Arial" panose="020B0604020202020204" pitchFamily="34" charset="0"/>
              <a:buChar char="•"/>
            </a:pPr>
            <a:r>
              <a:rPr lang="ro-RO" sz="2400" dirty="0" smtClean="0">
                <a:latin typeface="Arial" panose="020B0604020202020204" pitchFamily="34" charset="0"/>
                <a:cs typeface="Arial" panose="020B0604020202020204" pitchFamily="34" charset="0"/>
              </a:rPr>
              <a:t>59.814 mii </a:t>
            </a:r>
            <a:r>
              <a:rPr lang="ro-RO" sz="2400" dirty="0">
                <a:latin typeface="Arial" panose="020B0604020202020204" pitchFamily="34" charset="0"/>
                <a:cs typeface="Arial" panose="020B0604020202020204" pitchFamily="34" charset="0"/>
              </a:rPr>
              <a:t>lei pentru plata ratelor anuale de rambursare a </a:t>
            </a:r>
            <a:r>
              <a:rPr lang="ro-RO" sz="2400" dirty="0" smtClean="0">
                <a:latin typeface="Arial" panose="020B0604020202020204" pitchFamily="34" charset="0"/>
                <a:cs typeface="Arial" panose="020B0604020202020204" pitchFamily="34" charset="0"/>
              </a:rPr>
              <a:t>împrumuturilor contractate în </a:t>
            </a:r>
            <a:r>
              <a:rPr lang="en-US" sz="2400" dirty="0" err="1" smtClean="0">
                <a:latin typeface="Arial" panose="020B0604020202020204" pitchFamily="34" charset="0"/>
                <a:cs typeface="Arial" panose="020B0604020202020204" pitchFamily="34" charset="0"/>
              </a:rPr>
              <a:t>perioada</a:t>
            </a:r>
            <a:r>
              <a:rPr lang="ro-RO" sz="2400" dirty="0" smtClean="0">
                <a:latin typeface="Arial" panose="020B0604020202020204" pitchFamily="34" charset="0"/>
                <a:cs typeface="Arial" panose="020B0604020202020204" pitchFamily="34" charset="0"/>
              </a:rPr>
              <a:t> 2005</a:t>
            </a:r>
            <a:r>
              <a:rPr lang="en-US" sz="2400" dirty="0" smtClean="0">
                <a:latin typeface="Arial" panose="020B0604020202020204" pitchFamily="34" charset="0"/>
                <a:cs typeface="Arial" panose="020B0604020202020204" pitchFamily="34" charset="0"/>
              </a:rPr>
              <a:t> - </a:t>
            </a:r>
            <a:r>
              <a:rPr lang="ro-RO" sz="2400" dirty="0" smtClean="0">
                <a:latin typeface="Arial" panose="020B0604020202020204" pitchFamily="34" charset="0"/>
                <a:cs typeface="Arial" panose="020B0604020202020204" pitchFamily="34" charset="0"/>
              </a:rPr>
              <a:t>202</a:t>
            </a:r>
            <a:r>
              <a:rPr lang="ro-RO" sz="2400" dirty="0">
                <a:latin typeface="Arial" panose="020B0604020202020204" pitchFamily="34" charset="0"/>
                <a:cs typeface="Arial" panose="020B0604020202020204" pitchFamily="34" charset="0"/>
              </a:rPr>
              <a:t>4</a:t>
            </a:r>
            <a:r>
              <a:rPr lang="ro-RO" sz="2400" dirty="0" smtClean="0">
                <a:latin typeface="Arial" panose="020B0604020202020204" pitchFamily="34" charset="0"/>
                <a:cs typeface="Arial" panose="020B0604020202020204" pitchFamily="34" charset="0"/>
              </a:rPr>
              <a:t>;</a:t>
            </a:r>
          </a:p>
          <a:p>
            <a:endParaRPr lang="ro-RO" sz="500" dirty="0" smtClean="0">
              <a:latin typeface="Arial" panose="020B0604020202020204" pitchFamily="34" charset="0"/>
              <a:cs typeface="Arial" panose="020B0604020202020204" pitchFamily="34" charset="0"/>
            </a:endParaRPr>
          </a:p>
          <a:p>
            <a:pPr marL="800100" lvl="1" indent="-342900" algn="just">
              <a:buFont typeface="Arial" panose="020B0604020202020204" pitchFamily="34" charset="0"/>
              <a:buChar char="•"/>
            </a:pPr>
            <a:r>
              <a:rPr lang="ro-RO" sz="2400" dirty="0" smtClean="0">
                <a:latin typeface="Arial" panose="020B0604020202020204" pitchFamily="34" charset="0"/>
                <a:cs typeface="Arial" panose="020B0604020202020204" pitchFamily="34" charset="0"/>
              </a:rPr>
              <a:t>37.409 mii lei - pentru plata dobânzilor </a:t>
            </a:r>
            <a:r>
              <a:rPr lang="ro-RO" sz="2400" dirty="0" err="1" smtClean="0">
                <a:latin typeface="Arial" panose="020B0604020202020204" pitchFamily="34" charset="0"/>
                <a:cs typeface="Arial" panose="020B0604020202020204" pitchFamily="34" charset="0"/>
              </a:rPr>
              <a:t>şi</a:t>
            </a:r>
            <a:r>
              <a:rPr lang="ro-RO" sz="2400" dirty="0" smtClean="0">
                <a:latin typeface="Arial" panose="020B0604020202020204" pitchFamily="34" charset="0"/>
                <a:cs typeface="Arial" panose="020B0604020202020204" pitchFamily="34" charset="0"/>
              </a:rPr>
              <a:t> comisioanelor aferente creditelor contractate de Consiliul Local al Sectorului 2 București în anii </a:t>
            </a:r>
            <a:r>
              <a:rPr lang="en-US" sz="2400" dirty="0" err="1" smtClean="0">
                <a:latin typeface="Arial" panose="020B0604020202020204" pitchFamily="34" charset="0"/>
                <a:cs typeface="Arial" panose="020B0604020202020204" pitchFamily="34" charset="0"/>
              </a:rPr>
              <a:t>perioada</a:t>
            </a:r>
            <a:r>
              <a:rPr lang="ro-RO" sz="2400" dirty="0" smtClean="0">
                <a:latin typeface="Arial" panose="020B0604020202020204" pitchFamily="34" charset="0"/>
                <a:cs typeface="Arial" panose="020B0604020202020204" pitchFamily="34" charset="0"/>
              </a:rPr>
              <a:t> 2005</a:t>
            </a:r>
            <a:r>
              <a:rPr lang="en-US" sz="2400" dirty="0" smtClean="0">
                <a:latin typeface="Arial" panose="020B0604020202020204" pitchFamily="34" charset="0"/>
                <a:cs typeface="Arial" panose="020B0604020202020204" pitchFamily="34" charset="0"/>
              </a:rPr>
              <a:t> - </a:t>
            </a:r>
            <a:r>
              <a:rPr lang="ro-RO" sz="2400" dirty="0" smtClean="0">
                <a:latin typeface="Arial" panose="020B0604020202020204" pitchFamily="34" charset="0"/>
                <a:cs typeface="Arial" panose="020B0604020202020204" pitchFamily="34" charset="0"/>
              </a:rPr>
              <a:t>202</a:t>
            </a:r>
            <a:r>
              <a:rPr lang="ro-RO" sz="2400" dirty="0">
                <a:latin typeface="Arial" panose="020B0604020202020204" pitchFamily="34" charset="0"/>
                <a:cs typeface="Arial" panose="020B0604020202020204" pitchFamily="34" charset="0"/>
              </a:rPr>
              <a:t>4</a:t>
            </a:r>
            <a:r>
              <a:rPr lang="ro-RO" sz="2400" dirty="0" smtClean="0">
                <a:latin typeface="Arial" panose="020B0604020202020204" pitchFamily="34" charset="0"/>
                <a:cs typeface="Arial" panose="020B0604020202020204" pitchFamily="34" charset="0"/>
              </a:rPr>
              <a:t>.</a:t>
            </a:r>
          </a:p>
          <a:p>
            <a:endParaRPr lang="ro-RO" sz="1400" dirty="0">
              <a:solidFill>
                <a:srgbClr val="FF0000"/>
              </a:solidFill>
              <a:latin typeface="Arial" panose="020B0604020202020204" pitchFamily="34" charset="0"/>
              <a:cs typeface="Arial" panose="020B0604020202020204" pitchFamily="34" charset="0"/>
            </a:endParaRPr>
          </a:p>
          <a:p>
            <a:pPr algn="just"/>
            <a:r>
              <a:rPr lang="ro-RO" sz="2400" dirty="0">
                <a:latin typeface="Arial" panose="020B0604020202020204" pitchFamily="34" charset="0"/>
                <a:cs typeface="Arial" panose="020B0604020202020204" pitchFamily="34" charset="0"/>
              </a:rPr>
              <a:t>Gradul de îndatorare al Consiliului Local al Sectorului 2 București în acest exercițiu bugetar este de </a:t>
            </a:r>
            <a:r>
              <a:rPr lang="ro-RO" sz="2400" dirty="0" smtClean="0">
                <a:latin typeface="Arial" panose="020B0604020202020204" pitchFamily="34" charset="0"/>
                <a:cs typeface="Arial" panose="020B0604020202020204" pitchFamily="34" charset="0"/>
              </a:rPr>
              <a:t>7,59%, </a:t>
            </a:r>
            <a:r>
              <a:rPr lang="ro-RO" sz="2400" dirty="0">
                <a:latin typeface="Arial" panose="020B0604020202020204" pitchFamily="34" charset="0"/>
                <a:cs typeface="Arial" panose="020B0604020202020204" pitchFamily="34" charset="0"/>
              </a:rPr>
              <a:t>respectând ținta propusă – de încadrare în maxim 20% din veniturile proprii estimate (menționăm că limita maximă legală este de 30% din veniturile proprii ale bugetului local, conform prevederilor legii finanțelor publice locale</a:t>
            </a:r>
            <a:r>
              <a:rPr lang="ro-RO" sz="2400" dirty="0" smtClean="0">
                <a:latin typeface="Arial" panose="020B0604020202020204" pitchFamily="34" charset="0"/>
                <a:cs typeface="Arial" panose="020B0604020202020204" pitchFamily="34" charset="0"/>
              </a:rPr>
              <a:t>).</a:t>
            </a:r>
            <a:endParaRPr lang="ro-RO" sz="2400" dirty="0">
              <a:latin typeface="+mj-lt"/>
            </a:endParaRPr>
          </a:p>
          <a:p>
            <a:r>
              <a:rPr lang="ro-RO" sz="2400" dirty="0">
                <a:latin typeface="+mj-lt"/>
              </a:rPr>
              <a:t>	</a:t>
            </a:r>
          </a:p>
        </p:txBody>
      </p:sp>
      <p:sp>
        <p:nvSpPr>
          <p:cNvPr id="3" name="Titlu 2"/>
          <p:cNvSpPr txBox="1">
            <a:spLocks/>
          </p:cNvSpPr>
          <p:nvPr/>
        </p:nvSpPr>
        <p:spPr>
          <a:xfrm>
            <a:off x="127819" y="684609"/>
            <a:ext cx="11925635" cy="989539"/>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ro-RO" sz="4000" b="1" dirty="0">
                <a:solidFill>
                  <a:schemeClr val="bg1"/>
                </a:solidFill>
                <a:latin typeface="Arial" panose="020B0604020202020204" pitchFamily="34" charset="0"/>
                <a:cs typeface="Arial" panose="020B0604020202020204" pitchFamily="34" charset="0"/>
              </a:rPr>
              <a:t>Datoria publică locală</a:t>
            </a:r>
          </a:p>
        </p:txBody>
      </p:sp>
    </p:spTree>
    <p:extLst>
      <p:ext uri="{BB962C8B-B14F-4D97-AF65-F5344CB8AC3E}">
        <p14:creationId xmlns:p14="http://schemas.microsoft.com/office/powerpoint/2010/main" val="148890549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 name="Imagine 2"/>
          <p:cNvPicPr>
            <a:picLocks noChangeAspect="1"/>
          </p:cNvPicPr>
          <p:nvPr/>
        </p:nvPicPr>
        <p:blipFill>
          <a:blip r:embed="rId2"/>
          <a:stretch>
            <a:fillRect/>
          </a:stretch>
        </p:blipFill>
        <p:spPr>
          <a:xfrm>
            <a:off x="4732" y="0"/>
            <a:ext cx="12182535" cy="6858000"/>
          </a:xfrm>
          <a:prstGeom prst="rect">
            <a:avLst/>
          </a:prstGeom>
        </p:spPr>
      </p:pic>
    </p:spTree>
    <p:extLst>
      <p:ext uri="{BB962C8B-B14F-4D97-AF65-F5344CB8AC3E}">
        <p14:creationId xmlns:p14="http://schemas.microsoft.com/office/powerpoint/2010/main" val="97057082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u 2"/>
          <p:cNvSpPr>
            <a:spLocks noGrp="1"/>
          </p:cNvSpPr>
          <p:nvPr>
            <p:ph type="title"/>
          </p:nvPr>
        </p:nvSpPr>
        <p:spPr>
          <a:xfrm>
            <a:off x="2887414" y="570322"/>
            <a:ext cx="6973558" cy="946751"/>
          </a:xfrm>
        </p:spPr>
        <p:txBody>
          <a:bodyPr vert="horz" lIns="91440" tIns="45720" rIns="91440" bIns="45720" rtlCol="0" anchor="ctr">
            <a:normAutofit/>
          </a:bodyPr>
          <a:lstStyle/>
          <a:p>
            <a:pPr algn="l"/>
            <a:r>
              <a:rPr lang="en-US" b="1" dirty="0" err="1">
                <a:latin typeface="Arial" panose="020B0604020202020204" pitchFamily="34" charset="0"/>
                <a:cs typeface="Arial" panose="020B0604020202020204" pitchFamily="34" charset="0"/>
              </a:rPr>
              <a:t>Cadrul</a:t>
            </a:r>
            <a:r>
              <a:rPr lang="en-US" b="1" dirty="0">
                <a:latin typeface="Arial" panose="020B0604020202020204" pitchFamily="34" charset="0"/>
                <a:cs typeface="Arial" panose="020B0604020202020204" pitchFamily="34" charset="0"/>
              </a:rPr>
              <a:t> legal</a:t>
            </a:r>
          </a:p>
        </p:txBody>
      </p:sp>
      <p:sp>
        <p:nvSpPr>
          <p:cNvPr id="2" name="CasetăText 1"/>
          <p:cNvSpPr txBox="1"/>
          <p:nvPr/>
        </p:nvSpPr>
        <p:spPr>
          <a:xfrm>
            <a:off x="447675" y="2308514"/>
            <a:ext cx="11163300" cy="5101935"/>
          </a:xfrm>
          <a:prstGeom prst="rect">
            <a:avLst/>
          </a:prstGeom>
        </p:spPr>
        <p:txBody>
          <a:bodyPr vert="horz" lIns="91440" tIns="45720" rIns="91440" bIns="45720" rtlCol="0" anchor="t">
            <a:normAutofit/>
          </a:bodyPr>
          <a:lstStyle/>
          <a:p>
            <a:pPr algn="just">
              <a:lnSpc>
                <a:spcPct val="160000"/>
              </a:lnSpc>
              <a:spcBef>
                <a:spcPct val="20000"/>
              </a:spcBef>
              <a:spcAft>
                <a:spcPts val="600"/>
              </a:spcAft>
              <a:buClr>
                <a:schemeClr val="accent1">
                  <a:lumMod val="75000"/>
                </a:schemeClr>
              </a:buClr>
              <a:buSzPct val="145000"/>
              <a:buFont typeface="Arial"/>
              <a:buChar char="•"/>
            </a:pPr>
            <a:r>
              <a:rPr lang="en-US" sz="2000" i="1" dirty="0"/>
              <a:t>	</a:t>
            </a:r>
            <a:r>
              <a:rPr lang="en-US" dirty="0" err="1">
                <a:latin typeface="Arial" panose="020B0604020202020204" pitchFamily="34" charset="0"/>
                <a:cs typeface="Arial" panose="020B0604020202020204" pitchFamily="34" charset="0"/>
              </a:rPr>
              <a:t>Bugetul</a:t>
            </a:r>
            <a:r>
              <a:rPr lang="en-US" dirty="0">
                <a:latin typeface="Arial" panose="020B0604020202020204" pitchFamily="34" charset="0"/>
                <a:cs typeface="Arial" panose="020B0604020202020204" pitchFamily="34" charset="0"/>
              </a:rPr>
              <a:t> general al </a:t>
            </a:r>
            <a:r>
              <a:rPr lang="en-US" dirty="0" err="1">
                <a:latin typeface="Arial" panose="020B0604020202020204" pitchFamily="34" charset="0"/>
                <a:cs typeface="Arial" panose="020B0604020202020204" pitchFamily="34" charset="0"/>
              </a:rPr>
              <a:t>Sectorului</a:t>
            </a:r>
            <a:r>
              <a:rPr lang="en-US" dirty="0">
                <a:latin typeface="Arial" panose="020B0604020202020204" pitchFamily="34" charset="0"/>
                <a:cs typeface="Arial" panose="020B0604020202020204" pitchFamily="34" charset="0"/>
              </a:rPr>
              <a:t> 2 al </a:t>
            </a:r>
            <a:r>
              <a:rPr lang="en-US" dirty="0" err="1">
                <a:latin typeface="Arial" panose="020B0604020202020204" pitchFamily="34" charset="0"/>
                <a:cs typeface="Arial" panose="020B0604020202020204" pitchFamily="34" charset="0"/>
              </a:rPr>
              <a:t>Municipiului</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București</a:t>
            </a:r>
            <a:r>
              <a:rPr lang="en-US" dirty="0">
                <a:latin typeface="Arial" panose="020B0604020202020204" pitchFamily="34" charset="0"/>
                <a:cs typeface="Arial" panose="020B0604020202020204" pitchFamily="34" charset="0"/>
              </a:rPr>
              <a:t> pe </a:t>
            </a:r>
            <a:r>
              <a:rPr lang="en-US" dirty="0" err="1">
                <a:latin typeface="Arial" panose="020B0604020202020204" pitchFamily="34" charset="0"/>
                <a:cs typeface="Arial" panose="020B0604020202020204" pitchFamily="34" charset="0"/>
              </a:rPr>
              <a:t>anul</a:t>
            </a:r>
            <a:r>
              <a:rPr lang="en-US" dirty="0">
                <a:latin typeface="Arial" panose="020B0604020202020204" pitchFamily="34" charset="0"/>
                <a:cs typeface="Arial" panose="020B0604020202020204" pitchFamily="34" charset="0"/>
              </a:rPr>
              <a:t> </a:t>
            </a:r>
            <a:r>
              <a:rPr lang="en-US" dirty="0" smtClean="0">
                <a:latin typeface="Arial" panose="020B0604020202020204" pitchFamily="34" charset="0"/>
                <a:cs typeface="Arial" panose="020B0604020202020204" pitchFamily="34" charset="0"/>
              </a:rPr>
              <a:t>2025 </a:t>
            </a:r>
            <a:r>
              <a:rPr lang="en-US" dirty="0">
                <a:latin typeface="Arial" panose="020B0604020202020204" pitchFamily="34" charset="0"/>
                <a:cs typeface="Arial" panose="020B0604020202020204" pitchFamily="34" charset="0"/>
              </a:rPr>
              <a:t>a </a:t>
            </a:r>
            <a:r>
              <a:rPr lang="en-US" dirty="0" err="1">
                <a:latin typeface="Arial" panose="020B0604020202020204" pitchFamily="34" charset="0"/>
                <a:cs typeface="Arial" panose="020B0604020202020204" pitchFamily="34" charset="0"/>
              </a:rPr>
              <a:t>fost</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elaborat</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și</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fundamentat</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în</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conformitate</a:t>
            </a:r>
            <a:r>
              <a:rPr lang="en-US" dirty="0">
                <a:latin typeface="Arial" panose="020B0604020202020204" pitchFamily="34" charset="0"/>
                <a:cs typeface="Arial" panose="020B0604020202020204" pitchFamily="34" charset="0"/>
              </a:rPr>
              <a:t> cu </a:t>
            </a:r>
            <a:r>
              <a:rPr lang="en-US" dirty="0" err="1">
                <a:latin typeface="Arial" panose="020B0604020202020204" pitchFamily="34" charset="0"/>
                <a:cs typeface="Arial" panose="020B0604020202020204" pitchFamily="34" charset="0"/>
              </a:rPr>
              <a:t>prevederile</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Legii</a:t>
            </a:r>
            <a:r>
              <a:rPr lang="en-US" dirty="0">
                <a:latin typeface="Arial" panose="020B0604020202020204" pitchFamily="34" charset="0"/>
                <a:cs typeface="Arial" panose="020B0604020202020204" pitchFamily="34" charset="0"/>
              </a:rPr>
              <a:t> nr. 273/2006 </a:t>
            </a:r>
            <a:r>
              <a:rPr lang="en-US" dirty="0" err="1">
                <a:latin typeface="Arial" panose="020B0604020202020204" pitchFamily="34" charset="0"/>
                <a:cs typeface="Arial" panose="020B0604020202020204" pitchFamily="34" charset="0"/>
              </a:rPr>
              <a:t>privind</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finanțele</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publice</a:t>
            </a:r>
            <a:r>
              <a:rPr lang="en-US" dirty="0">
                <a:latin typeface="Arial" panose="020B0604020202020204" pitchFamily="34" charset="0"/>
                <a:cs typeface="Arial" panose="020B0604020202020204" pitchFamily="34" charset="0"/>
              </a:rPr>
              <a:t> locale, cu </a:t>
            </a:r>
            <a:r>
              <a:rPr lang="en-US" dirty="0" err="1">
                <a:latin typeface="Arial" panose="020B0604020202020204" pitchFamily="34" charset="0"/>
                <a:cs typeface="Arial" panose="020B0604020202020204" pitchFamily="34" charset="0"/>
              </a:rPr>
              <a:t>modificările</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și</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completările</a:t>
            </a:r>
            <a:r>
              <a:rPr lang="en-US" dirty="0">
                <a:latin typeface="Arial" panose="020B0604020202020204" pitchFamily="34" charset="0"/>
                <a:cs typeface="Arial" panose="020B0604020202020204" pitchFamily="34" charset="0"/>
              </a:rPr>
              <a:t> </a:t>
            </a:r>
            <a:r>
              <a:rPr lang="en-US" dirty="0" err="1" smtClean="0">
                <a:latin typeface="Arial" panose="020B0604020202020204" pitchFamily="34" charset="0"/>
                <a:cs typeface="Arial" panose="020B0604020202020204" pitchFamily="34" charset="0"/>
              </a:rPr>
              <a:t>ulterioare</a:t>
            </a:r>
            <a:r>
              <a:rPr lang="en-US" dirty="0" smtClean="0">
                <a:latin typeface="Arial" panose="020B0604020202020204" pitchFamily="34" charset="0"/>
                <a:cs typeface="Arial" panose="020B0604020202020204" pitchFamily="34" charset="0"/>
              </a:rPr>
              <a:t>,</a:t>
            </a:r>
            <a:r>
              <a:rPr lang="ro-RO" dirty="0" smtClean="0">
                <a:latin typeface="Arial" panose="020B0604020202020204" pitchFamily="34" charset="0"/>
                <a:cs typeface="Arial" panose="020B0604020202020204" pitchFamily="34" charset="0"/>
              </a:rPr>
              <a:t> </a:t>
            </a:r>
            <a:r>
              <a:rPr lang="en-US" dirty="0" smtClean="0">
                <a:latin typeface="Arial" panose="020B0604020202020204" pitchFamily="34" charset="0"/>
                <a:cs typeface="Arial" panose="020B0604020202020204" pitchFamily="34" charset="0"/>
              </a:rPr>
              <a:t>ale </a:t>
            </a:r>
            <a:r>
              <a:rPr lang="en-US" dirty="0" err="1" smtClean="0">
                <a:latin typeface="Arial" panose="020B0604020202020204" pitchFamily="34" charset="0"/>
                <a:cs typeface="Arial" panose="020B0604020202020204" pitchFamily="34" charset="0"/>
              </a:rPr>
              <a:t>Legii</a:t>
            </a:r>
            <a:r>
              <a:rPr lang="en-US" dirty="0" smtClean="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bugetului</a:t>
            </a:r>
            <a:r>
              <a:rPr lang="en-US" dirty="0">
                <a:latin typeface="Arial" panose="020B0604020202020204" pitchFamily="34" charset="0"/>
                <a:cs typeface="Arial" panose="020B0604020202020204" pitchFamily="34" charset="0"/>
              </a:rPr>
              <a:t> de stat pe </a:t>
            </a:r>
            <a:r>
              <a:rPr lang="en-US" dirty="0" err="1">
                <a:latin typeface="Arial" panose="020B0604020202020204" pitchFamily="34" charset="0"/>
                <a:cs typeface="Arial" panose="020B0604020202020204" pitchFamily="34" charset="0"/>
              </a:rPr>
              <a:t>anul</a:t>
            </a:r>
            <a:r>
              <a:rPr lang="en-US" dirty="0">
                <a:latin typeface="Arial" panose="020B0604020202020204" pitchFamily="34" charset="0"/>
                <a:cs typeface="Arial" panose="020B0604020202020204" pitchFamily="34" charset="0"/>
              </a:rPr>
              <a:t> </a:t>
            </a:r>
            <a:r>
              <a:rPr lang="en-US" dirty="0" smtClean="0">
                <a:latin typeface="Arial" panose="020B0604020202020204" pitchFamily="34" charset="0"/>
                <a:cs typeface="Arial" panose="020B0604020202020204" pitchFamily="34" charset="0"/>
              </a:rPr>
              <a:t>2025 </a:t>
            </a:r>
            <a:r>
              <a:rPr lang="en-US" dirty="0">
                <a:latin typeface="Arial" panose="020B0604020202020204" pitchFamily="34" charset="0"/>
                <a:cs typeface="Arial" panose="020B0604020202020204" pitchFamily="34" charset="0"/>
              </a:rPr>
              <a:t>nr. </a:t>
            </a:r>
            <a:r>
              <a:rPr lang="ro-RO" dirty="0">
                <a:latin typeface="Arial" panose="020B0604020202020204" pitchFamily="34" charset="0"/>
                <a:cs typeface="Arial" panose="020B0604020202020204" pitchFamily="34" charset="0"/>
              </a:rPr>
              <a:t>9</a:t>
            </a:r>
            <a:r>
              <a:rPr lang="en-US" dirty="0" smtClean="0">
                <a:latin typeface="Arial" panose="020B0604020202020204" pitchFamily="34" charset="0"/>
                <a:cs typeface="Arial" panose="020B0604020202020204" pitchFamily="34" charset="0"/>
              </a:rPr>
              <a:t>/202</a:t>
            </a:r>
            <a:r>
              <a:rPr lang="ro-RO" dirty="0">
                <a:latin typeface="Arial" panose="020B0604020202020204" pitchFamily="34" charset="0"/>
                <a:cs typeface="Arial" panose="020B0604020202020204" pitchFamily="34" charset="0"/>
              </a:rPr>
              <a:t>5</a:t>
            </a:r>
            <a:r>
              <a:rPr lang="en-US" dirty="0" smtClean="0">
                <a:latin typeface="Arial" panose="020B0604020202020204" pitchFamily="34" charset="0"/>
                <a:cs typeface="Arial" panose="020B0604020202020204" pitchFamily="34" charset="0"/>
              </a:rPr>
              <a:t> </a:t>
            </a:r>
            <a:r>
              <a:rPr lang="en-US" dirty="0">
                <a:latin typeface="Arial" panose="020B0604020202020204" pitchFamily="34" charset="0"/>
                <a:cs typeface="Arial" panose="020B0604020202020204" pitchFamily="34" charset="0"/>
              </a:rPr>
              <a:t>, ale </a:t>
            </a:r>
            <a:r>
              <a:rPr lang="en-US" dirty="0" err="1">
                <a:latin typeface="Arial" panose="020B0604020202020204" pitchFamily="34" charset="0"/>
                <a:cs typeface="Arial" panose="020B0604020202020204" pitchFamily="34" charset="0"/>
              </a:rPr>
              <a:t>Scrisorii</a:t>
            </a:r>
            <a:r>
              <a:rPr lang="en-US" dirty="0">
                <a:latin typeface="Arial" panose="020B0604020202020204" pitchFamily="34" charset="0"/>
                <a:cs typeface="Arial" panose="020B0604020202020204" pitchFamily="34" charset="0"/>
              </a:rPr>
              <a:t> – </a:t>
            </a:r>
            <a:r>
              <a:rPr lang="en-US" dirty="0" err="1">
                <a:latin typeface="Arial" panose="020B0604020202020204" pitchFamily="34" charset="0"/>
                <a:cs typeface="Arial" panose="020B0604020202020204" pitchFamily="34" charset="0"/>
              </a:rPr>
              <a:t>cadru</a:t>
            </a:r>
            <a:r>
              <a:rPr lang="en-US" dirty="0">
                <a:latin typeface="Arial" panose="020B0604020202020204" pitchFamily="34" charset="0"/>
                <a:cs typeface="Arial" panose="020B0604020202020204" pitchFamily="34" charset="0"/>
              </a:rPr>
              <a:t> a  </a:t>
            </a:r>
            <a:r>
              <a:rPr lang="en-US" dirty="0" err="1">
                <a:latin typeface="Arial" panose="020B0604020202020204" pitchFamily="34" charset="0"/>
                <a:cs typeface="Arial" panose="020B0604020202020204" pitchFamily="34" charset="0"/>
              </a:rPr>
              <a:t>Ministrului</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Finanțelor</a:t>
            </a:r>
            <a:r>
              <a:rPr lang="en-US" dirty="0">
                <a:latin typeface="Arial" panose="020B0604020202020204" pitchFamily="34" charset="0"/>
                <a:cs typeface="Arial" panose="020B0604020202020204" pitchFamily="34" charset="0"/>
              </a:rPr>
              <a:t> nr. </a:t>
            </a:r>
            <a:r>
              <a:rPr lang="ro-RO" dirty="0" smtClean="0">
                <a:latin typeface="Arial" panose="020B0604020202020204" pitchFamily="34" charset="0"/>
                <a:cs typeface="Arial" panose="020B0604020202020204" pitchFamily="34" charset="0"/>
              </a:rPr>
              <a:t>532664</a:t>
            </a:r>
            <a:r>
              <a:rPr lang="en-US" dirty="0" smtClean="0">
                <a:latin typeface="Arial" panose="020B0604020202020204" pitchFamily="34" charset="0"/>
                <a:cs typeface="Arial" panose="020B0604020202020204" pitchFamily="34" charset="0"/>
              </a:rPr>
              <a:t>/ </a:t>
            </a:r>
            <a:r>
              <a:rPr lang="ro-RO" dirty="0" smtClean="0">
                <a:latin typeface="Arial" panose="020B0604020202020204" pitchFamily="34" charset="0"/>
                <a:cs typeface="Arial" panose="020B0604020202020204" pitchFamily="34" charset="0"/>
              </a:rPr>
              <a:t>16</a:t>
            </a:r>
            <a:r>
              <a:rPr lang="en-US" dirty="0" smtClean="0">
                <a:latin typeface="Arial" panose="020B0604020202020204" pitchFamily="34" charset="0"/>
                <a:cs typeface="Arial" panose="020B0604020202020204" pitchFamily="34" charset="0"/>
              </a:rPr>
              <a:t>.</a:t>
            </a:r>
            <a:r>
              <a:rPr lang="ro-RO" dirty="0">
                <a:latin typeface="Arial" panose="020B0604020202020204" pitchFamily="34" charset="0"/>
                <a:cs typeface="Arial" panose="020B0604020202020204" pitchFamily="34" charset="0"/>
              </a:rPr>
              <a:t>0</a:t>
            </a:r>
            <a:r>
              <a:rPr lang="ro-RO" dirty="0" smtClean="0">
                <a:latin typeface="Arial" panose="020B0604020202020204" pitchFamily="34" charset="0"/>
                <a:cs typeface="Arial" panose="020B0604020202020204" pitchFamily="34" charset="0"/>
              </a:rPr>
              <a:t>1</a:t>
            </a:r>
            <a:r>
              <a:rPr lang="en-US" dirty="0" smtClean="0">
                <a:latin typeface="Arial" panose="020B0604020202020204" pitchFamily="34" charset="0"/>
                <a:cs typeface="Arial" panose="020B0604020202020204" pitchFamily="34" charset="0"/>
              </a:rPr>
              <a:t>.202</a:t>
            </a:r>
            <a:r>
              <a:rPr lang="ro-RO" dirty="0">
                <a:latin typeface="Arial" panose="020B0604020202020204" pitchFamily="34" charset="0"/>
                <a:cs typeface="Arial" panose="020B0604020202020204" pitchFamily="34" charset="0"/>
              </a:rPr>
              <a:t>5</a:t>
            </a:r>
            <a:r>
              <a:rPr lang="en-US" dirty="0" smtClean="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privind</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contextul</a:t>
            </a:r>
            <a:r>
              <a:rPr lang="en-US" dirty="0">
                <a:latin typeface="Arial" panose="020B0604020202020204" pitchFamily="34" charset="0"/>
                <a:cs typeface="Arial" panose="020B0604020202020204" pitchFamily="34" charset="0"/>
              </a:rPr>
              <a:t> macroeconomic, </a:t>
            </a:r>
            <a:r>
              <a:rPr lang="en-US" dirty="0" err="1">
                <a:latin typeface="Arial" panose="020B0604020202020204" pitchFamily="34" charset="0"/>
                <a:cs typeface="Arial" panose="020B0604020202020204" pitchFamily="34" charset="0"/>
              </a:rPr>
              <a:t>metodologia</a:t>
            </a:r>
            <a:r>
              <a:rPr lang="en-US" dirty="0">
                <a:latin typeface="Arial" panose="020B0604020202020204" pitchFamily="34" charset="0"/>
                <a:cs typeface="Arial" panose="020B0604020202020204" pitchFamily="34" charset="0"/>
              </a:rPr>
              <a:t> de </a:t>
            </a:r>
            <a:r>
              <a:rPr lang="en-US" dirty="0" err="1">
                <a:latin typeface="Arial" panose="020B0604020202020204" pitchFamily="34" charset="0"/>
                <a:cs typeface="Arial" panose="020B0604020202020204" pitchFamily="34" charset="0"/>
              </a:rPr>
              <a:t>elaborare</a:t>
            </a:r>
            <a:r>
              <a:rPr lang="en-US" dirty="0">
                <a:latin typeface="Arial" panose="020B0604020202020204" pitchFamily="34" charset="0"/>
                <a:cs typeface="Arial" panose="020B0604020202020204" pitchFamily="34" charset="0"/>
              </a:rPr>
              <a:t> a </a:t>
            </a:r>
            <a:r>
              <a:rPr lang="en-US" dirty="0" err="1">
                <a:latin typeface="Arial" panose="020B0604020202020204" pitchFamily="34" charset="0"/>
                <a:cs typeface="Arial" panose="020B0604020202020204" pitchFamily="34" charset="0"/>
              </a:rPr>
              <a:t>proiectelor</a:t>
            </a:r>
            <a:r>
              <a:rPr lang="en-US" dirty="0">
                <a:latin typeface="Arial" panose="020B0604020202020204" pitchFamily="34" charset="0"/>
                <a:cs typeface="Arial" panose="020B0604020202020204" pitchFamily="34" charset="0"/>
              </a:rPr>
              <a:t> de </a:t>
            </a:r>
            <a:r>
              <a:rPr lang="en-US" dirty="0" err="1">
                <a:latin typeface="Arial" panose="020B0604020202020204" pitchFamily="34" charset="0"/>
                <a:cs typeface="Arial" panose="020B0604020202020204" pitchFamily="34" charset="0"/>
              </a:rPr>
              <a:t>buget</a:t>
            </a:r>
            <a:r>
              <a:rPr lang="en-US" dirty="0">
                <a:latin typeface="Arial" panose="020B0604020202020204" pitchFamily="34" charset="0"/>
                <a:cs typeface="Arial" panose="020B0604020202020204" pitchFamily="34" charset="0"/>
              </a:rPr>
              <a:t> pe </a:t>
            </a:r>
            <a:r>
              <a:rPr lang="en-US" dirty="0" err="1">
                <a:latin typeface="Arial" panose="020B0604020202020204" pitchFamily="34" charset="0"/>
                <a:cs typeface="Arial" panose="020B0604020202020204" pitchFamily="34" charset="0"/>
              </a:rPr>
              <a:t>anul</a:t>
            </a:r>
            <a:r>
              <a:rPr lang="en-US" dirty="0">
                <a:latin typeface="Arial" panose="020B0604020202020204" pitchFamily="34" charset="0"/>
                <a:cs typeface="Arial" panose="020B0604020202020204" pitchFamily="34" charset="0"/>
              </a:rPr>
              <a:t> </a:t>
            </a:r>
            <a:r>
              <a:rPr lang="en-US" dirty="0" smtClean="0">
                <a:latin typeface="Arial" panose="020B0604020202020204" pitchFamily="34" charset="0"/>
                <a:cs typeface="Arial" panose="020B0604020202020204" pitchFamily="34" charset="0"/>
              </a:rPr>
              <a:t>2025 </a:t>
            </a:r>
            <a:r>
              <a:rPr lang="en-US" dirty="0" err="1">
                <a:latin typeface="Arial" panose="020B0604020202020204" pitchFamily="34" charset="0"/>
                <a:cs typeface="Arial" panose="020B0604020202020204" pitchFamily="34" charset="0"/>
              </a:rPr>
              <a:t>și</a:t>
            </a:r>
            <a:r>
              <a:rPr lang="en-US" dirty="0">
                <a:latin typeface="Arial" panose="020B0604020202020204" pitchFamily="34" charset="0"/>
                <a:cs typeface="Arial" panose="020B0604020202020204" pitchFamily="34" charset="0"/>
              </a:rPr>
              <a:t> a </a:t>
            </a:r>
            <a:r>
              <a:rPr lang="en-US" dirty="0" err="1">
                <a:latin typeface="Arial" panose="020B0604020202020204" pitchFamily="34" charset="0"/>
                <a:cs typeface="Arial" panose="020B0604020202020204" pitchFamily="34" charset="0"/>
              </a:rPr>
              <a:t>estimării</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pentru</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anii</a:t>
            </a:r>
            <a:r>
              <a:rPr lang="en-US" dirty="0">
                <a:latin typeface="Arial" panose="020B0604020202020204" pitchFamily="34" charset="0"/>
                <a:cs typeface="Arial" panose="020B0604020202020204" pitchFamily="34" charset="0"/>
              </a:rPr>
              <a:t> </a:t>
            </a:r>
            <a:r>
              <a:rPr lang="en-US" dirty="0" smtClean="0">
                <a:latin typeface="Arial" panose="020B0604020202020204" pitchFamily="34" charset="0"/>
                <a:cs typeface="Arial" panose="020B0604020202020204" pitchFamily="34" charset="0"/>
              </a:rPr>
              <a:t>202</a:t>
            </a:r>
            <a:r>
              <a:rPr lang="ro-RO" dirty="0">
                <a:latin typeface="Arial" panose="020B0604020202020204" pitchFamily="34" charset="0"/>
                <a:cs typeface="Arial" panose="020B0604020202020204" pitchFamily="34" charset="0"/>
              </a:rPr>
              <a:t>6</a:t>
            </a:r>
            <a:r>
              <a:rPr lang="en-US" dirty="0" smtClean="0">
                <a:latin typeface="Arial" panose="020B0604020202020204" pitchFamily="34" charset="0"/>
                <a:cs typeface="Arial" panose="020B0604020202020204" pitchFamily="34" charset="0"/>
              </a:rPr>
              <a:t>-202</a:t>
            </a:r>
            <a:r>
              <a:rPr lang="ro-RO" dirty="0">
                <a:latin typeface="Arial" panose="020B0604020202020204" pitchFamily="34" charset="0"/>
                <a:cs typeface="Arial" panose="020B0604020202020204" pitchFamily="34" charset="0"/>
              </a:rPr>
              <a:t>8</a:t>
            </a:r>
            <a:r>
              <a:rPr lang="en-US" dirty="0" smtClean="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în</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structura</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veniturilor</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și</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cheltuielilor</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bugetelor</a:t>
            </a:r>
            <a:r>
              <a:rPr lang="en-US" dirty="0">
                <a:latin typeface="Arial" panose="020B0604020202020204" pitchFamily="34" charset="0"/>
                <a:cs typeface="Arial" panose="020B0604020202020204" pitchFamily="34" charset="0"/>
              </a:rPr>
              <a:t> locale de sector </a:t>
            </a:r>
            <a:r>
              <a:rPr lang="en-US" dirty="0" err="1">
                <a:latin typeface="Arial" panose="020B0604020202020204" pitchFamily="34" charset="0"/>
                <a:cs typeface="Arial" panose="020B0604020202020204" pitchFamily="34" charset="0"/>
              </a:rPr>
              <a:t>prevăzute</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în</a:t>
            </a:r>
            <a:r>
              <a:rPr lang="en-US" dirty="0">
                <a:latin typeface="Arial" panose="020B0604020202020204" pitchFamily="34" charset="0"/>
                <a:cs typeface="Arial" panose="020B0604020202020204" pitchFamily="34" charset="0"/>
              </a:rPr>
              <a:t> O.M.F.P. nr. 1954/2005 </a:t>
            </a:r>
            <a:r>
              <a:rPr lang="en-US" dirty="0" err="1">
                <a:latin typeface="Arial" panose="020B0604020202020204" pitchFamily="34" charset="0"/>
                <a:cs typeface="Arial" panose="020B0604020202020204" pitchFamily="34" charset="0"/>
              </a:rPr>
              <a:t>pentru</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aprobarea</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Clasificației</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indicatorilor</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privind</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finanțele</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publice</a:t>
            </a:r>
            <a:r>
              <a:rPr lang="en-US" dirty="0">
                <a:latin typeface="Arial" panose="020B0604020202020204" pitchFamily="34" charset="0"/>
                <a:cs typeface="Arial" panose="020B0604020202020204" pitchFamily="34" charset="0"/>
              </a:rPr>
              <a:t>, cu </a:t>
            </a:r>
            <a:r>
              <a:rPr lang="en-US" dirty="0" err="1">
                <a:latin typeface="Arial" panose="020B0604020202020204" pitchFamily="34" charset="0"/>
                <a:cs typeface="Arial" panose="020B0604020202020204" pitchFamily="34" charset="0"/>
              </a:rPr>
              <a:t>completările</a:t>
            </a:r>
            <a:r>
              <a:rPr lang="en-US" dirty="0">
                <a:latin typeface="Arial" panose="020B0604020202020204" pitchFamily="34" charset="0"/>
                <a:cs typeface="Arial" panose="020B0604020202020204" pitchFamily="34" charset="0"/>
              </a:rPr>
              <a:t> </a:t>
            </a:r>
            <a:r>
              <a:rPr lang="ro-RO" dirty="0" smtClean="0">
                <a:latin typeface="Arial" panose="020B0604020202020204" pitchFamily="34" charset="0"/>
                <a:cs typeface="Arial" panose="020B0604020202020204" pitchFamily="34" charset="0"/>
              </a:rPr>
              <a:t>și completările </a:t>
            </a:r>
            <a:r>
              <a:rPr lang="en-US" dirty="0" err="1" smtClean="0">
                <a:latin typeface="Arial" panose="020B0604020202020204" pitchFamily="34" charset="0"/>
                <a:cs typeface="Arial" panose="020B0604020202020204" pitchFamily="34" charset="0"/>
              </a:rPr>
              <a:t>ulterioare</a:t>
            </a:r>
            <a:r>
              <a:rPr lang="en-US" dirty="0">
                <a:latin typeface="Arial" panose="020B0604020202020204" pitchFamily="34" charset="0"/>
                <a:cs typeface="Arial" panose="020B0604020202020204" pitchFamily="34" charset="0"/>
              </a:rPr>
              <a:t>.</a:t>
            </a:r>
          </a:p>
          <a:p>
            <a:pPr algn="just">
              <a:lnSpc>
                <a:spcPct val="160000"/>
              </a:lnSpc>
              <a:spcBef>
                <a:spcPct val="20000"/>
              </a:spcBef>
              <a:spcAft>
                <a:spcPts val="600"/>
              </a:spcAft>
              <a:buClr>
                <a:schemeClr val="accent1">
                  <a:lumMod val="75000"/>
                </a:schemeClr>
              </a:buClr>
              <a:buSzPct val="145000"/>
              <a:buFont typeface="Arial"/>
              <a:buChar char="•"/>
            </a:pPr>
            <a:r>
              <a:rPr lang="en-US" dirty="0">
                <a:latin typeface="Arial" panose="020B0604020202020204" pitchFamily="34" charset="0"/>
                <a:cs typeface="Arial" panose="020B0604020202020204" pitchFamily="34" charset="0"/>
              </a:rPr>
              <a:t> 	Am </a:t>
            </a:r>
            <a:r>
              <a:rPr lang="en-US" dirty="0" err="1">
                <a:latin typeface="Arial" panose="020B0604020202020204" pitchFamily="34" charset="0"/>
                <a:cs typeface="Arial" panose="020B0604020202020204" pitchFamily="34" charset="0"/>
              </a:rPr>
              <a:t>avut</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în</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vedere</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și</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acte</a:t>
            </a:r>
            <a:r>
              <a:rPr lang="en-US" dirty="0">
                <a:latin typeface="Arial" panose="020B0604020202020204" pitchFamily="34" charset="0"/>
                <a:cs typeface="Arial" panose="020B0604020202020204" pitchFamily="34" charset="0"/>
              </a:rPr>
              <a:t> normative </a:t>
            </a:r>
            <a:r>
              <a:rPr lang="en-US" dirty="0" err="1">
                <a:latin typeface="Arial" panose="020B0604020202020204" pitchFamily="34" charset="0"/>
                <a:cs typeface="Arial" panose="020B0604020202020204" pitchFamily="34" charset="0"/>
              </a:rPr>
              <a:t>publicate</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și</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adrese</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oficiale</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primite</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în</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perioada</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în</a:t>
            </a:r>
            <a:r>
              <a:rPr lang="en-US" dirty="0">
                <a:latin typeface="Arial" panose="020B0604020202020204" pitchFamily="34" charset="0"/>
                <a:cs typeface="Arial" panose="020B0604020202020204" pitchFamily="34" charset="0"/>
              </a:rPr>
              <a:t> care </a:t>
            </a:r>
            <a:r>
              <a:rPr lang="en-US" dirty="0" err="1">
                <a:latin typeface="Arial" panose="020B0604020202020204" pitchFamily="34" charset="0"/>
                <a:cs typeface="Arial" panose="020B0604020202020204" pitchFamily="34" charset="0"/>
              </a:rPr>
              <a:t>bugetul</a:t>
            </a:r>
            <a:r>
              <a:rPr lang="en-US" dirty="0">
                <a:latin typeface="Arial" panose="020B0604020202020204" pitchFamily="34" charset="0"/>
                <a:cs typeface="Arial" panose="020B0604020202020204" pitchFamily="34" charset="0"/>
              </a:rPr>
              <a:t> general al </a:t>
            </a:r>
            <a:r>
              <a:rPr lang="en-US" dirty="0" err="1">
                <a:latin typeface="Arial" panose="020B0604020202020204" pitchFamily="34" charset="0"/>
                <a:cs typeface="Arial" panose="020B0604020202020204" pitchFamily="34" charset="0"/>
              </a:rPr>
              <a:t>Sectorului</a:t>
            </a:r>
            <a:r>
              <a:rPr lang="en-US" dirty="0">
                <a:latin typeface="Arial" panose="020B0604020202020204" pitchFamily="34" charset="0"/>
                <a:cs typeface="Arial" panose="020B0604020202020204" pitchFamily="34" charset="0"/>
              </a:rPr>
              <a:t> 2 </a:t>
            </a:r>
            <a:r>
              <a:rPr lang="en-US" dirty="0" err="1">
                <a:latin typeface="Arial" panose="020B0604020202020204" pitchFamily="34" charset="0"/>
                <a:cs typeface="Arial" panose="020B0604020202020204" pitchFamily="34" charset="0"/>
              </a:rPr>
              <a:t>București</a:t>
            </a:r>
            <a:r>
              <a:rPr lang="en-US" dirty="0">
                <a:latin typeface="Arial" panose="020B0604020202020204" pitchFamily="34" charset="0"/>
                <a:cs typeface="Arial" panose="020B0604020202020204" pitchFamily="34" charset="0"/>
              </a:rPr>
              <a:t> pe </a:t>
            </a:r>
            <a:r>
              <a:rPr lang="en-US" dirty="0" err="1">
                <a:latin typeface="Arial" panose="020B0604020202020204" pitchFamily="34" charset="0"/>
                <a:cs typeface="Arial" panose="020B0604020202020204" pitchFamily="34" charset="0"/>
              </a:rPr>
              <a:t>anul</a:t>
            </a:r>
            <a:r>
              <a:rPr lang="en-US" dirty="0">
                <a:latin typeface="Arial" panose="020B0604020202020204" pitchFamily="34" charset="0"/>
                <a:cs typeface="Arial" panose="020B0604020202020204" pitchFamily="34" charset="0"/>
              </a:rPr>
              <a:t> </a:t>
            </a:r>
            <a:r>
              <a:rPr lang="en-US" dirty="0" smtClean="0">
                <a:latin typeface="Arial" panose="020B0604020202020204" pitchFamily="34" charset="0"/>
                <a:cs typeface="Arial" panose="020B0604020202020204" pitchFamily="34" charset="0"/>
              </a:rPr>
              <a:t>2025 </a:t>
            </a:r>
            <a:r>
              <a:rPr lang="en-US" dirty="0">
                <a:latin typeface="Arial" panose="020B0604020202020204" pitchFamily="34" charset="0"/>
                <a:cs typeface="Arial" panose="020B0604020202020204" pitchFamily="34" charset="0"/>
              </a:rPr>
              <a:t>a </a:t>
            </a:r>
            <a:r>
              <a:rPr lang="en-US" dirty="0" err="1">
                <a:latin typeface="Arial" panose="020B0604020202020204" pitchFamily="34" charset="0"/>
                <a:cs typeface="Arial" panose="020B0604020202020204" pitchFamily="34" charset="0"/>
              </a:rPr>
              <a:t>fost</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elaborat</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în</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conformitate</a:t>
            </a:r>
            <a:r>
              <a:rPr lang="en-US" dirty="0">
                <a:latin typeface="Arial" panose="020B0604020202020204" pitchFamily="34" charset="0"/>
                <a:cs typeface="Arial" panose="020B0604020202020204" pitchFamily="34" charset="0"/>
              </a:rPr>
              <a:t> cu </a:t>
            </a:r>
            <a:r>
              <a:rPr lang="en-US" dirty="0" err="1">
                <a:latin typeface="Arial" panose="020B0604020202020204" pitchFamily="34" charset="0"/>
                <a:cs typeface="Arial" panose="020B0604020202020204" pitchFamily="34" charset="0"/>
              </a:rPr>
              <a:t>prevederile</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legale</a:t>
            </a:r>
            <a:r>
              <a:rPr lang="en-US" dirty="0" smtClean="0">
                <a:latin typeface="Arial" panose="020B0604020202020204" pitchFamily="34" charset="0"/>
                <a:cs typeface="Arial" panose="020B0604020202020204" pitchFamily="34" charset="0"/>
              </a:rPr>
              <a:t>.</a:t>
            </a:r>
            <a:endParaRPr lang="en-US" dirty="0">
              <a:latin typeface="Arial" panose="020B0604020202020204" pitchFamily="34" charset="0"/>
              <a:cs typeface="Arial" panose="020B0604020202020204" pitchFamily="34" charset="0"/>
            </a:endParaRPr>
          </a:p>
          <a:p>
            <a:pPr>
              <a:lnSpc>
                <a:spcPct val="90000"/>
              </a:lnSpc>
              <a:spcBef>
                <a:spcPct val="20000"/>
              </a:spcBef>
              <a:spcAft>
                <a:spcPts val="600"/>
              </a:spcAft>
              <a:buClr>
                <a:schemeClr val="accent1">
                  <a:lumMod val="75000"/>
                </a:schemeClr>
              </a:buClr>
              <a:buSzPct val="145000"/>
              <a:buFont typeface="Arial"/>
              <a:buChar char="•"/>
            </a:pPr>
            <a:endParaRPr lang="en-US" sz="1500" dirty="0"/>
          </a:p>
        </p:txBody>
      </p:sp>
    </p:spTree>
    <p:extLst>
      <p:ext uri="{BB962C8B-B14F-4D97-AF65-F5344CB8AC3E}">
        <p14:creationId xmlns:p14="http://schemas.microsoft.com/office/powerpoint/2010/main" val="380859739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reptunghi 1"/>
          <p:cNvSpPr/>
          <p:nvPr/>
        </p:nvSpPr>
        <p:spPr>
          <a:xfrm>
            <a:off x="1259810" y="2496329"/>
            <a:ext cx="10111897" cy="3385542"/>
          </a:xfrm>
          <a:prstGeom prst="rect">
            <a:avLst/>
          </a:prstGeom>
        </p:spPr>
        <p:txBody>
          <a:bodyPr wrap="square">
            <a:spAutoFit/>
          </a:bodyPr>
          <a:lstStyle/>
          <a:p>
            <a:pPr indent="461963" algn="just"/>
            <a:r>
              <a:rPr lang="en-GB" dirty="0"/>
              <a:t>																	        </a:t>
            </a:r>
            <a:r>
              <a:rPr lang="en-US" sz="2800" dirty="0" err="1">
                <a:latin typeface="Arial" panose="020B0604020202020204" pitchFamily="34" charset="0"/>
                <a:cs typeface="Arial" panose="020B0604020202020204" pitchFamily="34" charset="0"/>
              </a:rPr>
              <a:t>Fondurile</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alocate</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cheltuielilor</a:t>
            </a:r>
            <a:r>
              <a:rPr lang="en-US" sz="2800" dirty="0">
                <a:latin typeface="Arial" panose="020B0604020202020204" pitchFamily="34" charset="0"/>
                <a:cs typeface="Arial" panose="020B0604020202020204" pitchFamily="34" charset="0"/>
              </a:rPr>
              <a:t> de capital </a:t>
            </a:r>
            <a:r>
              <a:rPr lang="en-US" sz="2800" dirty="0" err="1">
                <a:latin typeface="Arial" panose="020B0604020202020204" pitchFamily="34" charset="0"/>
                <a:cs typeface="Arial" panose="020B0604020202020204" pitchFamily="34" charset="0"/>
              </a:rPr>
              <a:t>pentru</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cofinanțarea</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Programului</a:t>
            </a:r>
            <a:r>
              <a:rPr lang="en-US" sz="2800" dirty="0">
                <a:latin typeface="Arial" panose="020B0604020202020204" pitchFamily="34" charset="0"/>
                <a:cs typeface="Arial" panose="020B0604020202020204" pitchFamily="34" charset="0"/>
              </a:rPr>
              <a:t> </a:t>
            </a:r>
            <a:r>
              <a:rPr lang="ro-RO" sz="2800" dirty="0">
                <a:latin typeface="Arial" panose="020B0604020202020204" pitchFamily="34" charset="0"/>
                <a:cs typeface="Arial" panose="020B0604020202020204" pitchFamily="34" charset="0"/>
              </a:rPr>
              <a:t>l</a:t>
            </a:r>
            <a:r>
              <a:rPr lang="en-US" sz="2800" dirty="0" err="1">
                <a:latin typeface="Arial" panose="020B0604020202020204" pitchFamily="34" charset="0"/>
                <a:cs typeface="Arial" panose="020B0604020202020204" pitchFamily="34" charset="0"/>
              </a:rPr>
              <a:t>ocal</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multianual</a:t>
            </a:r>
            <a:r>
              <a:rPr lang="en-US" sz="2800" dirty="0">
                <a:latin typeface="Arial" panose="020B0604020202020204" pitchFamily="34" charset="0"/>
                <a:cs typeface="Arial" panose="020B0604020202020204" pitchFamily="34" charset="0"/>
              </a:rPr>
              <a:t> de </a:t>
            </a:r>
            <a:r>
              <a:rPr lang="en-US" sz="2800" dirty="0" err="1">
                <a:latin typeface="Arial" panose="020B0604020202020204" pitchFamily="34" charset="0"/>
                <a:cs typeface="Arial" panose="020B0604020202020204" pitchFamily="34" charset="0"/>
              </a:rPr>
              <a:t>creștere</a:t>
            </a:r>
            <a:r>
              <a:rPr lang="en-US" sz="2800" dirty="0">
                <a:latin typeface="Arial" panose="020B0604020202020204" pitchFamily="34" charset="0"/>
                <a:cs typeface="Arial" panose="020B0604020202020204" pitchFamily="34" charset="0"/>
              </a:rPr>
              <a:t> a </a:t>
            </a:r>
            <a:r>
              <a:rPr lang="en-US" sz="2800" dirty="0" err="1">
                <a:latin typeface="Arial" panose="020B0604020202020204" pitchFamily="34" charset="0"/>
                <a:cs typeface="Arial" panose="020B0604020202020204" pitchFamily="34" charset="0"/>
              </a:rPr>
              <a:t>performanței</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energetice</a:t>
            </a:r>
            <a:r>
              <a:rPr lang="en-US" sz="2800" dirty="0">
                <a:latin typeface="Arial" panose="020B0604020202020204" pitchFamily="34" charset="0"/>
                <a:cs typeface="Arial" panose="020B0604020202020204" pitchFamily="34" charset="0"/>
              </a:rPr>
              <a:t> a </a:t>
            </a:r>
            <a:r>
              <a:rPr lang="en-US" sz="2800" dirty="0" err="1">
                <a:latin typeface="Arial" panose="020B0604020202020204" pitchFamily="34" charset="0"/>
                <a:cs typeface="Arial" panose="020B0604020202020204" pitchFamily="34" charset="0"/>
              </a:rPr>
              <a:t>blocurilor</a:t>
            </a:r>
            <a:r>
              <a:rPr lang="en-US" sz="2800" dirty="0">
                <a:latin typeface="Arial" panose="020B0604020202020204" pitchFamily="34" charset="0"/>
                <a:cs typeface="Arial" panose="020B0604020202020204" pitchFamily="34" charset="0"/>
              </a:rPr>
              <a:t> de </a:t>
            </a:r>
            <a:r>
              <a:rPr lang="en-US" sz="2800" dirty="0" err="1">
                <a:latin typeface="Arial" panose="020B0604020202020204" pitchFamily="34" charset="0"/>
                <a:cs typeface="Arial" panose="020B0604020202020204" pitchFamily="34" charset="0"/>
              </a:rPr>
              <a:t>locuințe</a:t>
            </a:r>
            <a:r>
              <a:rPr lang="en-US" sz="2800" dirty="0">
                <a:latin typeface="Arial" panose="020B0604020202020204" pitchFamily="34" charset="0"/>
                <a:cs typeface="Arial" panose="020B0604020202020204" pitchFamily="34" charset="0"/>
              </a:rPr>
              <a:t> din </a:t>
            </a:r>
            <a:r>
              <a:rPr lang="en-US" sz="2800" dirty="0" err="1">
                <a:latin typeface="Arial" panose="020B0604020202020204" pitchFamily="34" charset="0"/>
                <a:cs typeface="Arial" panose="020B0604020202020204" pitchFamily="34" charset="0"/>
              </a:rPr>
              <a:t>Sectorul</a:t>
            </a:r>
            <a:r>
              <a:rPr lang="en-US" sz="2800" dirty="0">
                <a:latin typeface="Arial" panose="020B0604020202020204" pitchFamily="34" charset="0"/>
                <a:cs typeface="Arial" panose="020B0604020202020204" pitchFamily="34" charset="0"/>
              </a:rPr>
              <a:t> 2, din </a:t>
            </a:r>
            <a:r>
              <a:rPr lang="en-US" sz="2800" dirty="0" err="1">
                <a:latin typeface="Arial" panose="020B0604020202020204" pitchFamily="34" charset="0"/>
                <a:cs typeface="Arial" panose="020B0604020202020204" pitchFamily="34" charset="0"/>
              </a:rPr>
              <a:t>împrumuturi</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externe</a:t>
            </a:r>
            <a:r>
              <a:rPr lang="ro-RO" sz="2800" dirty="0">
                <a:latin typeface="Arial" panose="020B0604020202020204" pitchFamily="34" charset="0"/>
                <a:cs typeface="Arial" panose="020B0604020202020204" pitchFamily="34" charset="0"/>
              </a:rPr>
              <a:t>,</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contractate</a:t>
            </a:r>
            <a:r>
              <a:rPr lang="en-US" sz="2800" dirty="0">
                <a:latin typeface="Arial" panose="020B0604020202020204" pitchFamily="34" charset="0"/>
                <a:cs typeface="Arial" panose="020B0604020202020204" pitchFamily="34" charset="0"/>
              </a:rPr>
              <a:t> de la Banca </a:t>
            </a:r>
            <a:r>
              <a:rPr lang="en-US" sz="2800" dirty="0" err="1">
                <a:latin typeface="Arial" panose="020B0604020202020204" pitchFamily="34" charset="0"/>
                <a:cs typeface="Arial" panose="020B0604020202020204" pitchFamily="34" charset="0"/>
              </a:rPr>
              <a:t>Europeană</a:t>
            </a:r>
            <a:r>
              <a:rPr lang="en-US" sz="2800" dirty="0">
                <a:latin typeface="Arial" panose="020B0604020202020204" pitchFamily="34" charset="0"/>
                <a:cs typeface="Arial" panose="020B0604020202020204" pitchFamily="34" charset="0"/>
              </a:rPr>
              <a:t> de </a:t>
            </a:r>
            <a:r>
              <a:rPr lang="en-US" sz="2800" dirty="0" err="1">
                <a:latin typeface="Arial" panose="020B0604020202020204" pitchFamily="34" charset="0"/>
                <a:cs typeface="Arial" panose="020B0604020202020204" pitchFamily="34" charset="0"/>
              </a:rPr>
              <a:t>Investiții</a:t>
            </a:r>
            <a:r>
              <a:rPr lang="en-US" sz="2800" dirty="0">
                <a:latin typeface="Arial" panose="020B0604020202020204" pitchFamily="34" charset="0"/>
                <a:cs typeface="Arial" panose="020B0604020202020204" pitchFamily="34" charset="0"/>
              </a:rPr>
              <a:t> </a:t>
            </a:r>
            <a:r>
              <a:rPr lang="ro-RO" sz="2800" dirty="0">
                <a:latin typeface="Arial" panose="020B0604020202020204" pitchFamily="34" charset="0"/>
                <a:cs typeface="Arial" panose="020B0604020202020204" pitchFamily="34" charset="0"/>
              </a:rPr>
              <a:t>- </a:t>
            </a:r>
            <a:r>
              <a:rPr lang="en-US" sz="2800" dirty="0">
                <a:latin typeface="Arial" panose="020B0604020202020204" pitchFamily="34" charset="0"/>
                <a:cs typeface="Arial" panose="020B0604020202020204" pitchFamily="34" charset="0"/>
              </a:rPr>
              <a:t>Luxembourg, </a:t>
            </a:r>
            <a:r>
              <a:rPr lang="en-US" sz="2800" dirty="0" err="1">
                <a:latin typeface="Arial" panose="020B0604020202020204" pitchFamily="34" charset="0"/>
                <a:cs typeface="Arial" panose="020B0604020202020204" pitchFamily="34" charset="0"/>
              </a:rPr>
              <a:t>în</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sumă</a:t>
            </a:r>
            <a:r>
              <a:rPr lang="en-US" sz="2800" dirty="0">
                <a:latin typeface="Arial" panose="020B0604020202020204" pitchFamily="34" charset="0"/>
                <a:cs typeface="Arial" panose="020B0604020202020204" pitchFamily="34" charset="0"/>
              </a:rPr>
              <a:t> de </a:t>
            </a:r>
            <a:r>
              <a:rPr lang="ro-RO" sz="2800" dirty="0" smtClean="0">
                <a:latin typeface="Arial" panose="020B0604020202020204" pitchFamily="34" charset="0"/>
                <a:cs typeface="Arial" panose="020B0604020202020204" pitchFamily="34" charset="0"/>
              </a:rPr>
              <a:t>192.215</a:t>
            </a:r>
            <a:r>
              <a:rPr lang="en-US" sz="2800" dirty="0" smtClean="0">
                <a:latin typeface="Arial" panose="020B0604020202020204" pitchFamily="34" charset="0"/>
                <a:cs typeface="Arial" panose="020B0604020202020204" pitchFamily="34" charset="0"/>
              </a:rPr>
              <a:t> </a:t>
            </a:r>
            <a:r>
              <a:rPr lang="en-US" sz="2800" dirty="0">
                <a:latin typeface="Arial" panose="020B0604020202020204" pitchFamily="34" charset="0"/>
                <a:cs typeface="Arial" panose="020B0604020202020204" pitchFamily="34" charset="0"/>
              </a:rPr>
              <a:t>mii lei, au </a:t>
            </a:r>
            <a:r>
              <a:rPr lang="en-US" sz="2800" dirty="0" err="1">
                <a:latin typeface="Arial" panose="020B0604020202020204" pitchFamily="34" charset="0"/>
                <a:cs typeface="Arial" panose="020B0604020202020204" pitchFamily="34" charset="0"/>
              </a:rPr>
              <a:t>fost</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corelate</a:t>
            </a:r>
            <a:r>
              <a:rPr lang="en-US" sz="2800" dirty="0">
                <a:latin typeface="Arial" panose="020B0604020202020204" pitchFamily="34" charset="0"/>
                <a:cs typeface="Arial" panose="020B0604020202020204" pitchFamily="34" charset="0"/>
              </a:rPr>
              <a:t> cu </a:t>
            </a:r>
            <a:r>
              <a:rPr lang="en-US" sz="2800" dirty="0" err="1">
                <a:latin typeface="Arial" panose="020B0604020202020204" pitchFamily="34" charset="0"/>
                <a:cs typeface="Arial" panose="020B0604020202020204" pitchFamily="34" charset="0"/>
              </a:rPr>
              <a:t>sumele</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autorizate</a:t>
            </a:r>
            <a:r>
              <a:rPr lang="en-US" sz="2800" dirty="0">
                <a:latin typeface="Arial" panose="020B0604020202020204" pitchFamily="34" charset="0"/>
                <a:cs typeface="Arial" panose="020B0604020202020204" pitchFamily="34" charset="0"/>
              </a:rPr>
              <a:t> de </a:t>
            </a:r>
            <a:r>
              <a:rPr lang="en-US" sz="2800" dirty="0" err="1">
                <a:latin typeface="Arial" panose="020B0604020202020204" pitchFamily="34" charset="0"/>
                <a:cs typeface="Arial" panose="020B0604020202020204" pitchFamily="34" charset="0"/>
              </a:rPr>
              <a:t>Comisia</a:t>
            </a:r>
            <a:r>
              <a:rPr lang="en-US" sz="2800" dirty="0">
                <a:latin typeface="Arial" panose="020B0604020202020204" pitchFamily="34" charset="0"/>
                <a:cs typeface="Arial" panose="020B0604020202020204" pitchFamily="34" charset="0"/>
              </a:rPr>
              <a:t> de </a:t>
            </a:r>
            <a:r>
              <a:rPr lang="en-US" sz="2800" dirty="0" err="1">
                <a:latin typeface="Arial" panose="020B0604020202020204" pitchFamily="34" charset="0"/>
                <a:cs typeface="Arial" panose="020B0604020202020204" pitchFamily="34" charset="0"/>
              </a:rPr>
              <a:t>Autorizare</a:t>
            </a:r>
            <a:r>
              <a:rPr lang="en-US" sz="2800" dirty="0">
                <a:latin typeface="Arial" panose="020B0604020202020204" pitchFamily="34" charset="0"/>
                <a:cs typeface="Arial" panose="020B0604020202020204" pitchFamily="34" charset="0"/>
              </a:rPr>
              <a:t> a </a:t>
            </a:r>
            <a:r>
              <a:rPr lang="en-US" sz="2800" dirty="0" err="1">
                <a:latin typeface="Arial" panose="020B0604020202020204" pitchFamily="34" charset="0"/>
                <a:cs typeface="Arial" panose="020B0604020202020204" pitchFamily="34" charset="0"/>
              </a:rPr>
              <a:t>Împrumuturilor</a:t>
            </a:r>
            <a:r>
              <a:rPr lang="en-US" sz="2800" dirty="0">
                <a:latin typeface="Arial" panose="020B0604020202020204" pitchFamily="34" charset="0"/>
                <a:cs typeface="Arial" panose="020B0604020202020204" pitchFamily="34" charset="0"/>
              </a:rPr>
              <a:t> Locale</a:t>
            </a:r>
            <a:r>
              <a:rPr lang="ro-RO" sz="2800" dirty="0">
                <a:latin typeface="Arial" panose="020B0604020202020204" pitchFamily="34" charset="0"/>
                <a:cs typeface="Arial" panose="020B0604020202020204" pitchFamily="34" charset="0"/>
              </a:rPr>
              <a:t>,</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pentru</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anul</a:t>
            </a:r>
            <a:r>
              <a:rPr lang="en-US" sz="2800" dirty="0">
                <a:latin typeface="Arial" panose="020B0604020202020204" pitchFamily="34" charset="0"/>
                <a:cs typeface="Arial" panose="020B0604020202020204" pitchFamily="34" charset="0"/>
              </a:rPr>
              <a:t> </a:t>
            </a:r>
            <a:r>
              <a:rPr lang="en-US" sz="2800" dirty="0" smtClean="0">
                <a:latin typeface="Arial" panose="020B0604020202020204" pitchFamily="34" charset="0"/>
                <a:cs typeface="Arial" panose="020B0604020202020204" pitchFamily="34" charset="0"/>
              </a:rPr>
              <a:t>2025. </a:t>
            </a:r>
            <a:endParaRPr lang="en-US" sz="2800" dirty="0">
              <a:latin typeface="Arial" panose="020B0604020202020204" pitchFamily="34" charset="0"/>
              <a:cs typeface="Arial" panose="020B0604020202020204" pitchFamily="34" charset="0"/>
            </a:endParaRPr>
          </a:p>
        </p:txBody>
      </p:sp>
      <p:sp>
        <p:nvSpPr>
          <p:cNvPr id="3" name="Titlu 2"/>
          <p:cNvSpPr txBox="1">
            <a:spLocks/>
          </p:cNvSpPr>
          <p:nvPr/>
        </p:nvSpPr>
        <p:spPr>
          <a:xfrm>
            <a:off x="688485" y="0"/>
            <a:ext cx="10779945" cy="1500186"/>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endParaRPr lang="ro-RO" sz="4800" b="1" dirty="0"/>
          </a:p>
          <a:p>
            <a:pPr algn="ctr"/>
            <a:r>
              <a:rPr lang="ro-RO" b="1" dirty="0">
                <a:solidFill>
                  <a:schemeClr val="bg1"/>
                </a:solidFill>
                <a:latin typeface="Arial" panose="020B0604020202020204" pitchFamily="34" charset="0"/>
                <a:cs typeface="Arial" panose="020B0604020202020204" pitchFamily="34" charset="0"/>
              </a:rPr>
              <a:t>Bugetul creditelor externe</a:t>
            </a:r>
          </a:p>
        </p:txBody>
      </p:sp>
    </p:spTree>
    <p:extLst>
      <p:ext uri="{BB962C8B-B14F-4D97-AF65-F5344CB8AC3E}">
        <p14:creationId xmlns:p14="http://schemas.microsoft.com/office/powerpoint/2010/main" val="372937010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u 2"/>
          <p:cNvSpPr txBox="1">
            <a:spLocks/>
          </p:cNvSpPr>
          <p:nvPr/>
        </p:nvSpPr>
        <p:spPr>
          <a:xfrm>
            <a:off x="688485" y="0"/>
            <a:ext cx="10779945" cy="1500186"/>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endParaRPr lang="ro-RO" sz="4800" b="1" dirty="0"/>
          </a:p>
          <a:p>
            <a:pPr algn="ctr"/>
            <a:r>
              <a:rPr lang="ro-RO" b="1" dirty="0">
                <a:solidFill>
                  <a:schemeClr val="bg1"/>
                </a:solidFill>
                <a:latin typeface="Arial" panose="020B0604020202020204" pitchFamily="34" charset="0"/>
                <a:cs typeface="Arial" panose="020B0604020202020204" pitchFamily="34" charset="0"/>
              </a:rPr>
              <a:t>Bugetul </a:t>
            </a:r>
            <a:r>
              <a:rPr lang="ro-RO" b="1" dirty="0" smtClean="0">
                <a:solidFill>
                  <a:schemeClr val="bg1"/>
                </a:solidFill>
                <a:latin typeface="Arial" panose="020B0604020202020204" pitchFamily="34" charset="0"/>
                <a:cs typeface="Arial" panose="020B0604020202020204" pitchFamily="34" charset="0"/>
              </a:rPr>
              <a:t>creditelor interne</a:t>
            </a:r>
            <a:endParaRPr lang="ro-RO" b="1" dirty="0">
              <a:solidFill>
                <a:schemeClr val="bg1"/>
              </a:solidFill>
              <a:latin typeface="Arial" panose="020B0604020202020204" pitchFamily="34" charset="0"/>
              <a:cs typeface="Arial" panose="020B0604020202020204" pitchFamily="34" charset="0"/>
            </a:endParaRPr>
          </a:p>
        </p:txBody>
      </p:sp>
      <p:sp>
        <p:nvSpPr>
          <p:cNvPr id="4" name="Dreptunghi 3"/>
          <p:cNvSpPr/>
          <p:nvPr/>
        </p:nvSpPr>
        <p:spPr>
          <a:xfrm>
            <a:off x="1152718" y="2636372"/>
            <a:ext cx="10111897" cy="2523768"/>
          </a:xfrm>
          <a:prstGeom prst="rect">
            <a:avLst/>
          </a:prstGeom>
        </p:spPr>
        <p:txBody>
          <a:bodyPr wrap="square">
            <a:spAutoFit/>
          </a:bodyPr>
          <a:lstStyle/>
          <a:p>
            <a:pPr indent="461963" algn="just"/>
            <a:r>
              <a:rPr lang="en-GB" dirty="0"/>
              <a:t>																	        </a:t>
            </a:r>
            <a:r>
              <a:rPr lang="en-US" sz="2800" dirty="0" err="1">
                <a:latin typeface="Arial" panose="020B0604020202020204" pitchFamily="34" charset="0"/>
                <a:cs typeface="Arial" panose="020B0604020202020204" pitchFamily="34" charset="0"/>
              </a:rPr>
              <a:t>Fondurile</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alocate</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cheltuielilor</a:t>
            </a:r>
            <a:r>
              <a:rPr lang="en-US" sz="2800" dirty="0">
                <a:latin typeface="Arial" panose="020B0604020202020204" pitchFamily="34" charset="0"/>
                <a:cs typeface="Arial" panose="020B0604020202020204" pitchFamily="34" charset="0"/>
              </a:rPr>
              <a:t> de capital </a:t>
            </a:r>
            <a:r>
              <a:rPr lang="en-US" sz="2800" dirty="0" err="1">
                <a:latin typeface="Arial" panose="020B0604020202020204" pitchFamily="34" charset="0"/>
                <a:cs typeface="Arial" panose="020B0604020202020204" pitchFamily="34" charset="0"/>
              </a:rPr>
              <a:t>pentru</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cofinanțarea</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Programului</a:t>
            </a:r>
            <a:r>
              <a:rPr lang="en-US" sz="2800" dirty="0">
                <a:latin typeface="Arial" panose="020B0604020202020204" pitchFamily="34" charset="0"/>
                <a:cs typeface="Arial" panose="020B0604020202020204" pitchFamily="34" charset="0"/>
              </a:rPr>
              <a:t> </a:t>
            </a:r>
            <a:r>
              <a:rPr lang="ro-RO" sz="2800" dirty="0">
                <a:latin typeface="Arial" panose="020B0604020202020204" pitchFamily="34" charset="0"/>
                <a:cs typeface="Arial" panose="020B0604020202020204" pitchFamily="34" charset="0"/>
              </a:rPr>
              <a:t>l</a:t>
            </a:r>
            <a:r>
              <a:rPr lang="en-US" sz="2800" dirty="0" err="1">
                <a:latin typeface="Arial" panose="020B0604020202020204" pitchFamily="34" charset="0"/>
                <a:cs typeface="Arial" panose="020B0604020202020204" pitchFamily="34" charset="0"/>
              </a:rPr>
              <a:t>ocal</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multianual</a:t>
            </a:r>
            <a:r>
              <a:rPr lang="en-US" sz="2800" dirty="0">
                <a:latin typeface="Arial" panose="020B0604020202020204" pitchFamily="34" charset="0"/>
                <a:cs typeface="Arial" panose="020B0604020202020204" pitchFamily="34" charset="0"/>
              </a:rPr>
              <a:t> de </a:t>
            </a:r>
            <a:r>
              <a:rPr lang="en-US" sz="2800" dirty="0" err="1">
                <a:latin typeface="Arial" panose="020B0604020202020204" pitchFamily="34" charset="0"/>
                <a:cs typeface="Arial" panose="020B0604020202020204" pitchFamily="34" charset="0"/>
              </a:rPr>
              <a:t>creștere</a:t>
            </a:r>
            <a:r>
              <a:rPr lang="en-US" sz="2800" dirty="0">
                <a:latin typeface="Arial" panose="020B0604020202020204" pitchFamily="34" charset="0"/>
                <a:cs typeface="Arial" panose="020B0604020202020204" pitchFamily="34" charset="0"/>
              </a:rPr>
              <a:t> a </a:t>
            </a:r>
            <a:r>
              <a:rPr lang="en-US" sz="2800" dirty="0" err="1">
                <a:latin typeface="Arial" panose="020B0604020202020204" pitchFamily="34" charset="0"/>
                <a:cs typeface="Arial" panose="020B0604020202020204" pitchFamily="34" charset="0"/>
              </a:rPr>
              <a:t>performanței</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energetice</a:t>
            </a:r>
            <a:r>
              <a:rPr lang="en-US" sz="2800" dirty="0">
                <a:latin typeface="Arial" panose="020B0604020202020204" pitchFamily="34" charset="0"/>
                <a:cs typeface="Arial" panose="020B0604020202020204" pitchFamily="34" charset="0"/>
              </a:rPr>
              <a:t> a </a:t>
            </a:r>
            <a:r>
              <a:rPr lang="en-US" sz="2800" dirty="0" err="1">
                <a:latin typeface="Arial" panose="020B0604020202020204" pitchFamily="34" charset="0"/>
                <a:cs typeface="Arial" panose="020B0604020202020204" pitchFamily="34" charset="0"/>
              </a:rPr>
              <a:t>blocurilor</a:t>
            </a:r>
            <a:r>
              <a:rPr lang="en-US" sz="2800" dirty="0">
                <a:latin typeface="Arial" panose="020B0604020202020204" pitchFamily="34" charset="0"/>
                <a:cs typeface="Arial" panose="020B0604020202020204" pitchFamily="34" charset="0"/>
              </a:rPr>
              <a:t> de </a:t>
            </a:r>
            <a:r>
              <a:rPr lang="en-US" sz="2800" dirty="0" err="1">
                <a:latin typeface="Arial" panose="020B0604020202020204" pitchFamily="34" charset="0"/>
                <a:cs typeface="Arial" panose="020B0604020202020204" pitchFamily="34" charset="0"/>
              </a:rPr>
              <a:t>locuințe</a:t>
            </a:r>
            <a:r>
              <a:rPr lang="en-US" sz="2800" dirty="0">
                <a:latin typeface="Arial" panose="020B0604020202020204" pitchFamily="34" charset="0"/>
                <a:cs typeface="Arial" panose="020B0604020202020204" pitchFamily="34" charset="0"/>
              </a:rPr>
              <a:t> din </a:t>
            </a:r>
            <a:r>
              <a:rPr lang="en-US" sz="2800" dirty="0" err="1">
                <a:latin typeface="Arial" panose="020B0604020202020204" pitchFamily="34" charset="0"/>
                <a:cs typeface="Arial" panose="020B0604020202020204" pitchFamily="34" charset="0"/>
              </a:rPr>
              <a:t>Sectorul</a:t>
            </a:r>
            <a:r>
              <a:rPr lang="en-US" sz="2800" dirty="0">
                <a:latin typeface="Arial" panose="020B0604020202020204" pitchFamily="34" charset="0"/>
                <a:cs typeface="Arial" panose="020B0604020202020204" pitchFamily="34" charset="0"/>
              </a:rPr>
              <a:t> 2, din </a:t>
            </a:r>
            <a:r>
              <a:rPr lang="en-US" sz="2800" dirty="0" err="1">
                <a:latin typeface="Arial" panose="020B0604020202020204" pitchFamily="34" charset="0"/>
                <a:cs typeface="Arial" panose="020B0604020202020204" pitchFamily="34" charset="0"/>
              </a:rPr>
              <a:t>împrumuturi</a:t>
            </a:r>
            <a:r>
              <a:rPr lang="en-US" sz="2800" dirty="0">
                <a:latin typeface="Arial" panose="020B0604020202020204" pitchFamily="34" charset="0"/>
                <a:cs typeface="Arial" panose="020B0604020202020204" pitchFamily="34" charset="0"/>
              </a:rPr>
              <a:t> </a:t>
            </a:r>
            <a:r>
              <a:rPr lang="ro-RO" sz="2800" dirty="0" smtClean="0">
                <a:latin typeface="Arial" panose="020B0604020202020204" pitchFamily="34" charset="0"/>
                <a:cs typeface="Arial" panose="020B0604020202020204" pitchFamily="34" charset="0"/>
              </a:rPr>
              <a:t>interne,</a:t>
            </a:r>
            <a:r>
              <a:rPr lang="en-US" sz="2800" dirty="0" smtClean="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contractate</a:t>
            </a:r>
            <a:r>
              <a:rPr lang="en-US" sz="2800" dirty="0">
                <a:latin typeface="Arial" panose="020B0604020202020204" pitchFamily="34" charset="0"/>
                <a:cs typeface="Arial" panose="020B0604020202020204" pitchFamily="34" charset="0"/>
              </a:rPr>
              <a:t> de la </a:t>
            </a:r>
            <a:r>
              <a:rPr lang="ro-RO" sz="2800" dirty="0" smtClean="0">
                <a:latin typeface="Arial" panose="020B0604020202020204" pitchFamily="34" charset="0"/>
                <a:cs typeface="Arial" panose="020B0604020202020204" pitchFamily="34" charset="0"/>
              </a:rPr>
              <a:t>Raiffeisen Bank</a:t>
            </a:r>
            <a:r>
              <a:rPr lang="en-US" sz="2800" dirty="0" smtClean="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în</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sumă</a:t>
            </a:r>
            <a:r>
              <a:rPr lang="en-US" sz="2800" dirty="0">
                <a:latin typeface="Arial" panose="020B0604020202020204" pitchFamily="34" charset="0"/>
                <a:cs typeface="Arial" panose="020B0604020202020204" pitchFamily="34" charset="0"/>
              </a:rPr>
              <a:t> de </a:t>
            </a:r>
            <a:r>
              <a:rPr lang="ro-RO" sz="2800" dirty="0" smtClean="0">
                <a:latin typeface="Arial" panose="020B0604020202020204" pitchFamily="34" charset="0"/>
                <a:cs typeface="Arial" panose="020B0604020202020204" pitchFamily="34" charset="0"/>
              </a:rPr>
              <a:t>20.743</a:t>
            </a:r>
            <a:r>
              <a:rPr lang="en-US" sz="2800" dirty="0" smtClean="0">
                <a:latin typeface="Arial" panose="020B0604020202020204" pitchFamily="34" charset="0"/>
                <a:cs typeface="Arial" panose="020B0604020202020204" pitchFamily="34" charset="0"/>
              </a:rPr>
              <a:t> </a:t>
            </a:r>
            <a:r>
              <a:rPr lang="en-US" sz="2800" dirty="0">
                <a:latin typeface="Arial" panose="020B0604020202020204" pitchFamily="34" charset="0"/>
                <a:cs typeface="Arial" panose="020B0604020202020204" pitchFamily="34" charset="0"/>
              </a:rPr>
              <a:t>mii </a:t>
            </a:r>
            <a:r>
              <a:rPr lang="en-US" sz="2800" dirty="0" smtClean="0">
                <a:latin typeface="Arial" panose="020B0604020202020204" pitchFamily="34" charset="0"/>
                <a:cs typeface="Arial" panose="020B0604020202020204" pitchFamily="34" charset="0"/>
              </a:rPr>
              <a:t>lei</a:t>
            </a:r>
            <a:r>
              <a:rPr lang="ro-RO" sz="2800" dirty="0" smtClean="0">
                <a:latin typeface="Arial" panose="020B0604020202020204" pitchFamily="34" charset="0"/>
                <a:cs typeface="Arial" panose="020B0604020202020204" pitchFamily="34" charset="0"/>
              </a:rPr>
              <a:t>,</a:t>
            </a:r>
            <a:r>
              <a:rPr lang="en-US" sz="2800" dirty="0" smtClean="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pentru</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anul</a:t>
            </a:r>
            <a:r>
              <a:rPr lang="en-US" sz="2800" dirty="0">
                <a:latin typeface="Arial" panose="020B0604020202020204" pitchFamily="34" charset="0"/>
                <a:cs typeface="Arial" panose="020B0604020202020204" pitchFamily="34" charset="0"/>
              </a:rPr>
              <a:t> </a:t>
            </a:r>
            <a:r>
              <a:rPr lang="en-US" sz="2800" dirty="0" smtClean="0">
                <a:latin typeface="Arial" panose="020B0604020202020204" pitchFamily="34" charset="0"/>
                <a:cs typeface="Arial" panose="020B0604020202020204" pitchFamily="34" charset="0"/>
              </a:rPr>
              <a:t>2025. </a:t>
            </a:r>
            <a:endParaRPr lang="en-US" sz="2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88646151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reptunghi 1"/>
          <p:cNvSpPr/>
          <p:nvPr/>
        </p:nvSpPr>
        <p:spPr>
          <a:xfrm>
            <a:off x="1338863" y="2378753"/>
            <a:ext cx="10428840" cy="4370427"/>
          </a:xfrm>
          <a:prstGeom prst="rect">
            <a:avLst/>
          </a:prstGeom>
        </p:spPr>
        <p:txBody>
          <a:bodyPr wrap="square">
            <a:spAutoFit/>
          </a:bodyPr>
          <a:lstStyle/>
          <a:p>
            <a:pPr algn="just">
              <a:tabLst>
                <a:tab pos="461963" algn="l"/>
              </a:tabLst>
            </a:pPr>
            <a:r>
              <a:rPr lang="ro-RO" sz="2400" dirty="0"/>
              <a:t>	</a:t>
            </a:r>
            <a:r>
              <a:rPr lang="ro-RO" sz="2400" dirty="0">
                <a:latin typeface="Arial" panose="020B0604020202020204" pitchFamily="34" charset="0"/>
                <a:cs typeface="Arial" panose="020B0604020202020204" pitchFamily="34" charset="0"/>
              </a:rPr>
              <a:t>Pentru anul </a:t>
            </a:r>
            <a:r>
              <a:rPr lang="ro-RO" sz="2400" dirty="0" smtClean="0">
                <a:latin typeface="Arial" panose="020B0604020202020204" pitchFamily="34" charset="0"/>
                <a:cs typeface="Arial" panose="020B0604020202020204" pitchFamily="34" charset="0"/>
              </a:rPr>
              <a:t>2025 </a:t>
            </a:r>
            <a:r>
              <a:rPr lang="ro-RO" sz="2400" dirty="0">
                <a:latin typeface="Arial" panose="020B0604020202020204" pitchFamily="34" charset="0"/>
                <a:cs typeface="Arial" panose="020B0604020202020204" pitchFamily="34" charset="0"/>
              </a:rPr>
              <a:t>bugetul de venituri </a:t>
            </a:r>
            <a:r>
              <a:rPr lang="ro-RO" sz="2400" dirty="0" err="1">
                <a:latin typeface="Arial" panose="020B0604020202020204" pitchFamily="34" charset="0"/>
                <a:cs typeface="Arial" panose="020B0604020202020204" pitchFamily="34" charset="0"/>
              </a:rPr>
              <a:t>şi</a:t>
            </a:r>
            <a:r>
              <a:rPr lang="ro-RO" sz="2400" dirty="0">
                <a:latin typeface="Arial" panose="020B0604020202020204" pitchFamily="34" charset="0"/>
                <a:cs typeface="Arial" panose="020B0604020202020204" pitchFamily="34" charset="0"/>
              </a:rPr>
              <a:t> cheltuieli aferent </a:t>
            </a:r>
            <a:r>
              <a:rPr lang="ro-RO" sz="2400" dirty="0" err="1">
                <a:latin typeface="Arial" panose="020B0604020202020204" pitchFamily="34" charset="0"/>
                <a:cs typeface="Arial" panose="020B0604020202020204" pitchFamily="34" charset="0"/>
              </a:rPr>
              <a:t>instituţiilor</a:t>
            </a:r>
            <a:r>
              <a:rPr lang="ro-RO" sz="2400" dirty="0">
                <a:latin typeface="Arial" panose="020B0604020202020204" pitchFamily="34" charset="0"/>
                <a:cs typeface="Arial" panose="020B0604020202020204" pitchFamily="34" charset="0"/>
              </a:rPr>
              <a:t> </a:t>
            </a:r>
            <a:r>
              <a:rPr lang="ro-RO" sz="2400" dirty="0" err="1">
                <a:latin typeface="Arial" panose="020B0604020202020204" pitchFamily="34" charset="0"/>
                <a:cs typeface="Arial" panose="020B0604020202020204" pitchFamily="34" charset="0"/>
              </a:rPr>
              <a:t>şi</a:t>
            </a:r>
            <a:r>
              <a:rPr lang="ro-RO" sz="2400" dirty="0">
                <a:latin typeface="Arial" panose="020B0604020202020204" pitchFamily="34" charset="0"/>
                <a:cs typeface="Arial" panose="020B0604020202020204" pitchFamily="34" charset="0"/>
              </a:rPr>
              <a:t> </a:t>
            </a:r>
            <a:r>
              <a:rPr lang="ro-RO" sz="2400" dirty="0" err="1">
                <a:latin typeface="Arial" panose="020B0604020202020204" pitchFamily="34" charset="0"/>
                <a:cs typeface="Arial" panose="020B0604020202020204" pitchFamily="34" charset="0"/>
              </a:rPr>
              <a:t>activităţilor</a:t>
            </a:r>
            <a:r>
              <a:rPr lang="ro-RO" sz="2400" dirty="0">
                <a:latin typeface="Arial" panose="020B0604020202020204" pitchFamily="34" charset="0"/>
                <a:cs typeface="Arial" panose="020B0604020202020204" pitchFamily="34" charset="0"/>
              </a:rPr>
              <a:t> </a:t>
            </a:r>
            <a:r>
              <a:rPr lang="ro-RO" sz="2400" dirty="0" err="1">
                <a:latin typeface="Arial" panose="020B0604020202020204" pitchFamily="34" charset="0"/>
                <a:cs typeface="Arial" panose="020B0604020202020204" pitchFamily="34" charset="0"/>
              </a:rPr>
              <a:t>finanţate</a:t>
            </a:r>
            <a:r>
              <a:rPr lang="ro-RO" sz="2400" dirty="0">
                <a:latin typeface="Arial" panose="020B0604020202020204" pitchFamily="34" charset="0"/>
                <a:cs typeface="Arial" panose="020B0604020202020204" pitchFamily="34" charset="0"/>
              </a:rPr>
              <a:t> integral sau </a:t>
            </a:r>
            <a:r>
              <a:rPr lang="ro-RO" sz="2400" dirty="0" err="1">
                <a:latin typeface="Arial" panose="020B0604020202020204" pitchFamily="34" charset="0"/>
                <a:cs typeface="Arial" panose="020B0604020202020204" pitchFamily="34" charset="0"/>
              </a:rPr>
              <a:t>parţial</a:t>
            </a:r>
            <a:r>
              <a:rPr lang="ro-RO" sz="2400" dirty="0">
                <a:latin typeface="Arial" panose="020B0604020202020204" pitchFamily="34" charset="0"/>
                <a:cs typeface="Arial" panose="020B0604020202020204" pitchFamily="34" charset="0"/>
              </a:rPr>
              <a:t> din venituri proprii este estimat astfel:</a:t>
            </a:r>
          </a:p>
          <a:p>
            <a:r>
              <a:rPr lang="ro-RO" sz="1100" dirty="0">
                <a:latin typeface="Arial" panose="020B0604020202020204" pitchFamily="34" charset="0"/>
                <a:cs typeface="Arial" panose="020B0604020202020204" pitchFamily="34" charset="0"/>
              </a:rPr>
              <a:t>	</a:t>
            </a:r>
          </a:p>
          <a:p>
            <a:pPr defTabSz="461963"/>
            <a:r>
              <a:rPr lang="ro-RO" sz="2400" dirty="0">
                <a:latin typeface="Arial" panose="020B0604020202020204" pitchFamily="34" charset="0"/>
                <a:cs typeface="Arial" panose="020B0604020202020204" pitchFamily="34" charset="0"/>
              </a:rPr>
              <a:t>	Total venituri,  în sumă de </a:t>
            </a:r>
            <a:r>
              <a:rPr lang="ro-RO" sz="2400" dirty="0" smtClean="0">
                <a:latin typeface="Arial" panose="020B0604020202020204" pitchFamily="34" charset="0"/>
                <a:cs typeface="Arial" panose="020B0604020202020204" pitchFamily="34" charset="0"/>
              </a:rPr>
              <a:t>451.685 </a:t>
            </a:r>
            <a:r>
              <a:rPr lang="ro-RO" sz="2400" dirty="0">
                <a:latin typeface="Arial" panose="020B0604020202020204" pitchFamily="34" charset="0"/>
                <a:cs typeface="Arial" panose="020B0604020202020204" pitchFamily="34" charset="0"/>
              </a:rPr>
              <a:t>mii lei, din care:</a:t>
            </a:r>
          </a:p>
          <a:p>
            <a:pPr indent="461963"/>
            <a:r>
              <a:rPr lang="ro-RO" sz="2400" dirty="0">
                <a:latin typeface="Arial" panose="020B0604020202020204" pitchFamily="34" charset="0"/>
                <a:cs typeface="Arial" panose="020B0604020202020204" pitchFamily="34" charset="0"/>
              </a:rPr>
              <a:t>- venituri ale </a:t>
            </a:r>
            <a:r>
              <a:rPr lang="ro-RO" sz="2400" dirty="0" err="1">
                <a:latin typeface="Arial" panose="020B0604020202020204" pitchFamily="34" charset="0"/>
                <a:cs typeface="Arial" panose="020B0604020202020204" pitchFamily="34" charset="0"/>
              </a:rPr>
              <a:t>secţiunii</a:t>
            </a:r>
            <a:r>
              <a:rPr lang="ro-RO" sz="2400" dirty="0">
                <a:latin typeface="Arial" panose="020B0604020202020204" pitchFamily="34" charset="0"/>
                <a:cs typeface="Arial" panose="020B0604020202020204" pitchFamily="34" charset="0"/>
              </a:rPr>
              <a:t> de </a:t>
            </a:r>
            <a:r>
              <a:rPr lang="ro-RO" sz="2400" dirty="0" err="1">
                <a:latin typeface="Arial" panose="020B0604020202020204" pitchFamily="34" charset="0"/>
                <a:cs typeface="Arial" panose="020B0604020202020204" pitchFamily="34" charset="0"/>
              </a:rPr>
              <a:t>funcţionare</a:t>
            </a:r>
            <a:r>
              <a:rPr lang="ro-RO" sz="2400" dirty="0">
                <a:latin typeface="Arial" panose="020B0604020202020204" pitchFamily="34" charset="0"/>
                <a:cs typeface="Arial" panose="020B0604020202020204" pitchFamily="34" charset="0"/>
              </a:rPr>
              <a:t>     - </a:t>
            </a:r>
            <a:r>
              <a:rPr lang="ro-RO" sz="2400" dirty="0" smtClean="0">
                <a:latin typeface="Arial" panose="020B0604020202020204" pitchFamily="34" charset="0"/>
                <a:cs typeface="Arial" panose="020B0604020202020204" pitchFamily="34" charset="0"/>
              </a:rPr>
              <a:t>288.629 </a:t>
            </a:r>
            <a:r>
              <a:rPr lang="ro-RO" sz="2400" dirty="0">
                <a:latin typeface="Arial" panose="020B0604020202020204" pitchFamily="34" charset="0"/>
                <a:cs typeface="Arial" panose="020B0604020202020204" pitchFamily="34" charset="0"/>
              </a:rPr>
              <a:t>mii lei;</a:t>
            </a:r>
          </a:p>
          <a:p>
            <a:pPr indent="461963"/>
            <a:r>
              <a:rPr lang="ro-RO" sz="2400" dirty="0">
                <a:latin typeface="Arial" panose="020B0604020202020204" pitchFamily="34" charset="0"/>
                <a:cs typeface="Arial" panose="020B0604020202020204" pitchFamily="34" charset="0"/>
              </a:rPr>
              <a:t>- venituri ale </a:t>
            </a:r>
            <a:r>
              <a:rPr lang="ro-RO" sz="2400" dirty="0" err="1">
                <a:latin typeface="Arial" panose="020B0604020202020204" pitchFamily="34" charset="0"/>
                <a:cs typeface="Arial" panose="020B0604020202020204" pitchFamily="34" charset="0"/>
              </a:rPr>
              <a:t>secţiunii</a:t>
            </a:r>
            <a:r>
              <a:rPr lang="ro-RO" sz="2400" dirty="0">
                <a:latin typeface="Arial" panose="020B0604020202020204" pitchFamily="34" charset="0"/>
                <a:cs typeface="Arial" panose="020B0604020202020204" pitchFamily="34" charset="0"/>
              </a:rPr>
              <a:t> de dezvoltare      </a:t>
            </a:r>
            <a:r>
              <a:rPr lang="ro-RO" sz="2400" dirty="0" smtClean="0">
                <a:latin typeface="Arial" panose="020B0604020202020204" pitchFamily="34" charset="0"/>
                <a:cs typeface="Arial" panose="020B0604020202020204" pitchFamily="34" charset="0"/>
              </a:rPr>
              <a:t>- 163.056 </a:t>
            </a:r>
            <a:r>
              <a:rPr lang="ro-RO" sz="2400" dirty="0">
                <a:latin typeface="Arial" panose="020B0604020202020204" pitchFamily="34" charset="0"/>
                <a:cs typeface="Arial" panose="020B0604020202020204" pitchFamily="34" charset="0"/>
              </a:rPr>
              <a:t>mii lei.</a:t>
            </a:r>
          </a:p>
          <a:p>
            <a:endParaRPr lang="ro-RO" sz="1100" dirty="0">
              <a:latin typeface="Arial" panose="020B0604020202020204" pitchFamily="34" charset="0"/>
              <a:cs typeface="Arial" panose="020B0604020202020204" pitchFamily="34" charset="0"/>
            </a:endParaRPr>
          </a:p>
          <a:p>
            <a:pPr defTabSz="461963"/>
            <a:r>
              <a:rPr lang="ro-RO" sz="2400" dirty="0">
                <a:latin typeface="Arial" panose="020B0604020202020204" pitchFamily="34" charset="0"/>
                <a:cs typeface="Arial" panose="020B0604020202020204" pitchFamily="34" charset="0"/>
              </a:rPr>
              <a:t>	Total cheltuieli, în sumă de </a:t>
            </a:r>
            <a:r>
              <a:rPr lang="ro-RO" sz="2400" dirty="0" smtClean="0">
                <a:latin typeface="Arial" panose="020B0604020202020204" pitchFamily="34" charset="0"/>
                <a:cs typeface="Arial" panose="020B0604020202020204" pitchFamily="34" charset="0"/>
              </a:rPr>
              <a:t>451.685 </a:t>
            </a:r>
            <a:r>
              <a:rPr lang="ro-RO" sz="2400" dirty="0">
                <a:latin typeface="Arial" panose="020B0604020202020204" pitchFamily="34" charset="0"/>
                <a:cs typeface="Arial" panose="020B0604020202020204" pitchFamily="34" charset="0"/>
              </a:rPr>
              <a:t>mii  lei, din care:</a:t>
            </a:r>
          </a:p>
          <a:p>
            <a:pPr indent="461963"/>
            <a:r>
              <a:rPr lang="ro-RO" sz="2400" dirty="0">
                <a:latin typeface="Arial" panose="020B0604020202020204" pitchFamily="34" charset="0"/>
                <a:cs typeface="Arial" panose="020B0604020202020204" pitchFamily="34" charset="0"/>
              </a:rPr>
              <a:t>- cheltuieli ale </a:t>
            </a:r>
            <a:r>
              <a:rPr lang="ro-RO" sz="2400" dirty="0" err="1">
                <a:latin typeface="Arial" panose="020B0604020202020204" pitchFamily="34" charset="0"/>
                <a:cs typeface="Arial" panose="020B0604020202020204" pitchFamily="34" charset="0"/>
              </a:rPr>
              <a:t>secţiunii</a:t>
            </a:r>
            <a:r>
              <a:rPr lang="ro-RO" sz="2400" dirty="0">
                <a:latin typeface="Arial" panose="020B0604020202020204" pitchFamily="34" charset="0"/>
                <a:cs typeface="Arial" panose="020B0604020202020204" pitchFamily="34" charset="0"/>
              </a:rPr>
              <a:t> de </a:t>
            </a:r>
            <a:r>
              <a:rPr lang="ro-RO" sz="2400" dirty="0" err="1">
                <a:latin typeface="Arial" panose="020B0604020202020204" pitchFamily="34" charset="0"/>
                <a:cs typeface="Arial" panose="020B0604020202020204" pitchFamily="34" charset="0"/>
              </a:rPr>
              <a:t>funcţionare</a:t>
            </a:r>
            <a:r>
              <a:rPr lang="ro-RO" sz="2400" dirty="0">
                <a:latin typeface="Arial" panose="020B0604020202020204" pitchFamily="34" charset="0"/>
                <a:cs typeface="Arial" panose="020B0604020202020204" pitchFamily="34" charset="0"/>
              </a:rPr>
              <a:t>  - </a:t>
            </a:r>
            <a:r>
              <a:rPr lang="ro-RO" sz="2400" dirty="0" smtClean="0">
                <a:latin typeface="Arial" panose="020B0604020202020204" pitchFamily="34" charset="0"/>
                <a:cs typeface="Arial" panose="020B0604020202020204" pitchFamily="34" charset="0"/>
              </a:rPr>
              <a:t>288.692 </a:t>
            </a:r>
            <a:r>
              <a:rPr lang="ro-RO" sz="2400" dirty="0">
                <a:latin typeface="Arial" panose="020B0604020202020204" pitchFamily="34" charset="0"/>
                <a:cs typeface="Arial" panose="020B0604020202020204" pitchFamily="34" charset="0"/>
              </a:rPr>
              <a:t>mii lei</a:t>
            </a:r>
            <a:r>
              <a:rPr lang="en-US" sz="2400" dirty="0">
                <a:latin typeface="Arial" panose="020B0604020202020204" pitchFamily="34" charset="0"/>
                <a:cs typeface="Arial" panose="020B0604020202020204" pitchFamily="34" charset="0"/>
              </a:rPr>
              <a:t>;</a:t>
            </a:r>
            <a:endParaRPr lang="ro-RO" sz="2400" dirty="0">
              <a:latin typeface="Arial" panose="020B0604020202020204" pitchFamily="34" charset="0"/>
              <a:cs typeface="Arial" panose="020B0604020202020204" pitchFamily="34" charset="0"/>
            </a:endParaRPr>
          </a:p>
          <a:p>
            <a:pPr indent="461963"/>
            <a:r>
              <a:rPr lang="ro-RO" sz="2400" dirty="0">
                <a:latin typeface="Arial" panose="020B0604020202020204" pitchFamily="34" charset="0"/>
                <a:cs typeface="Arial" panose="020B0604020202020204" pitchFamily="34" charset="0"/>
              </a:rPr>
              <a:t>- cheltuieli ale </a:t>
            </a:r>
            <a:r>
              <a:rPr lang="ro-RO" sz="2400" dirty="0" err="1">
                <a:latin typeface="Arial" panose="020B0604020202020204" pitchFamily="34" charset="0"/>
                <a:cs typeface="Arial" panose="020B0604020202020204" pitchFamily="34" charset="0"/>
              </a:rPr>
              <a:t>secţiunii</a:t>
            </a:r>
            <a:r>
              <a:rPr lang="ro-RO" sz="2400" dirty="0">
                <a:latin typeface="Arial" panose="020B0604020202020204" pitchFamily="34" charset="0"/>
                <a:cs typeface="Arial" panose="020B0604020202020204" pitchFamily="34" charset="0"/>
              </a:rPr>
              <a:t> de dezvoltare   </a:t>
            </a:r>
            <a:r>
              <a:rPr lang="ro-RO" sz="2400" dirty="0" smtClean="0">
                <a:latin typeface="Arial" panose="020B0604020202020204" pitchFamily="34" charset="0"/>
                <a:cs typeface="Arial" panose="020B0604020202020204" pitchFamily="34" charset="0"/>
              </a:rPr>
              <a:t>- 163.056 </a:t>
            </a:r>
            <a:r>
              <a:rPr lang="ro-RO" sz="2400" dirty="0">
                <a:latin typeface="Arial" panose="020B0604020202020204" pitchFamily="34" charset="0"/>
                <a:cs typeface="Arial" panose="020B0604020202020204" pitchFamily="34" charset="0"/>
              </a:rPr>
              <a:t>mii lei.</a:t>
            </a:r>
          </a:p>
          <a:p>
            <a:endParaRPr lang="ro-RO" sz="1600" dirty="0"/>
          </a:p>
          <a:p>
            <a:r>
              <a:rPr lang="ro-RO" sz="2400" dirty="0"/>
              <a:t>	</a:t>
            </a:r>
          </a:p>
        </p:txBody>
      </p:sp>
      <p:sp>
        <p:nvSpPr>
          <p:cNvPr id="3" name="Titlu 2"/>
          <p:cNvSpPr txBox="1">
            <a:spLocks/>
          </p:cNvSpPr>
          <p:nvPr/>
        </p:nvSpPr>
        <p:spPr>
          <a:xfrm>
            <a:off x="881663" y="661502"/>
            <a:ext cx="10428840" cy="989539"/>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ro-RO" sz="3600" b="1" dirty="0">
                <a:solidFill>
                  <a:schemeClr val="bg1"/>
                </a:solidFill>
                <a:latin typeface="Arial" panose="020B0604020202020204" pitchFamily="34" charset="0"/>
                <a:cs typeface="Arial" panose="020B0604020202020204" pitchFamily="34" charset="0"/>
              </a:rPr>
              <a:t>Bugetul de venituri și cheltuieli aferent instituțiilor și activităților finanțate integral sau parțial din venituri proprii</a:t>
            </a:r>
          </a:p>
        </p:txBody>
      </p:sp>
    </p:spTree>
    <p:extLst>
      <p:ext uri="{BB962C8B-B14F-4D97-AF65-F5344CB8AC3E}">
        <p14:creationId xmlns:p14="http://schemas.microsoft.com/office/powerpoint/2010/main" val="101474621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reptunghi 1"/>
          <p:cNvSpPr/>
          <p:nvPr/>
        </p:nvSpPr>
        <p:spPr>
          <a:xfrm>
            <a:off x="1550067" y="2842007"/>
            <a:ext cx="10351512" cy="3077766"/>
          </a:xfrm>
          <a:prstGeom prst="rect">
            <a:avLst/>
          </a:prstGeom>
          <a:noFill/>
        </p:spPr>
        <p:txBody>
          <a:bodyPr wrap="square">
            <a:spAutoFit/>
          </a:bodyPr>
          <a:lstStyle/>
          <a:p>
            <a:pPr algn="just"/>
            <a:r>
              <a:rPr lang="ro-RO" sz="2400" dirty="0">
                <a:latin typeface="Arial" panose="020B0604020202020204" pitchFamily="34" charset="0"/>
                <a:cs typeface="Arial" panose="020B0604020202020204" pitchFamily="34" charset="0"/>
              </a:rPr>
              <a:t>Bugetul de venituri și cheltuieli aferent instituțiilor și activităților finanțate integral sau parțial din venituri proprii în anul </a:t>
            </a:r>
            <a:r>
              <a:rPr lang="ro-RO" sz="2400" dirty="0" smtClean="0">
                <a:latin typeface="Arial" panose="020B0604020202020204" pitchFamily="34" charset="0"/>
                <a:cs typeface="Arial" panose="020B0604020202020204" pitchFamily="34" charset="0"/>
              </a:rPr>
              <a:t>2025, </a:t>
            </a:r>
            <a:r>
              <a:rPr lang="ro-RO" sz="2400" dirty="0">
                <a:latin typeface="Arial" panose="020B0604020202020204" pitchFamily="34" charset="0"/>
                <a:cs typeface="Arial" panose="020B0604020202020204" pitchFamily="34" charset="0"/>
              </a:rPr>
              <a:t>include transferuri de la bugetele locale pentru Administrația Domeniului Public, Centrul Cultural </a:t>
            </a:r>
            <a:r>
              <a:rPr lang="ro-RO" sz="2400" dirty="0" smtClean="0">
                <a:latin typeface="Arial" panose="020B0604020202020204" pitchFamily="34" charset="0"/>
                <a:cs typeface="Arial" panose="020B0604020202020204" pitchFamily="34" charset="0"/>
              </a:rPr>
              <a:t>Mihai Eminescu, Poliția Locală și spitalele de pe raza Sectorului 2, </a:t>
            </a:r>
            <a:r>
              <a:rPr lang="ro-RO" sz="2400" dirty="0">
                <a:latin typeface="Arial" panose="020B0604020202020204" pitchFamily="34" charset="0"/>
                <a:cs typeface="Arial" panose="020B0604020202020204" pitchFamily="34" charset="0"/>
              </a:rPr>
              <a:t>astfel</a:t>
            </a:r>
            <a:r>
              <a:rPr lang="ro-RO" sz="2400" dirty="0" smtClean="0">
                <a:latin typeface="Arial" panose="020B0604020202020204" pitchFamily="34" charset="0"/>
                <a:cs typeface="Arial" panose="020B0604020202020204" pitchFamily="34" charset="0"/>
              </a:rPr>
              <a:t>:</a:t>
            </a:r>
          </a:p>
          <a:p>
            <a:pPr algn="just"/>
            <a:endParaRPr lang="ro-RO" sz="500" dirty="0">
              <a:latin typeface="Arial" panose="020B0604020202020204" pitchFamily="34" charset="0"/>
              <a:cs typeface="Arial" panose="020B0604020202020204" pitchFamily="34" charset="0"/>
            </a:endParaRPr>
          </a:p>
          <a:p>
            <a:pPr marL="1200150" lvl="2" indent="-285750">
              <a:buFont typeface="Arial" panose="020B0604020202020204" pitchFamily="34" charset="0"/>
              <a:buChar char="•"/>
            </a:pPr>
            <a:r>
              <a:rPr lang="ro-RO" sz="2400" dirty="0">
                <a:latin typeface="Arial" panose="020B0604020202020204" pitchFamily="34" charset="0"/>
                <a:cs typeface="Arial" panose="020B0604020202020204" pitchFamily="34" charset="0"/>
              </a:rPr>
              <a:t>la </a:t>
            </a:r>
            <a:r>
              <a:rPr lang="ro-RO" sz="2400" dirty="0" err="1">
                <a:latin typeface="Arial" panose="020B0604020202020204" pitchFamily="34" charset="0"/>
                <a:cs typeface="Arial" panose="020B0604020202020204" pitchFamily="34" charset="0"/>
              </a:rPr>
              <a:t>secţiunea</a:t>
            </a:r>
            <a:r>
              <a:rPr lang="ro-RO" sz="2400" dirty="0">
                <a:latin typeface="Arial" panose="020B0604020202020204" pitchFamily="34" charset="0"/>
                <a:cs typeface="Arial" panose="020B0604020202020204" pitchFamily="34" charset="0"/>
              </a:rPr>
              <a:t> de </a:t>
            </a:r>
            <a:r>
              <a:rPr lang="ro-RO" sz="2400" dirty="0" err="1">
                <a:latin typeface="Arial" panose="020B0604020202020204" pitchFamily="34" charset="0"/>
                <a:cs typeface="Arial" panose="020B0604020202020204" pitchFamily="34" charset="0"/>
              </a:rPr>
              <a:t>funcţionare</a:t>
            </a:r>
            <a:r>
              <a:rPr lang="ro-RO" sz="2400" dirty="0">
                <a:latin typeface="Arial" panose="020B0604020202020204" pitchFamily="34" charset="0"/>
                <a:cs typeface="Arial" panose="020B0604020202020204" pitchFamily="34" charset="0"/>
              </a:rPr>
              <a:t>, suma de </a:t>
            </a:r>
            <a:r>
              <a:rPr lang="ro-RO" sz="2400" dirty="0" smtClean="0">
                <a:latin typeface="Arial" panose="020B0604020202020204" pitchFamily="34" charset="0"/>
                <a:cs typeface="Arial" panose="020B0604020202020204" pitchFamily="34" charset="0"/>
              </a:rPr>
              <a:t>241.202 </a:t>
            </a:r>
            <a:r>
              <a:rPr lang="ro-RO" sz="2400" dirty="0">
                <a:latin typeface="Arial" panose="020B0604020202020204" pitchFamily="34" charset="0"/>
                <a:cs typeface="Arial" panose="020B0604020202020204" pitchFamily="34" charset="0"/>
              </a:rPr>
              <a:t>mii lei</a:t>
            </a:r>
            <a:r>
              <a:rPr lang="en-US" sz="2400" dirty="0">
                <a:latin typeface="Arial" panose="020B0604020202020204" pitchFamily="34" charset="0"/>
                <a:cs typeface="Arial" panose="020B0604020202020204" pitchFamily="34" charset="0"/>
              </a:rPr>
              <a:t>;</a:t>
            </a:r>
            <a:endParaRPr lang="ro-RO" sz="2400" dirty="0">
              <a:latin typeface="Arial" panose="020B0604020202020204" pitchFamily="34" charset="0"/>
              <a:cs typeface="Arial" panose="020B0604020202020204" pitchFamily="34" charset="0"/>
            </a:endParaRPr>
          </a:p>
          <a:p>
            <a:pPr marL="1200150" lvl="2" indent="-285750">
              <a:buFont typeface="Arial" panose="020B0604020202020204" pitchFamily="34" charset="0"/>
              <a:buChar char="•"/>
            </a:pPr>
            <a:r>
              <a:rPr lang="ro-RO" sz="2400" dirty="0" smtClean="0">
                <a:latin typeface="Arial" panose="020B0604020202020204" pitchFamily="34" charset="0"/>
                <a:cs typeface="Arial" panose="020B0604020202020204" pitchFamily="34" charset="0"/>
              </a:rPr>
              <a:t>la </a:t>
            </a:r>
            <a:r>
              <a:rPr lang="ro-RO" sz="2400" dirty="0" err="1" smtClean="0">
                <a:latin typeface="Arial" panose="020B0604020202020204" pitchFamily="34" charset="0"/>
                <a:cs typeface="Arial" panose="020B0604020202020204" pitchFamily="34" charset="0"/>
              </a:rPr>
              <a:t>secţiunea</a:t>
            </a:r>
            <a:r>
              <a:rPr lang="ro-RO" sz="2400" dirty="0" smtClean="0">
                <a:latin typeface="Arial" panose="020B0604020202020204" pitchFamily="34" charset="0"/>
                <a:cs typeface="Arial" panose="020B0604020202020204" pitchFamily="34" charset="0"/>
              </a:rPr>
              <a:t> de dezvoltare, suma de 162.845 mii lei.</a:t>
            </a:r>
          </a:p>
          <a:p>
            <a:pPr lvl="2"/>
            <a:endParaRPr lang="ro-RO" sz="1000" dirty="0" smtClean="0">
              <a:latin typeface="Arial" panose="020B0604020202020204" pitchFamily="34" charset="0"/>
              <a:cs typeface="Arial" panose="020B0604020202020204" pitchFamily="34" charset="0"/>
            </a:endParaRPr>
          </a:p>
          <a:p>
            <a:pPr lvl="2"/>
            <a:endParaRPr lang="ro-RO" sz="2400" dirty="0">
              <a:latin typeface="Arial" panose="020B0604020202020204" pitchFamily="34" charset="0"/>
              <a:cs typeface="Arial" panose="020B0604020202020204" pitchFamily="34" charset="0"/>
            </a:endParaRPr>
          </a:p>
          <a:p>
            <a:pPr lvl="2"/>
            <a:endParaRPr lang="ro-RO" sz="1100" dirty="0">
              <a:latin typeface="Arial" panose="020B0604020202020204" pitchFamily="34" charset="0"/>
              <a:cs typeface="Arial" panose="020B0604020202020204" pitchFamily="34" charset="0"/>
            </a:endParaRPr>
          </a:p>
        </p:txBody>
      </p:sp>
      <p:sp>
        <p:nvSpPr>
          <p:cNvPr id="3" name="Titlu 2"/>
          <p:cNvSpPr txBox="1">
            <a:spLocks/>
          </p:cNvSpPr>
          <p:nvPr/>
        </p:nvSpPr>
        <p:spPr>
          <a:xfrm>
            <a:off x="838266" y="643986"/>
            <a:ext cx="10497987" cy="1460036"/>
          </a:xfrm>
          <a:prstGeom prst="rect">
            <a:avLst/>
          </a:prstGeom>
          <a:noFill/>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ro-RO" sz="3600" b="1" dirty="0">
                <a:solidFill>
                  <a:schemeClr val="bg1"/>
                </a:solidFill>
                <a:latin typeface="Arial" panose="020B0604020202020204" pitchFamily="34" charset="0"/>
                <a:cs typeface="Arial" panose="020B0604020202020204" pitchFamily="34" charset="0"/>
              </a:rPr>
              <a:t>Bugetul de venituri și cheltuieli aferent instituțiilor și activităților finanțate integral sau parțial din venituri proprii</a:t>
            </a:r>
          </a:p>
        </p:txBody>
      </p:sp>
    </p:spTree>
    <p:extLst>
      <p:ext uri="{BB962C8B-B14F-4D97-AF65-F5344CB8AC3E}">
        <p14:creationId xmlns:p14="http://schemas.microsoft.com/office/powerpoint/2010/main" val="2885757810"/>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setăText 2"/>
          <p:cNvSpPr txBox="1"/>
          <p:nvPr/>
        </p:nvSpPr>
        <p:spPr>
          <a:xfrm>
            <a:off x="688357" y="2161802"/>
            <a:ext cx="2980303" cy="523220"/>
          </a:xfrm>
          <a:prstGeom prst="rect">
            <a:avLst/>
          </a:prstGeom>
          <a:noFill/>
        </p:spPr>
        <p:txBody>
          <a:bodyPr wrap="none" rtlCol="0">
            <a:spAutoFit/>
          </a:bodyPr>
          <a:lstStyle/>
          <a:p>
            <a:pPr marL="285750" indent="-285750">
              <a:buFont typeface="Wingdings" panose="05000000000000000000" pitchFamily="2" charset="2"/>
              <a:buChar char="v"/>
            </a:pPr>
            <a:r>
              <a:rPr lang="ro-RO" sz="2800" b="1" dirty="0" smtClean="0">
                <a:solidFill>
                  <a:schemeClr val="accent1">
                    <a:lumMod val="75000"/>
                  </a:schemeClr>
                </a:solidFill>
                <a:latin typeface="Arial" panose="020B0604020202020204" pitchFamily="34" charset="0"/>
                <a:cs typeface="Arial" panose="020B0604020202020204" pitchFamily="34" charset="0"/>
              </a:rPr>
              <a:t> ÎNVĂȚĂMÂNT</a:t>
            </a:r>
            <a:endParaRPr lang="ro-RO" sz="2800" b="1" dirty="0">
              <a:solidFill>
                <a:schemeClr val="accent1">
                  <a:lumMod val="75000"/>
                </a:schemeClr>
              </a:solidFill>
              <a:latin typeface="Arial" panose="020B0604020202020204" pitchFamily="34" charset="0"/>
              <a:cs typeface="Arial" panose="020B0604020202020204" pitchFamily="34" charset="0"/>
            </a:endParaRPr>
          </a:p>
        </p:txBody>
      </p:sp>
      <p:sp>
        <p:nvSpPr>
          <p:cNvPr id="4" name="CasetăText 3"/>
          <p:cNvSpPr txBox="1"/>
          <p:nvPr/>
        </p:nvSpPr>
        <p:spPr>
          <a:xfrm>
            <a:off x="564261" y="2586168"/>
            <a:ext cx="11627739" cy="4488873"/>
          </a:xfrm>
          <a:prstGeom prst="rect">
            <a:avLst/>
          </a:prstGeom>
        </p:spPr>
        <p:txBody>
          <a:bodyPr vert="horz" lIns="91440" tIns="45720" rIns="91440" bIns="45720" rtlCol="0" anchor="t">
            <a:normAutofit fontScale="47500" lnSpcReduction="20000"/>
          </a:bodyPr>
          <a:lstStyle/>
          <a:p>
            <a:pPr indent="358775" algn="just">
              <a:lnSpc>
                <a:spcPct val="170000"/>
              </a:lnSpc>
              <a:spcBef>
                <a:spcPct val="20000"/>
              </a:spcBef>
              <a:spcAft>
                <a:spcPts val="600"/>
              </a:spcAft>
              <a:buClr>
                <a:schemeClr val="accent1">
                  <a:lumMod val="75000"/>
                </a:schemeClr>
              </a:buClr>
              <a:buSzPct val="145000"/>
              <a:buFont typeface="Arial"/>
              <a:buChar char="•"/>
            </a:pPr>
            <a:r>
              <a:rPr lang="en-US" sz="3600" b="1" dirty="0" err="1">
                <a:latin typeface="Arial" panose="020B0604020202020204" pitchFamily="34" charset="0"/>
                <a:cs typeface="Arial" panose="020B0604020202020204" pitchFamily="34" charset="0"/>
              </a:rPr>
              <a:t>Îmbunătăţirea</a:t>
            </a:r>
            <a:r>
              <a:rPr lang="en-US" sz="3600" b="1" dirty="0">
                <a:latin typeface="Arial" panose="020B0604020202020204" pitchFamily="34" charset="0"/>
                <a:cs typeface="Arial" panose="020B0604020202020204" pitchFamily="34" charset="0"/>
              </a:rPr>
              <a:t> </a:t>
            </a:r>
            <a:r>
              <a:rPr lang="en-US" sz="3600" b="1" dirty="0" err="1">
                <a:latin typeface="Arial" panose="020B0604020202020204" pitchFamily="34" charset="0"/>
                <a:cs typeface="Arial" panose="020B0604020202020204" pitchFamily="34" charset="0"/>
              </a:rPr>
              <a:t>condiţiilor</a:t>
            </a:r>
            <a:r>
              <a:rPr lang="en-US" sz="3600" b="1" dirty="0">
                <a:latin typeface="Arial" panose="020B0604020202020204" pitchFamily="34" charset="0"/>
                <a:cs typeface="Arial" panose="020B0604020202020204" pitchFamily="34" charset="0"/>
              </a:rPr>
              <a:t> din </a:t>
            </a:r>
            <a:r>
              <a:rPr lang="en-US" sz="3600" b="1" dirty="0" err="1">
                <a:latin typeface="Arial" panose="020B0604020202020204" pitchFamily="34" charset="0"/>
                <a:cs typeface="Arial" panose="020B0604020202020204" pitchFamily="34" charset="0"/>
              </a:rPr>
              <a:t>învăţământul</a:t>
            </a:r>
            <a:r>
              <a:rPr lang="en-US" sz="3600" b="1" dirty="0">
                <a:latin typeface="Arial" panose="020B0604020202020204" pitchFamily="34" charset="0"/>
                <a:cs typeface="Arial" panose="020B0604020202020204" pitchFamily="34" charset="0"/>
              </a:rPr>
              <a:t> </a:t>
            </a:r>
            <a:r>
              <a:rPr lang="en-US" sz="3600" b="1" dirty="0" err="1">
                <a:latin typeface="Arial" panose="020B0604020202020204" pitchFamily="34" charset="0"/>
                <a:cs typeface="Arial" panose="020B0604020202020204" pitchFamily="34" charset="0"/>
              </a:rPr>
              <a:t>preuniversitar</a:t>
            </a:r>
            <a:r>
              <a:rPr lang="en-US" sz="3600" b="1" dirty="0">
                <a:latin typeface="Arial" panose="020B0604020202020204" pitchFamily="34" charset="0"/>
                <a:cs typeface="Arial" panose="020B0604020202020204" pitchFamily="34" charset="0"/>
              </a:rPr>
              <a:t> de stat, </a:t>
            </a:r>
            <a:r>
              <a:rPr lang="en-US" sz="3600" b="1" dirty="0" err="1">
                <a:latin typeface="Arial" panose="020B0604020202020204" pitchFamily="34" charset="0"/>
                <a:cs typeface="Arial" panose="020B0604020202020204" pitchFamily="34" charset="0"/>
              </a:rPr>
              <a:t>prin</a:t>
            </a:r>
            <a:r>
              <a:rPr lang="en-US" sz="3600" b="1" dirty="0">
                <a:latin typeface="Arial" panose="020B0604020202020204" pitchFamily="34" charset="0"/>
                <a:cs typeface="Arial" panose="020B0604020202020204" pitchFamily="34" charset="0"/>
              </a:rPr>
              <a:t> </a:t>
            </a:r>
            <a:r>
              <a:rPr lang="en-US" sz="3600" b="1" dirty="0" err="1">
                <a:latin typeface="Arial" panose="020B0604020202020204" pitchFamily="34" charset="0"/>
                <a:cs typeface="Arial" panose="020B0604020202020204" pitchFamily="34" charset="0"/>
              </a:rPr>
              <a:t>reabilitarea</a:t>
            </a:r>
            <a:r>
              <a:rPr lang="en-US" sz="3600" b="1" dirty="0">
                <a:latin typeface="Arial" panose="020B0604020202020204" pitchFamily="34" charset="0"/>
                <a:cs typeface="Arial" panose="020B0604020202020204" pitchFamily="34" charset="0"/>
              </a:rPr>
              <a:t> </a:t>
            </a:r>
            <a:r>
              <a:rPr lang="en-US" sz="3600" b="1" dirty="0" err="1">
                <a:latin typeface="Arial" panose="020B0604020202020204" pitchFamily="34" charset="0"/>
                <a:cs typeface="Arial" panose="020B0604020202020204" pitchFamily="34" charset="0"/>
              </a:rPr>
              <a:t>şi</a:t>
            </a:r>
            <a:r>
              <a:rPr lang="en-US" sz="3600" b="1" dirty="0">
                <a:latin typeface="Arial" panose="020B0604020202020204" pitchFamily="34" charset="0"/>
                <a:cs typeface="Arial" panose="020B0604020202020204" pitchFamily="34" charset="0"/>
              </a:rPr>
              <a:t> </a:t>
            </a:r>
            <a:r>
              <a:rPr lang="en-US" sz="3600" b="1" dirty="0" err="1">
                <a:latin typeface="Arial" panose="020B0604020202020204" pitchFamily="34" charset="0"/>
                <a:cs typeface="Arial" panose="020B0604020202020204" pitchFamily="34" charset="0"/>
              </a:rPr>
              <a:t>consolidarea</a:t>
            </a:r>
            <a:r>
              <a:rPr lang="en-US" sz="3600" b="1" dirty="0">
                <a:latin typeface="Arial" panose="020B0604020202020204" pitchFamily="34" charset="0"/>
                <a:cs typeface="Arial" panose="020B0604020202020204" pitchFamily="34" charset="0"/>
              </a:rPr>
              <a:t> </a:t>
            </a:r>
            <a:r>
              <a:rPr lang="en-US" sz="3600" b="1" dirty="0" err="1">
                <a:latin typeface="Arial" panose="020B0604020202020204" pitchFamily="34" charset="0"/>
                <a:cs typeface="Arial" panose="020B0604020202020204" pitchFamily="34" charset="0"/>
              </a:rPr>
              <a:t>unităţilor</a:t>
            </a:r>
            <a:r>
              <a:rPr lang="en-US" sz="3600" b="1" dirty="0">
                <a:latin typeface="Arial" panose="020B0604020202020204" pitchFamily="34" charset="0"/>
                <a:cs typeface="Arial" panose="020B0604020202020204" pitchFamily="34" charset="0"/>
              </a:rPr>
              <a:t> de </a:t>
            </a:r>
            <a:r>
              <a:rPr lang="en-US" sz="3600" b="1" dirty="0" err="1">
                <a:latin typeface="Arial" panose="020B0604020202020204" pitchFamily="34" charset="0"/>
                <a:cs typeface="Arial" panose="020B0604020202020204" pitchFamily="34" charset="0"/>
              </a:rPr>
              <a:t>învățământ</a:t>
            </a:r>
            <a:r>
              <a:rPr lang="en-US" sz="3600" b="1" dirty="0">
                <a:latin typeface="Arial" panose="020B0604020202020204" pitchFamily="34" charset="0"/>
                <a:cs typeface="Arial" panose="020B0604020202020204" pitchFamily="34" charset="0"/>
              </a:rPr>
              <a:t>, </a:t>
            </a:r>
            <a:r>
              <a:rPr lang="en-US" sz="3600" b="1" dirty="0" err="1">
                <a:latin typeface="Arial" panose="020B0604020202020204" pitchFamily="34" charset="0"/>
                <a:cs typeface="Arial" panose="020B0604020202020204" pitchFamily="34" charset="0"/>
              </a:rPr>
              <a:t>alocarea</a:t>
            </a:r>
            <a:r>
              <a:rPr lang="en-US" sz="3600" b="1" dirty="0">
                <a:latin typeface="Arial" panose="020B0604020202020204" pitchFamily="34" charset="0"/>
                <a:cs typeface="Arial" panose="020B0604020202020204" pitchFamily="34" charset="0"/>
              </a:rPr>
              <a:t> de </a:t>
            </a:r>
            <a:r>
              <a:rPr lang="en-US" sz="3600" b="1" dirty="0" err="1">
                <a:latin typeface="Arial" panose="020B0604020202020204" pitchFamily="34" charset="0"/>
                <a:cs typeface="Arial" panose="020B0604020202020204" pitchFamily="34" charset="0"/>
              </a:rPr>
              <a:t>fonduri</a:t>
            </a:r>
            <a:r>
              <a:rPr lang="en-US" sz="3600" b="1" dirty="0">
                <a:latin typeface="Arial" panose="020B0604020202020204" pitchFamily="34" charset="0"/>
                <a:cs typeface="Arial" panose="020B0604020202020204" pitchFamily="34" charset="0"/>
              </a:rPr>
              <a:t> </a:t>
            </a:r>
            <a:r>
              <a:rPr lang="en-US" sz="3600" b="1" dirty="0" err="1">
                <a:latin typeface="Arial" panose="020B0604020202020204" pitchFamily="34" charset="0"/>
                <a:cs typeface="Arial" panose="020B0604020202020204" pitchFamily="34" charset="0"/>
              </a:rPr>
              <a:t>pentru</a:t>
            </a:r>
            <a:r>
              <a:rPr lang="en-US" sz="3600" b="1" dirty="0">
                <a:latin typeface="Arial" panose="020B0604020202020204" pitchFamily="34" charset="0"/>
                <a:cs typeface="Arial" panose="020B0604020202020204" pitchFamily="34" charset="0"/>
              </a:rPr>
              <a:t> </a:t>
            </a:r>
            <a:r>
              <a:rPr lang="en-US" sz="3600" b="1" dirty="0" err="1">
                <a:latin typeface="Arial" panose="020B0604020202020204" pitchFamily="34" charset="0"/>
                <a:cs typeface="Arial" panose="020B0604020202020204" pitchFamily="34" charset="0"/>
              </a:rPr>
              <a:t>stimularea</a:t>
            </a:r>
            <a:r>
              <a:rPr lang="en-US" sz="3600" b="1" dirty="0">
                <a:latin typeface="Arial" panose="020B0604020202020204" pitchFamily="34" charset="0"/>
                <a:cs typeface="Arial" panose="020B0604020202020204" pitchFamily="34" charset="0"/>
              </a:rPr>
              <a:t> </a:t>
            </a:r>
            <a:r>
              <a:rPr lang="en-US" sz="3600" b="1" dirty="0" err="1">
                <a:latin typeface="Arial" panose="020B0604020202020204" pitchFamily="34" charset="0"/>
                <a:cs typeface="Arial" panose="020B0604020202020204" pitchFamily="34" charset="0"/>
              </a:rPr>
              <a:t>educaţiei</a:t>
            </a:r>
            <a:r>
              <a:rPr lang="en-US" sz="3600" b="1" dirty="0">
                <a:latin typeface="Arial" panose="020B0604020202020204" pitchFamily="34" charset="0"/>
                <a:cs typeface="Arial" panose="020B0604020202020204" pitchFamily="34" charset="0"/>
              </a:rPr>
              <a:t> </a:t>
            </a:r>
            <a:r>
              <a:rPr lang="en-US" sz="3600" b="1" dirty="0" err="1">
                <a:latin typeface="Arial" panose="020B0604020202020204" pitchFamily="34" charset="0"/>
                <a:cs typeface="Arial" panose="020B0604020202020204" pitchFamily="34" charset="0"/>
              </a:rPr>
              <a:t>permanente</a:t>
            </a:r>
            <a:r>
              <a:rPr lang="en-US" sz="3600" b="1" dirty="0">
                <a:latin typeface="Arial" panose="020B0604020202020204" pitchFamily="34" charset="0"/>
                <a:cs typeface="Arial" panose="020B0604020202020204" pitchFamily="34" charset="0"/>
              </a:rPr>
              <a:t>, </a:t>
            </a:r>
            <a:r>
              <a:rPr lang="en-US" sz="3600" b="1" dirty="0" err="1">
                <a:latin typeface="Arial" panose="020B0604020202020204" pitchFamily="34" charset="0"/>
                <a:cs typeface="Arial" panose="020B0604020202020204" pitchFamily="34" charset="0"/>
              </a:rPr>
              <a:t>asigurarea</a:t>
            </a:r>
            <a:r>
              <a:rPr lang="en-US" sz="3600" b="1" dirty="0">
                <a:latin typeface="Arial" panose="020B0604020202020204" pitchFamily="34" charset="0"/>
                <a:cs typeface="Arial" panose="020B0604020202020204" pitchFamily="34" charset="0"/>
              </a:rPr>
              <a:t> </a:t>
            </a:r>
            <a:r>
              <a:rPr lang="en-US" sz="3600" b="1" dirty="0" err="1">
                <a:latin typeface="Arial" panose="020B0604020202020204" pitchFamily="34" charset="0"/>
                <a:cs typeface="Arial" panose="020B0604020202020204" pitchFamily="34" charset="0"/>
              </a:rPr>
              <a:t>predictibilităţii</a:t>
            </a:r>
            <a:r>
              <a:rPr lang="en-US" sz="3600" b="1" dirty="0">
                <a:latin typeface="Arial" panose="020B0604020202020204" pitchFamily="34" charset="0"/>
                <a:cs typeface="Arial" panose="020B0604020202020204" pitchFamily="34" charset="0"/>
              </a:rPr>
              <a:t> </a:t>
            </a:r>
            <a:r>
              <a:rPr lang="en-US" sz="3600" b="1" dirty="0" err="1">
                <a:latin typeface="Arial" panose="020B0604020202020204" pitchFamily="34" charset="0"/>
                <a:cs typeface="Arial" panose="020B0604020202020204" pitchFamily="34" charset="0"/>
              </a:rPr>
              <a:t>sistemului</a:t>
            </a:r>
            <a:r>
              <a:rPr lang="en-US" sz="3600" b="1" dirty="0">
                <a:latin typeface="Arial" panose="020B0604020202020204" pitchFamily="34" charset="0"/>
                <a:cs typeface="Arial" panose="020B0604020202020204" pitchFamily="34" charset="0"/>
              </a:rPr>
              <a:t> de </a:t>
            </a:r>
            <a:r>
              <a:rPr lang="en-US" sz="3600" b="1" dirty="0" err="1">
                <a:latin typeface="Arial" panose="020B0604020202020204" pitchFamily="34" charset="0"/>
                <a:cs typeface="Arial" panose="020B0604020202020204" pitchFamily="34" charset="0"/>
              </a:rPr>
              <a:t>învăţământ</a:t>
            </a:r>
            <a:r>
              <a:rPr lang="en-US" sz="3600" b="1" dirty="0">
                <a:latin typeface="Arial" panose="020B0604020202020204" pitchFamily="34" charset="0"/>
                <a:cs typeface="Arial" panose="020B0604020202020204" pitchFamily="34" charset="0"/>
              </a:rPr>
              <a:t> </a:t>
            </a:r>
            <a:r>
              <a:rPr lang="en-US" sz="3600" b="1" dirty="0" err="1">
                <a:latin typeface="Arial" panose="020B0604020202020204" pitchFamily="34" charset="0"/>
                <a:cs typeface="Arial" panose="020B0604020202020204" pitchFamily="34" charset="0"/>
              </a:rPr>
              <a:t>preuniversitar</a:t>
            </a:r>
            <a:r>
              <a:rPr lang="en-US" sz="3600" b="1" dirty="0">
                <a:latin typeface="Arial" panose="020B0604020202020204" pitchFamily="34" charset="0"/>
                <a:cs typeface="Arial" panose="020B0604020202020204" pitchFamily="34" charset="0"/>
              </a:rPr>
              <a:t> </a:t>
            </a:r>
            <a:r>
              <a:rPr lang="en-US" sz="3600" b="1" dirty="0" err="1">
                <a:latin typeface="Arial" panose="020B0604020202020204" pitchFamily="34" charset="0"/>
                <a:cs typeface="Arial" panose="020B0604020202020204" pitchFamily="34" charset="0"/>
              </a:rPr>
              <a:t>prin</a:t>
            </a:r>
            <a:r>
              <a:rPr lang="en-US" sz="3600" b="1" dirty="0">
                <a:latin typeface="Arial" panose="020B0604020202020204" pitchFamily="34" charset="0"/>
                <a:cs typeface="Arial" panose="020B0604020202020204" pitchFamily="34" charset="0"/>
              </a:rPr>
              <a:t> </a:t>
            </a:r>
            <a:r>
              <a:rPr lang="en-US" sz="3600" b="1" dirty="0" err="1">
                <a:latin typeface="Arial" panose="020B0604020202020204" pitchFamily="34" charset="0"/>
                <a:cs typeface="Arial" panose="020B0604020202020204" pitchFamily="34" charset="0"/>
              </a:rPr>
              <a:t>aplicarea</a:t>
            </a:r>
            <a:r>
              <a:rPr lang="en-US" sz="3600" b="1" dirty="0">
                <a:latin typeface="Arial" panose="020B0604020202020204" pitchFamily="34" charset="0"/>
                <a:cs typeface="Arial" panose="020B0604020202020204" pitchFamily="34" charset="0"/>
              </a:rPr>
              <a:t> </a:t>
            </a:r>
            <a:r>
              <a:rPr lang="en-US" sz="3600" b="1" dirty="0" err="1">
                <a:latin typeface="Arial" panose="020B0604020202020204" pitchFamily="34" charset="0"/>
                <a:cs typeface="Arial" panose="020B0604020202020204" pitchFamily="34" charset="0"/>
              </a:rPr>
              <a:t>principiului</a:t>
            </a:r>
            <a:r>
              <a:rPr lang="en-US" sz="3600" b="1" dirty="0">
                <a:latin typeface="Arial" panose="020B0604020202020204" pitchFamily="34" charset="0"/>
                <a:cs typeface="Arial" panose="020B0604020202020204" pitchFamily="34" charset="0"/>
              </a:rPr>
              <a:t> ”</a:t>
            </a:r>
            <a:r>
              <a:rPr lang="en-US" sz="3600" b="1" dirty="0" err="1">
                <a:latin typeface="Arial" panose="020B0604020202020204" pitchFamily="34" charset="0"/>
                <a:cs typeface="Arial" panose="020B0604020202020204" pitchFamily="34" charset="0"/>
              </a:rPr>
              <a:t>finanţarea</a:t>
            </a:r>
            <a:r>
              <a:rPr lang="en-US" sz="3600" b="1" dirty="0">
                <a:latin typeface="Arial" panose="020B0604020202020204" pitchFamily="34" charset="0"/>
                <a:cs typeface="Arial" panose="020B0604020202020204" pitchFamily="34" charset="0"/>
              </a:rPr>
              <a:t> </a:t>
            </a:r>
            <a:r>
              <a:rPr lang="en-US" sz="3600" b="1" dirty="0" err="1">
                <a:latin typeface="Arial" panose="020B0604020202020204" pitchFamily="34" charset="0"/>
                <a:cs typeface="Arial" panose="020B0604020202020204" pitchFamily="34" charset="0"/>
              </a:rPr>
              <a:t>urmează</a:t>
            </a:r>
            <a:r>
              <a:rPr lang="en-US" sz="3600" b="1" dirty="0">
                <a:latin typeface="Arial" panose="020B0604020202020204" pitchFamily="34" charset="0"/>
                <a:cs typeface="Arial" panose="020B0604020202020204" pitchFamily="34" charset="0"/>
              </a:rPr>
              <a:t> </a:t>
            </a:r>
            <a:r>
              <a:rPr lang="en-US" sz="3600" b="1" dirty="0" err="1">
                <a:latin typeface="Arial" panose="020B0604020202020204" pitchFamily="34" charset="0"/>
                <a:cs typeface="Arial" panose="020B0604020202020204" pitchFamily="34" charset="0"/>
              </a:rPr>
              <a:t>elevul</a:t>
            </a:r>
            <a:r>
              <a:rPr lang="en-US" sz="3600" b="1" dirty="0">
                <a:latin typeface="Arial" panose="020B0604020202020204" pitchFamily="34" charset="0"/>
                <a:cs typeface="Arial" panose="020B0604020202020204" pitchFamily="34" charset="0"/>
              </a:rPr>
              <a:t>”, </a:t>
            </a:r>
            <a:r>
              <a:rPr lang="en-US" sz="3600" b="1" dirty="0" err="1">
                <a:latin typeface="Arial" panose="020B0604020202020204" pitchFamily="34" charset="0"/>
                <a:cs typeface="Arial" panose="020B0604020202020204" pitchFamily="34" charset="0"/>
              </a:rPr>
              <a:t>astfel</a:t>
            </a:r>
            <a:r>
              <a:rPr lang="en-US" sz="3600" b="1" dirty="0">
                <a:latin typeface="Arial" panose="020B0604020202020204" pitchFamily="34" charset="0"/>
                <a:cs typeface="Arial" panose="020B0604020202020204" pitchFamily="34" charset="0"/>
              </a:rPr>
              <a:t> </a:t>
            </a:r>
            <a:r>
              <a:rPr lang="en-US" sz="3600" b="1" dirty="0" err="1">
                <a:latin typeface="Arial" panose="020B0604020202020204" pitchFamily="34" charset="0"/>
                <a:cs typeface="Arial" panose="020B0604020202020204" pitchFamily="34" charset="0"/>
              </a:rPr>
              <a:t>încât</a:t>
            </a:r>
            <a:r>
              <a:rPr lang="en-US" sz="3600" b="1" dirty="0">
                <a:latin typeface="Arial" panose="020B0604020202020204" pitchFamily="34" charset="0"/>
                <a:cs typeface="Arial" panose="020B0604020202020204" pitchFamily="34" charset="0"/>
              </a:rPr>
              <a:t> </a:t>
            </a:r>
            <a:r>
              <a:rPr lang="en-US" sz="3600" b="1" dirty="0" err="1">
                <a:latin typeface="Arial" panose="020B0604020202020204" pitchFamily="34" charset="0"/>
                <a:cs typeface="Arial" panose="020B0604020202020204" pitchFamily="34" charset="0"/>
              </a:rPr>
              <a:t>să</a:t>
            </a:r>
            <a:r>
              <a:rPr lang="en-US" sz="3600" b="1" dirty="0">
                <a:latin typeface="Arial" panose="020B0604020202020204" pitchFamily="34" charset="0"/>
                <a:cs typeface="Arial" panose="020B0604020202020204" pitchFamily="34" charset="0"/>
              </a:rPr>
              <a:t> </a:t>
            </a:r>
            <a:r>
              <a:rPr lang="en-US" sz="3600" b="1" dirty="0" err="1">
                <a:latin typeface="Arial" panose="020B0604020202020204" pitchFamily="34" charset="0"/>
                <a:cs typeface="Arial" panose="020B0604020202020204" pitchFamily="34" charset="0"/>
              </a:rPr>
              <a:t>asigurăm</a:t>
            </a:r>
            <a:r>
              <a:rPr lang="en-US" sz="3600" b="1" dirty="0">
                <a:latin typeface="Arial" panose="020B0604020202020204" pitchFamily="34" charset="0"/>
                <a:cs typeface="Arial" panose="020B0604020202020204" pitchFamily="34" charset="0"/>
              </a:rPr>
              <a:t> un </a:t>
            </a:r>
            <a:r>
              <a:rPr lang="en-US" sz="3600" b="1" dirty="0" err="1">
                <a:latin typeface="Arial" panose="020B0604020202020204" pitchFamily="34" charset="0"/>
                <a:cs typeface="Arial" panose="020B0604020202020204" pitchFamily="34" charset="0"/>
              </a:rPr>
              <a:t>sistem</a:t>
            </a:r>
            <a:r>
              <a:rPr lang="en-US" sz="3600" b="1" dirty="0">
                <a:latin typeface="Arial" panose="020B0604020202020204" pitchFamily="34" charset="0"/>
                <a:cs typeface="Arial" panose="020B0604020202020204" pitchFamily="34" charset="0"/>
              </a:rPr>
              <a:t> de </a:t>
            </a:r>
            <a:r>
              <a:rPr lang="en-US" sz="3600" b="1" dirty="0" err="1">
                <a:latin typeface="Arial" panose="020B0604020202020204" pitchFamily="34" charset="0"/>
                <a:cs typeface="Arial" panose="020B0604020202020204" pitchFamily="34" charset="0"/>
              </a:rPr>
              <a:t>educaţie</a:t>
            </a:r>
            <a:r>
              <a:rPr lang="en-US" sz="3600" b="1" dirty="0">
                <a:latin typeface="Arial" panose="020B0604020202020204" pitchFamily="34" charset="0"/>
                <a:cs typeface="Arial" panose="020B0604020202020204" pitchFamily="34" charset="0"/>
              </a:rPr>
              <a:t> de </a:t>
            </a:r>
            <a:r>
              <a:rPr lang="en-US" sz="3600" b="1" dirty="0" err="1">
                <a:latin typeface="Arial" panose="020B0604020202020204" pitchFamily="34" charset="0"/>
                <a:cs typeface="Arial" panose="020B0604020202020204" pitchFamily="34" charset="0"/>
              </a:rPr>
              <a:t>elită</a:t>
            </a:r>
            <a:r>
              <a:rPr lang="en-US" sz="3600" b="1" dirty="0" smtClean="0">
                <a:latin typeface="Arial" panose="020B0604020202020204" pitchFamily="34" charset="0"/>
                <a:cs typeface="Arial" panose="020B0604020202020204" pitchFamily="34" charset="0"/>
              </a:rPr>
              <a:t>;</a:t>
            </a:r>
            <a:endParaRPr lang="en-US" sz="3600" b="1" dirty="0">
              <a:latin typeface="Arial" panose="020B0604020202020204" pitchFamily="34" charset="0"/>
              <a:cs typeface="Arial" panose="020B0604020202020204" pitchFamily="34" charset="0"/>
            </a:endParaRPr>
          </a:p>
          <a:p>
            <a:pPr indent="358775" algn="just">
              <a:lnSpc>
                <a:spcPct val="120000"/>
              </a:lnSpc>
              <a:spcBef>
                <a:spcPct val="20000"/>
              </a:spcBef>
              <a:spcAft>
                <a:spcPts val="600"/>
              </a:spcAft>
              <a:buClr>
                <a:schemeClr val="accent1">
                  <a:lumMod val="75000"/>
                </a:schemeClr>
              </a:buClr>
              <a:buSzPct val="145000"/>
              <a:buFont typeface="Arial"/>
              <a:buChar char="•"/>
            </a:pPr>
            <a:r>
              <a:rPr lang="en-US" sz="3600" b="1" dirty="0" err="1">
                <a:latin typeface="Arial" panose="020B0604020202020204" pitchFamily="34" charset="0"/>
                <a:cs typeface="Arial" panose="020B0604020202020204" pitchFamily="34" charset="0"/>
              </a:rPr>
              <a:t>Amenajarea</a:t>
            </a:r>
            <a:r>
              <a:rPr lang="en-US" sz="3600" b="1" dirty="0">
                <a:latin typeface="Arial" panose="020B0604020202020204" pitchFamily="34" charset="0"/>
                <a:cs typeface="Arial" panose="020B0604020202020204" pitchFamily="34" charset="0"/>
              </a:rPr>
              <a:t> </a:t>
            </a:r>
            <a:r>
              <a:rPr lang="en-US" sz="3600" b="1" dirty="0" err="1">
                <a:latin typeface="Arial" panose="020B0604020202020204" pitchFamily="34" charset="0"/>
                <a:cs typeface="Arial" panose="020B0604020202020204" pitchFamily="34" charset="0"/>
              </a:rPr>
              <a:t>şi</a:t>
            </a:r>
            <a:r>
              <a:rPr lang="en-US" sz="3600" b="1" dirty="0">
                <a:latin typeface="Arial" panose="020B0604020202020204" pitchFamily="34" charset="0"/>
                <a:cs typeface="Arial" panose="020B0604020202020204" pitchFamily="34" charset="0"/>
              </a:rPr>
              <a:t> </a:t>
            </a:r>
            <a:r>
              <a:rPr lang="en-US" sz="3600" b="1" dirty="0" err="1">
                <a:latin typeface="Arial" panose="020B0604020202020204" pitchFamily="34" charset="0"/>
                <a:cs typeface="Arial" panose="020B0604020202020204" pitchFamily="34" charset="0"/>
              </a:rPr>
              <a:t>modernizarea</a:t>
            </a:r>
            <a:r>
              <a:rPr lang="en-US" sz="3600" b="1" dirty="0">
                <a:latin typeface="Arial" panose="020B0604020202020204" pitchFamily="34" charset="0"/>
                <a:cs typeface="Arial" panose="020B0604020202020204" pitchFamily="34" charset="0"/>
              </a:rPr>
              <a:t> </a:t>
            </a:r>
            <a:r>
              <a:rPr lang="en-US" sz="3600" b="1" dirty="0" err="1">
                <a:latin typeface="Arial" panose="020B0604020202020204" pitchFamily="34" charset="0"/>
                <a:cs typeface="Arial" panose="020B0604020202020204" pitchFamily="34" charset="0"/>
              </a:rPr>
              <a:t>sălilor</a:t>
            </a:r>
            <a:r>
              <a:rPr lang="en-US" sz="3600" b="1" dirty="0">
                <a:latin typeface="Arial" panose="020B0604020202020204" pitchFamily="34" charset="0"/>
                <a:cs typeface="Arial" panose="020B0604020202020204" pitchFamily="34" charset="0"/>
              </a:rPr>
              <a:t> de </a:t>
            </a:r>
            <a:r>
              <a:rPr lang="en-US" sz="3600" b="1" dirty="0" smtClean="0">
                <a:latin typeface="Arial" panose="020B0604020202020204" pitchFamily="34" charset="0"/>
                <a:cs typeface="Arial" panose="020B0604020202020204" pitchFamily="34" charset="0"/>
              </a:rPr>
              <a:t>sport</a:t>
            </a:r>
            <a:r>
              <a:rPr lang="ro-RO" sz="3600" b="1" dirty="0">
                <a:latin typeface="Arial" panose="020B0604020202020204" pitchFamily="34" charset="0"/>
                <a:cs typeface="Arial" panose="020B0604020202020204" pitchFamily="34" charset="0"/>
              </a:rPr>
              <a:t> </a:t>
            </a:r>
            <a:r>
              <a:rPr lang="ro-RO" sz="3600" b="1" dirty="0" smtClean="0">
                <a:latin typeface="Arial" panose="020B0604020202020204" pitchFamily="34" charset="0"/>
                <a:cs typeface="Arial" panose="020B0604020202020204" pitchFamily="34" charset="0"/>
              </a:rPr>
              <a:t>și atelierelor din</a:t>
            </a:r>
            <a:r>
              <a:rPr lang="en-US" sz="3600" b="1" dirty="0" smtClean="0">
                <a:latin typeface="Arial" panose="020B0604020202020204" pitchFamily="34" charset="0"/>
                <a:cs typeface="Arial" panose="020B0604020202020204" pitchFamily="34" charset="0"/>
              </a:rPr>
              <a:t> </a:t>
            </a:r>
            <a:r>
              <a:rPr lang="en-US" sz="3600" b="1" dirty="0" err="1">
                <a:latin typeface="Arial" panose="020B0604020202020204" pitchFamily="34" charset="0"/>
                <a:cs typeface="Arial" panose="020B0604020202020204" pitchFamily="34" charset="0"/>
              </a:rPr>
              <a:t>instituţiilor</a:t>
            </a:r>
            <a:r>
              <a:rPr lang="en-US" sz="3600" b="1" dirty="0">
                <a:latin typeface="Arial" panose="020B0604020202020204" pitchFamily="34" charset="0"/>
                <a:cs typeface="Arial" panose="020B0604020202020204" pitchFamily="34" charset="0"/>
              </a:rPr>
              <a:t> de </a:t>
            </a:r>
            <a:r>
              <a:rPr lang="en-US" sz="3600" b="1" dirty="0" err="1">
                <a:latin typeface="Arial" panose="020B0604020202020204" pitchFamily="34" charset="0"/>
                <a:cs typeface="Arial" panose="020B0604020202020204" pitchFamily="34" charset="0"/>
              </a:rPr>
              <a:t>învăţământ</a:t>
            </a:r>
            <a:r>
              <a:rPr lang="en-US" sz="3600" b="1" dirty="0">
                <a:latin typeface="Arial" panose="020B0604020202020204" pitchFamily="34" charset="0"/>
                <a:cs typeface="Arial" panose="020B0604020202020204" pitchFamily="34" charset="0"/>
              </a:rPr>
              <a:t> din </a:t>
            </a:r>
            <a:r>
              <a:rPr lang="en-US" sz="3600" b="1" dirty="0" err="1">
                <a:latin typeface="Arial" panose="020B0604020202020204" pitchFamily="34" charset="0"/>
                <a:cs typeface="Arial" panose="020B0604020202020204" pitchFamily="34" charset="0"/>
              </a:rPr>
              <a:t>Sectorul</a:t>
            </a:r>
            <a:r>
              <a:rPr lang="en-US" sz="3600" b="1" dirty="0">
                <a:latin typeface="Arial" panose="020B0604020202020204" pitchFamily="34" charset="0"/>
                <a:cs typeface="Arial" panose="020B0604020202020204" pitchFamily="34" charset="0"/>
              </a:rPr>
              <a:t> 2</a:t>
            </a:r>
            <a:r>
              <a:rPr lang="en-US" sz="3600" b="1" dirty="0" smtClean="0">
                <a:latin typeface="Arial" panose="020B0604020202020204" pitchFamily="34" charset="0"/>
                <a:cs typeface="Arial" panose="020B0604020202020204" pitchFamily="34" charset="0"/>
              </a:rPr>
              <a:t>;</a:t>
            </a:r>
            <a:endParaRPr lang="ro-RO" sz="3600" b="1" dirty="0" smtClean="0">
              <a:latin typeface="Arial" panose="020B0604020202020204" pitchFamily="34" charset="0"/>
              <a:cs typeface="Arial" panose="020B0604020202020204" pitchFamily="34" charset="0"/>
            </a:endParaRPr>
          </a:p>
          <a:p>
            <a:pPr indent="358775" algn="just">
              <a:lnSpc>
                <a:spcPct val="120000"/>
              </a:lnSpc>
              <a:spcBef>
                <a:spcPct val="20000"/>
              </a:spcBef>
              <a:spcAft>
                <a:spcPts val="600"/>
              </a:spcAft>
              <a:buClr>
                <a:schemeClr val="accent1">
                  <a:lumMod val="75000"/>
                </a:schemeClr>
              </a:buClr>
              <a:buSzPct val="145000"/>
              <a:buFont typeface="Arial"/>
              <a:buChar char="•"/>
            </a:pPr>
            <a:r>
              <a:rPr lang="ro-RO" sz="3600" b="1" dirty="0" smtClean="0">
                <a:latin typeface="Arial" panose="020B0604020202020204" pitchFamily="34" charset="0"/>
                <a:cs typeface="Arial" panose="020B0604020202020204" pitchFamily="34" charset="0"/>
              </a:rPr>
              <a:t>Construirea a patru grădinițe noi din programele cu finanțare din FEN;</a:t>
            </a:r>
          </a:p>
          <a:p>
            <a:pPr indent="358775" algn="just">
              <a:lnSpc>
                <a:spcPct val="120000"/>
              </a:lnSpc>
              <a:spcBef>
                <a:spcPct val="20000"/>
              </a:spcBef>
              <a:spcAft>
                <a:spcPts val="600"/>
              </a:spcAft>
              <a:buClr>
                <a:schemeClr val="accent1">
                  <a:lumMod val="75000"/>
                </a:schemeClr>
              </a:buClr>
              <a:buSzPct val="145000"/>
              <a:buFont typeface="Arial"/>
              <a:buChar char="•"/>
            </a:pPr>
            <a:r>
              <a:rPr lang="ro-RO" sz="3600" b="1" dirty="0" smtClean="0">
                <a:latin typeface="Arial" panose="020B0604020202020204" pitchFamily="34" charset="0"/>
                <a:cs typeface="Arial" panose="020B0604020202020204" pitchFamily="34" charset="0"/>
              </a:rPr>
              <a:t>Amenajarea peisagistică a spațiilor exterioare ale unităților de învățământ;</a:t>
            </a:r>
          </a:p>
          <a:p>
            <a:pPr indent="358775" algn="just">
              <a:lnSpc>
                <a:spcPct val="120000"/>
              </a:lnSpc>
              <a:spcBef>
                <a:spcPct val="20000"/>
              </a:spcBef>
              <a:spcAft>
                <a:spcPts val="600"/>
              </a:spcAft>
              <a:buClr>
                <a:schemeClr val="accent1">
                  <a:lumMod val="75000"/>
                </a:schemeClr>
              </a:buClr>
              <a:buSzPct val="145000"/>
              <a:buFont typeface="Arial"/>
              <a:buChar char="•"/>
            </a:pPr>
            <a:r>
              <a:rPr lang="ro-RO" sz="3600" b="1" dirty="0" smtClean="0">
                <a:latin typeface="Arial" panose="020B0604020202020204" pitchFamily="34" charset="0"/>
                <a:cs typeface="Arial" panose="020B0604020202020204" pitchFamily="34" charset="0"/>
              </a:rPr>
              <a:t>Amplasarea de panouri fotovoltaice; </a:t>
            </a:r>
          </a:p>
          <a:p>
            <a:pPr indent="358775" algn="just">
              <a:lnSpc>
                <a:spcPct val="120000"/>
              </a:lnSpc>
              <a:spcBef>
                <a:spcPct val="20000"/>
              </a:spcBef>
              <a:spcAft>
                <a:spcPts val="600"/>
              </a:spcAft>
              <a:buClr>
                <a:schemeClr val="accent1">
                  <a:lumMod val="75000"/>
                </a:schemeClr>
              </a:buClr>
              <a:buSzPct val="145000"/>
              <a:buFont typeface="Arial"/>
              <a:buChar char="•"/>
            </a:pPr>
            <a:r>
              <a:rPr lang="en-US" sz="3600" b="1" dirty="0" err="1" smtClean="0">
                <a:latin typeface="Arial" panose="020B0604020202020204" pitchFamily="34" charset="0"/>
                <a:cs typeface="Arial" panose="020B0604020202020204" pitchFamily="34" charset="0"/>
              </a:rPr>
              <a:t>Continuarea</a:t>
            </a:r>
            <a:r>
              <a:rPr lang="en-US" sz="3600" b="1" dirty="0" smtClean="0">
                <a:latin typeface="Arial" panose="020B0604020202020204" pitchFamily="34" charset="0"/>
                <a:cs typeface="Arial" panose="020B0604020202020204" pitchFamily="34" charset="0"/>
              </a:rPr>
              <a:t> </a:t>
            </a:r>
            <a:r>
              <a:rPr lang="en-US" sz="3600" b="1" dirty="0">
                <a:latin typeface="Arial" panose="020B0604020202020204" pitchFamily="34" charset="0"/>
                <a:cs typeface="Arial" panose="020B0604020202020204" pitchFamily="34" charset="0"/>
              </a:rPr>
              <a:t>“</a:t>
            </a:r>
            <a:r>
              <a:rPr lang="en-US" sz="3600" b="1" dirty="0" err="1">
                <a:latin typeface="Arial" panose="020B0604020202020204" pitchFamily="34" charset="0"/>
                <a:cs typeface="Arial" panose="020B0604020202020204" pitchFamily="34" charset="0"/>
              </a:rPr>
              <a:t>Programului</a:t>
            </a:r>
            <a:r>
              <a:rPr lang="en-US" sz="3600" b="1" dirty="0">
                <a:latin typeface="Arial" panose="020B0604020202020204" pitchFamily="34" charset="0"/>
                <a:cs typeface="Arial" panose="020B0604020202020204" pitchFamily="34" charset="0"/>
              </a:rPr>
              <a:t> </a:t>
            </a:r>
            <a:r>
              <a:rPr lang="en-US" sz="3600" b="1" dirty="0" err="1">
                <a:latin typeface="Arial" panose="020B0604020202020204" pitchFamily="34" charset="0"/>
                <a:cs typeface="Arial" panose="020B0604020202020204" pitchFamily="34" charset="0"/>
              </a:rPr>
              <a:t>pentru</a:t>
            </a:r>
            <a:r>
              <a:rPr lang="en-US" sz="3600" b="1" dirty="0">
                <a:latin typeface="Arial" panose="020B0604020202020204" pitchFamily="34" charset="0"/>
                <a:cs typeface="Arial" panose="020B0604020202020204" pitchFamily="34" charset="0"/>
              </a:rPr>
              <a:t> </a:t>
            </a:r>
            <a:r>
              <a:rPr lang="en-US" sz="3600" b="1" dirty="0" err="1">
                <a:latin typeface="Arial" panose="020B0604020202020204" pitchFamily="34" charset="0"/>
                <a:cs typeface="Arial" panose="020B0604020202020204" pitchFamily="34" charset="0"/>
              </a:rPr>
              <a:t>şcoli</a:t>
            </a:r>
            <a:r>
              <a:rPr lang="en-US" sz="3600" b="1" dirty="0">
                <a:latin typeface="Arial" panose="020B0604020202020204" pitchFamily="34" charset="0"/>
                <a:cs typeface="Arial" panose="020B0604020202020204" pitchFamily="34" charset="0"/>
              </a:rPr>
              <a:t> al </a:t>
            </a:r>
            <a:r>
              <a:rPr lang="en-US" sz="3600" b="1" dirty="0" err="1">
                <a:latin typeface="Arial" panose="020B0604020202020204" pitchFamily="34" charset="0"/>
                <a:cs typeface="Arial" panose="020B0604020202020204" pitchFamily="34" charset="0"/>
              </a:rPr>
              <a:t>României</a:t>
            </a:r>
            <a:r>
              <a:rPr lang="en-US" sz="3600" b="1" dirty="0">
                <a:latin typeface="Arial" panose="020B0604020202020204" pitchFamily="34" charset="0"/>
                <a:cs typeface="Arial" panose="020B0604020202020204" pitchFamily="34" charset="0"/>
              </a:rPr>
              <a:t>” – </a:t>
            </a:r>
            <a:r>
              <a:rPr lang="en-US" sz="3600" b="1" dirty="0" err="1">
                <a:latin typeface="Arial" panose="020B0604020202020204" pitchFamily="34" charset="0"/>
                <a:cs typeface="Arial" panose="020B0604020202020204" pitchFamily="34" charset="0"/>
              </a:rPr>
              <a:t>lapte</a:t>
            </a:r>
            <a:r>
              <a:rPr lang="en-US" sz="3600" b="1" dirty="0">
                <a:latin typeface="Arial" panose="020B0604020202020204" pitchFamily="34" charset="0"/>
                <a:cs typeface="Arial" panose="020B0604020202020204" pitchFamily="34" charset="0"/>
              </a:rPr>
              <a:t>, corn </a:t>
            </a:r>
            <a:r>
              <a:rPr lang="en-US" sz="3600" b="1" dirty="0" err="1">
                <a:latin typeface="Arial" panose="020B0604020202020204" pitchFamily="34" charset="0"/>
                <a:cs typeface="Arial" panose="020B0604020202020204" pitchFamily="34" charset="0"/>
              </a:rPr>
              <a:t>şi</a:t>
            </a:r>
            <a:r>
              <a:rPr lang="en-US" sz="3600" b="1" dirty="0">
                <a:latin typeface="Arial" panose="020B0604020202020204" pitchFamily="34" charset="0"/>
                <a:cs typeface="Arial" panose="020B0604020202020204" pitchFamily="34" charset="0"/>
              </a:rPr>
              <a:t> </a:t>
            </a:r>
            <a:r>
              <a:rPr lang="ro-RO" sz="3600" b="1" dirty="0" smtClean="0">
                <a:latin typeface="Arial" panose="020B0604020202020204" pitchFamily="34" charset="0"/>
                <a:cs typeface="Arial" panose="020B0604020202020204" pitchFamily="34" charset="0"/>
              </a:rPr>
              <a:t>fructe</a:t>
            </a:r>
            <a:r>
              <a:rPr lang="en-US" sz="3600" b="1" dirty="0" smtClean="0">
                <a:latin typeface="Arial" panose="020B0604020202020204" pitchFamily="34" charset="0"/>
                <a:cs typeface="Arial" panose="020B0604020202020204" pitchFamily="34" charset="0"/>
              </a:rPr>
              <a:t>,  </a:t>
            </a:r>
            <a:r>
              <a:rPr lang="en-US" sz="3600" b="1" dirty="0" err="1">
                <a:latin typeface="Arial" panose="020B0604020202020204" pitchFamily="34" charset="0"/>
                <a:cs typeface="Arial" panose="020B0604020202020204" pitchFamily="34" charset="0"/>
              </a:rPr>
              <a:t>desfăşurat</a:t>
            </a:r>
            <a:r>
              <a:rPr lang="en-US" sz="3600" b="1" dirty="0">
                <a:latin typeface="Arial" panose="020B0604020202020204" pitchFamily="34" charset="0"/>
                <a:cs typeface="Arial" panose="020B0604020202020204" pitchFamily="34" charset="0"/>
              </a:rPr>
              <a:t> </a:t>
            </a:r>
            <a:r>
              <a:rPr lang="en-US" sz="3600" b="1" dirty="0" err="1">
                <a:latin typeface="Arial" panose="020B0604020202020204" pitchFamily="34" charset="0"/>
                <a:cs typeface="Arial" panose="020B0604020202020204" pitchFamily="34" charset="0"/>
              </a:rPr>
              <a:t>în</a:t>
            </a:r>
            <a:r>
              <a:rPr lang="en-US" sz="3600" b="1" dirty="0">
                <a:latin typeface="Arial" panose="020B0604020202020204" pitchFamily="34" charset="0"/>
                <a:cs typeface="Arial" panose="020B0604020202020204" pitchFamily="34" charset="0"/>
              </a:rPr>
              <a:t> </a:t>
            </a:r>
            <a:r>
              <a:rPr lang="en-US" sz="3600" b="1" dirty="0" err="1" smtClean="0">
                <a:latin typeface="Arial" panose="020B0604020202020204" pitchFamily="34" charset="0"/>
                <a:cs typeface="Arial" panose="020B0604020202020204" pitchFamily="34" charset="0"/>
              </a:rPr>
              <a:t>instituţii</a:t>
            </a:r>
            <a:r>
              <a:rPr lang="ro-RO" sz="3600" b="1" dirty="0" smtClean="0">
                <a:latin typeface="Arial" panose="020B0604020202020204" pitchFamily="34" charset="0"/>
                <a:cs typeface="Arial" panose="020B0604020202020204" pitchFamily="34" charset="0"/>
              </a:rPr>
              <a:t>le</a:t>
            </a:r>
            <a:r>
              <a:rPr lang="en-US" sz="3600" b="1" dirty="0" smtClean="0">
                <a:latin typeface="Arial" panose="020B0604020202020204" pitchFamily="34" charset="0"/>
                <a:cs typeface="Arial" panose="020B0604020202020204" pitchFamily="34" charset="0"/>
              </a:rPr>
              <a:t> </a:t>
            </a:r>
            <a:r>
              <a:rPr lang="en-US" sz="3600" b="1" dirty="0">
                <a:latin typeface="Arial" panose="020B0604020202020204" pitchFamily="34" charset="0"/>
                <a:cs typeface="Arial" panose="020B0604020202020204" pitchFamily="34" charset="0"/>
              </a:rPr>
              <a:t>de </a:t>
            </a:r>
            <a:r>
              <a:rPr lang="en-US" sz="3600" b="1" dirty="0" err="1">
                <a:latin typeface="Arial" panose="020B0604020202020204" pitchFamily="34" charset="0"/>
                <a:cs typeface="Arial" panose="020B0604020202020204" pitchFamily="34" charset="0"/>
              </a:rPr>
              <a:t>învăţământ</a:t>
            </a:r>
            <a:r>
              <a:rPr lang="en-US" sz="3600" b="1" dirty="0">
                <a:latin typeface="Arial" panose="020B0604020202020204" pitchFamily="34" charset="0"/>
                <a:cs typeface="Arial" panose="020B0604020202020204" pitchFamily="34" charset="0"/>
              </a:rPr>
              <a:t>  </a:t>
            </a:r>
            <a:r>
              <a:rPr lang="en-US" sz="3600" b="1" dirty="0" err="1">
                <a:latin typeface="Arial" panose="020B0604020202020204" pitchFamily="34" charset="0"/>
                <a:cs typeface="Arial" panose="020B0604020202020204" pitchFamily="34" charset="0"/>
              </a:rPr>
              <a:t>beneficiare</a:t>
            </a:r>
            <a:r>
              <a:rPr lang="en-US" sz="3600" b="1" dirty="0">
                <a:latin typeface="Arial" panose="020B0604020202020204" pitchFamily="34" charset="0"/>
                <a:cs typeface="Arial" panose="020B0604020202020204" pitchFamily="34" charset="0"/>
              </a:rPr>
              <a:t> din </a:t>
            </a:r>
            <a:r>
              <a:rPr lang="en-US" sz="3600" b="1" dirty="0" err="1">
                <a:latin typeface="Arial" panose="020B0604020202020204" pitchFamily="34" charset="0"/>
                <a:cs typeface="Arial" panose="020B0604020202020204" pitchFamily="34" charset="0"/>
              </a:rPr>
              <a:t>Sectorul</a:t>
            </a:r>
            <a:r>
              <a:rPr lang="en-US" sz="3600" b="1" dirty="0">
                <a:latin typeface="Arial" panose="020B0604020202020204" pitchFamily="34" charset="0"/>
                <a:cs typeface="Arial" panose="020B0604020202020204" pitchFamily="34" charset="0"/>
              </a:rPr>
              <a:t> </a:t>
            </a:r>
            <a:r>
              <a:rPr lang="en-US" sz="3600" b="1" dirty="0" smtClean="0">
                <a:latin typeface="Arial" panose="020B0604020202020204" pitchFamily="34" charset="0"/>
                <a:cs typeface="Arial" panose="020B0604020202020204" pitchFamily="34" charset="0"/>
              </a:rPr>
              <a:t>2</a:t>
            </a:r>
            <a:r>
              <a:rPr lang="ro-RO" sz="3600" b="1" dirty="0" smtClean="0">
                <a:latin typeface="Arial" panose="020B0604020202020204" pitchFamily="34" charset="0"/>
                <a:cs typeface="Arial" panose="020B0604020202020204" pitchFamily="34" charset="0"/>
              </a:rPr>
              <a:t>;</a:t>
            </a:r>
            <a:endParaRPr lang="en-US" sz="2000" dirty="0"/>
          </a:p>
          <a:p>
            <a:pPr marL="457200" indent="-457200">
              <a:spcBef>
                <a:spcPct val="20000"/>
              </a:spcBef>
              <a:spcAft>
                <a:spcPts val="600"/>
              </a:spcAft>
              <a:buClr>
                <a:schemeClr val="accent1">
                  <a:lumMod val="75000"/>
                </a:schemeClr>
              </a:buClr>
              <a:buSzPct val="145000"/>
              <a:buFont typeface="Arial"/>
              <a:buChar char="•"/>
            </a:pPr>
            <a:endParaRPr lang="en-US" sz="2000" dirty="0"/>
          </a:p>
          <a:p>
            <a:pPr>
              <a:spcBef>
                <a:spcPct val="20000"/>
              </a:spcBef>
              <a:spcAft>
                <a:spcPts val="600"/>
              </a:spcAft>
              <a:buClr>
                <a:schemeClr val="accent1">
                  <a:lumMod val="75000"/>
                </a:schemeClr>
              </a:buClr>
              <a:buSzPct val="145000"/>
              <a:buFont typeface="Arial"/>
              <a:buChar char="•"/>
            </a:pPr>
            <a:endParaRPr lang="en-US" sz="2000" dirty="0"/>
          </a:p>
          <a:p>
            <a:pPr>
              <a:spcBef>
                <a:spcPct val="20000"/>
              </a:spcBef>
              <a:spcAft>
                <a:spcPts val="600"/>
              </a:spcAft>
              <a:buClr>
                <a:schemeClr val="accent1">
                  <a:lumMod val="75000"/>
                </a:schemeClr>
              </a:buClr>
              <a:buSzPct val="145000"/>
              <a:buFont typeface="Arial"/>
              <a:buChar char="•"/>
            </a:pPr>
            <a:endParaRPr lang="en-US" sz="2000" dirty="0"/>
          </a:p>
        </p:txBody>
      </p:sp>
      <p:sp>
        <p:nvSpPr>
          <p:cNvPr id="7" name="Titlu 4"/>
          <p:cNvSpPr>
            <a:spLocks noGrp="1"/>
          </p:cNvSpPr>
          <p:nvPr>
            <p:ph type="title"/>
          </p:nvPr>
        </p:nvSpPr>
        <p:spPr>
          <a:xfrm>
            <a:off x="1831229" y="656109"/>
            <a:ext cx="8825659" cy="706964"/>
          </a:xfrm>
        </p:spPr>
        <p:txBody>
          <a:bodyPr/>
          <a:lstStyle/>
          <a:p>
            <a:r>
              <a:rPr lang="ro-RO" sz="4400" b="1" dirty="0" smtClean="0">
                <a:latin typeface="Arial" panose="020B0604020202020204" pitchFamily="34" charset="0"/>
                <a:cs typeface="Arial" panose="020B0604020202020204" pitchFamily="34" charset="0"/>
              </a:rPr>
              <a:t>Programe și acțiuni prioritare</a:t>
            </a:r>
            <a:endParaRPr lang="ro-RO" sz="44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740224092"/>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CasetăText 1"/>
          <p:cNvSpPr txBox="1"/>
          <p:nvPr/>
        </p:nvSpPr>
        <p:spPr>
          <a:xfrm>
            <a:off x="184826" y="354227"/>
            <a:ext cx="11627739" cy="4514335"/>
          </a:xfrm>
          <a:prstGeom prst="rect">
            <a:avLst/>
          </a:prstGeom>
        </p:spPr>
        <p:txBody>
          <a:bodyPr vert="horz" lIns="91440" tIns="45720" rIns="91440" bIns="45720" rtlCol="0" anchor="t">
            <a:normAutofit fontScale="85000" lnSpcReduction="10000"/>
          </a:bodyPr>
          <a:lstStyle/>
          <a:p>
            <a:pPr indent="358775" algn="just">
              <a:lnSpc>
                <a:spcPct val="120000"/>
              </a:lnSpc>
              <a:spcBef>
                <a:spcPct val="20000"/>
              </a:spcBef>
              <a:spcAft>
                <a:spcPts val="600"/>
              </a:spcAft>
              <a:buClr>
                <a:schemeClr val="accent1">
                  <a:lumMod val="75000"/>
                </a:schemeClr>
              </a:buClr>
              <a:buSzPct val="145000"/>
              <a:buFont typeface="Arial"/>
              <a:buChar char="•"/>
            </a:pPr>
            <a:r>
              <a:rPr lang="ro-RO" sz="2400" b="1" dirty="0" smtClean="0">
                <a:latin typeface="Arial" panose="020B0604020202020204" pitchFamily="34" charset="0"/>
                <a:cs typeface="Arial" panose="020B0604020202020204" pitchFamily="34" charset="0"/>
              </a:rPr>
              <a:t>Finanțarea învățământului </a:t>
            </a:r>
            <a:r>
              <a:rPr lang="ro-RO" sz="2400" b="1" dirty="0" err="1" smtClean="0">
                <a:latin typeface="Arial" panose="020B0604020202020204" pitchFamily="34" charset="0"/>
                <a:cs typeface="Arial" panose="020B0604020202020204" pitchFamily="34" charset="0"/>
              </a:rPr>
              <a:t>antepreșcolar</a:t>
            </a:r>
            <a:r>
              <a:rPr lang="ro-RO" sz="2400" b="1" dirty="0" smtClean="0">
                <a:latin typeface="Arial" panose="020B0604020202020204" pitchFamily="34" charset="0"/>
                <a:cs typeface="Arial" panose="020B0604020202020204" pitchFamily="34" charset="0"/>
              </a:rPr>
              <a:t>;</a:t>
            </a:r>
          </a:p>
          <a:p>
            <a:pPr indent="358775" algn="just">
              <a:lnSpc>
                <a:spcPct val="120000"/>
              </a:lnSpc>
              <a:spcBef>
                <a:spcPct val="20000"/>
              </a:spcBef>
              <a:spcAft>
                <a:spcPts val="600"/>
              </a:spcAft>
              <a:buClr>
                <a:schemeClr val="accent1">
                  <a:lumMod val="75000"/>
                </a:schemeClr>
              </a:buClr>
              <a:buSzPct val="145000"/>
              <a:buFont typeface="Arial"/>
              <a:buChar char="•"/>
            </a:pPr>
            <a:r>
              <a:rPr lang="ro-RO" sz="2400" b="1" dirty="0" smtClean="0">
                <a:latin typeface="Arial" panose="020B0604020202020204" pitchFamily="34" charset="0"/>
                <a:cs typeface="Arial" panose="020B0604020202020204" pitchFamily="34" charset="0"/>
              </a:rPr>
              <a:t>Finanțarea programelor: Școală după Școală, Grădinița de vară, Școala de vară și proiecte de educație rutieră;</a:t>
            </a:r>
          </a:p>
          <a:p>
            <a:pPr indent="358775" algn="just">
              <a:lnSpc>
                <a:spcPct val="120000"/>
              </a:lnSpc>
              <a:spcBef>
                <a:spcPct val="20000"/>
              </a:spcBef>
              <a:spcAft>
                <a:spcPts val="600"/>
              </a:spcAft>
              <a:buClr>
                <a:schemeClr val="accent1">
                  <a:lumMod val="75000"/>
                </a:schemeClr>
              </a:buClr>
              <a:buSzPct val="145000"/>
              <a:buFont typeface="Arial"/>
              <a:buChar char="•"/>
            </a:pPr>
            <a:r>
              <a:rPr lang="ro-RO" sz="2400" b="1" dirty="0" smtClean="0">
                <a:latin typeface="Arial" panose="020B0604020202020204" pitchFamily="34" charset="0"/>
                <a:cs typeface="Arial" panose="020B0604020202020204" pitchFamily="34" charset="0"/>
              </a:rPr>
              <a:t>Finanțarea programelor pentru tineret prin acordarea de vouchere și premii sportive;</a:t>
            </a:r>
          </a:p>
          <a:p>
            <a:pPr indent="358775" algn="just">
              <a:lnSpc>
                <a:spcPct val="120000"/>
              </a:lnSpc>
              <a:spcBef>
                <a:spcPct val="20000"/>
              </a:spcBef>
              <a:spcAft>
                <a:spcPts val="600"/>
              </a:spcAft>
              <a:buClr>
                <a:schemeClr val="accent1">
                  <a:lumMod val="75000"/>
                </a:schemeClr>
              </a:buClr>
              <a:buSzPct val="145000"/>
              <a:buFont typeface="Arial"/>
              <a:buChar char="•"/>
            </a:pPr>
            <a:r>
              <a:rPr lang="ro-RO" sz="2400" b="1" dirty="0" smtClean="0">
                <a:latin typeface="Arial" panose="020B0604020202020204" pitchFamily="34" charset="0"/>
                <a:cs typeface="Arial" panose="020B0604020202020204" pitchFamily="34" charset="0"/>
              </a:rPr>
              <a:t>Dotarea </a:t>
            </a:r>
            <a:r>
              <a:rPr lang="ro-RO" sz="2400" b="1" dirty="0">
                <a:latin typeface="Arial" panose="020B0604020202020204" pitchFamily="34" charset="0"/>
                <a:cs typeface="Arial" panose="020B0604020202020204" pitchFamily="34" charset="0"/>
              </a:rPr>
              <a:t>cu mobilier, materiale didactice și echipamente digitale </a:t>
            </a:r>
            <a:r>
              <a:rPr lang="ro-RO" sz="2400" b="1" dirty="0" smtClean="0">
                <a:latin typeface="Arial" panose="020B0604020202020204" pitchFamily="34" charset="0"/>
                <a:cs typeface="Arial" panose="020B0604020202020204" pitchFamily="34" charset="0"/>
              </a:rPr>
              <a:t>pentru unitățile </a:t>
            </a:r>
            <a:r>
              <a:rPr lang="ro-RO" sz="2400" b="1" dirty="0">
                <a:latin typeface="Arial" panose="020B0604020202020204" pitchFamily="34" charset="0"/>
                <a:cs typeface="Arial" panose="020B0604020202020204" pitchFamily="34" charset="0"/>
              </a:rPr>
              <a:t>de învățământ </a:t>
            </a:r>
            <a:r>
              <a:rPr lang="ro-RO" sz="2400" b="1" dirty="0" smtClean="0">
                <a:latin typeface="Arial" panose="020B0604020202020204" pitchFamily="34" charset="0"/>
                <a:cs typeface="Arial" panose="020B0604020202020204" pitchFamily="34" charset="0"/>
              </a:rPr>
              <a:t>preuniversitar;</a:t>
            </a:r>
          </a:p>
          <a:p>
            <a:pPr indent="358775" algn="just">
              <a:lnSpc>
                <a:spcPct val="120000"/>
              </a:lnSpc>
              <a:spcBef>
                <a:spcPct val="20000"/>
              </a:spcBef>
              <a:spcAft>
                <a:spcPts val="600"/>
              </a:spcAft>
              <a:buClr>
                <a:schemeClr val="accent1">
                  <a:lumMod val="75000"/>
                </a:schemeClr>
              </a:buClr>
              <a:buSzPct val="145000"/>
              <a:buFont typeface="Arial"/>
              <a:buChar char="•"/>
            </a:pPr>
            <a:r>
              <a:rPr lang="ro-RO" sz="2400" b="1" dirty="0" smtClean="0">
                <a:latin typeface="Arial" panose="020B0604020202020204" pitchFamily="34" charset="0"/>
                <a:cs typeface="Arial" panose="020B0604020202020204" pitchFamily="34" charset="0"/>
              </a:rPr>
              <a:t>Dotarea </a:t>
            </a:r>
            <a:r>
              <a:rPr lang="ro-RO" sz="2400" b="1" dirty="0">
                <a:latin typeface="Arial" panose="020B0604020202020204" pitchFamily="34" charset="0"/>
                <a:cs typeface="Arial" panose="020B0604020202020204" pitchFamily="34" charset="0"/>
              </a:rPr>
              <a:t>laboratoarelor de </a:t>
            </a:r>
            <a:r>
              <a:rPr lang="ro-RO" sz="2400" b="1" dirty="0" smtClean="0">
                <a:latin typeface="Arial" panose="020B0604020202020204" pitchFamily="34" charset="0"/>
                <a:cs typeface="Arial" panose="020B0604020202020204" pitchFamily="34" charset="0"/>
              </a:rPr>
              <a:t>informatică </a:t>
            </a:r>
            <a:r>
              <a:rPr lang="ro-RO" sz="2400" b="1" dirty="0">
                <a:latin typeface="Arial" panose="020B0604020202020204" pitchFamily="34" charset="0"/>
                <a:cs typeface="Arial" panose="020B0604020202020204" pitchFamily="34" charset="0"/>
              </a:rPr>
              <a:t>ș</a:t>
            </a:r>
            <a:r>
              <a:rPr lang="ro-RO" sz="2400" b="1" dirty="0" smtClean="0">
                <a:latin typeface="Arial" panose="020B0604020202020204" pitchFamily="34" charset="0"/>
                <a:cs typeface="Arial" panose="020B0604020202020204" pitchFamily="34" charset="0"/>
              </a:rPr>
              <a:t>i </a:t>
            </a:r>
            <a:r>
              <a:rPr lang="ro-RO" sz="2400" b="1" dirty="0">
                <a:latin typeface="Arial" panose="020B0604020202020204" pitchFamily="34" charset="0"/>
                <a:cs typeface="Arial" panose="020B0604020202020204" pitchFamily="34" charset="0"/>
              </a:rPr>
              <a:t>a atelierelor de </a:t>
            </a:r>
            <a:r>
              <a:rPr lang="ro-RO" sz="2400" b="1" dirty="0" smtClean="0">
                <a:latin typeface="Arial" panose="020B0604020202020204" pitchFamily="34" charset="0"/>
                <a:cs typeface="Arial" panose="020B0604020202020204" pitchFamily="34" charset="0"/>
              </a:rPr>
              <a:t>practică </a:t>
            </a:r>
            <a:r>
              <a:rPr lang="ro-RO" sz="2400" b="1" dirty="0">
                <a:latin typeface="Arial" panose="020B0604020202020204" pitchFamily="34" charset="0"/>
                <a:cs typeface="Arial" panose="020B0604020202020204" pitchFamily="34" charset="0"/>
              </a:rPr>
              <a:t>a </a:t>
            </a:r>
            <a:r>
              <a:rPr lang="ro-RO" sz="2400" b="1" dirty="0" smtClean="0">
                <a:latin typeface="Arial" panose="020B0604020202020204" pitchFamily="34" charset="0"/>
                <a:cs typeface="Arial" panose="020B0604020202020204" pitchFamily="34" charset="0"/>
              </a:rPr>
              <a:t>unităților </a:t>
            </a:r>
            <a:r>
              <a:rPr lang="ro-RO" sz="2400" b="1" dirty="0">
                <a:latin typeface="Arial" panose="020B0604020202020204" pitchFamily="34" charset="0"/>
                <a:cs typeface="Arial" panose="020B0604020202020204" pitchFamily="34" charset="0"/>
              </a:rPr>
              <a:t>de </a:t>
            </a:r>
            <a:r>
              <a:rPr lang="ro-RO" sz="2400" b="1" dirty="0" smtClean="0">
                <a:latin typeface="Arial" panose="020B0604020202020204" pitchFamily="34" charset="0"/>
                <a:cs typeface="Arial" panose="020B0604020202020204" pitchFamily="34" charset="0"/>
              </a:rPr>
              <a:t>învățământ </a:t>
            </a:r>
            <a:r>
              <a:rPr lang="ro-RO" sz="2400" b="1" dirty="0">
                <a:latin typeface="Arial" panose="020B0604020202020204" pitchFamily="34" charset="0"/>
                <a:cs typeface="Arial" panose="020B0604020202020204" pitchFamily="34" charset="0"/>
              </a:rPr>
              <a:t>profesional </a:t>
            </a:r>
            <a:r>
              <a:rPr lang="ro-RO" sz="2400" b="1" dirty="0" smtClean="0">
                <a:latin typeface="Arial" panose="020B0604020202020204" pitchFamily="34" charset="0"/>
                <a:cs typeface="Arial" panose="020B0604020202020204" pitchFamily="34" charset="0"/>
              </a:rPr>
              <a:t>și tehnic;</a:t>
            </a:r>
          </a:p>
          <a:p>
            <a:pPr indent="358775" algn="just">
              <a:lnSpc>
                <a:spcPct val="120000"/>
              </a:lnSpc>
              <a:spcBef>
                <a:spcPct val="20000"/>
              </a:spcBef>
              <a:spcAft>
                <a:spcPts val="600"/>
              </a:spcAft>
              <a:buClr>
                <a:schemeClr val="accent1">
                  <a:lumMod val="75000"/>
                </a:schemeClr>
              </a:buClr>
              <a:buSzPct val="145000"/>
              <a:buFont typeface="Arial"/>
              <a:buChar char="•"/>
            </a:pPr>
            <a:r>
              <a:rPr lang="ro-RO" sz="2400" b="1" dirty="0" smtClean="0">
                <a:latin typeface="Arial" panose="020B0604020202020204" pitchFamily="34" charset="0"/>
                <a:cs typeface="Arial" panose="020B0604020202020204" pitchFamily="34" charset="0"/>
              </a:rPr>
              <a:t>Construire creșă de 110 locuri;</a:t>
            </a:r>
          </a:p>
          <a:p>
            <a:pPr indent="358775" algn="just">
              <a:lnSpc>
                <a:spcPct val="120000"/>
              </a:lnSpc>
              <a:spcBef>
                <a:spcPct val="20000"/>
              </a:spcBef>
              <a:spcAft>
                <a:spcPts val="600"/>
              </a:spcAft>
              <a:buClr>
                <a:schemeClr val="accent1">
                  <a:lumMod val="75000"/>
                </a:schemeClr>
              </a:buClr>
              <a:buSzPct val="145000"/>
              <a:buFont typeface="Arial"/>
              <a:buChar char="•"/>
            </a:pPr>
            <a:r>
              <a:rPr lang="ro-RO" sz="2400" b="1" dirty="0" smtClean="0">
                <a:latin typeface="Arial" panose="020B0604020202020204" pitchFamily="34" charset="0"/>
                <a:cs typeface="Arial" panose="020B0604020202020204" pitchFamily="34" charset="0"/>
              </a:rPr>
              <a:t>Continuarea Programului „Masă sănătoasă”.</a:t>
            </a:r>
            <a:endParaRPr lang="en-US" sz="2400" dirty="0"/>
          </a:p>
          <a:p>
            <a:pPr>
              <a:spcBef>
                <a:spcPct val="20000"/>
              </a:spcBef>
              <a:spcAft>
                <a:spcPts val="600"/>
              </a:spcAft>
              <a:buClr>
                <a:schemeClr val="accent1">
                  <a:lumMod val="75000"/>
                </a:schemeClr>
              </a:buClr>
              <a:buSzPct val="145000"/>
              <a:buFont typeface="Arial"/>
              <a:buChar char="•"/>
            </a:pPr>
            <a:endParaRPr lang="en-US" sz="2000" dirty="0"/>
          </a:p>
          <a:p>
            <a:pPr marL="457200" indent="-457200">
              <a:spcBef>
                <a:spcPct val="20000"/>
              </a:spcBef>
              <a:spcAft>
                <a:spcPts val="600"/>
              </a:spcAft>
              <a:buClr>
                <a:schemeClr val="accent1">
                  <a:lumMod val="75000"/>
                </a:schemeClr>
              </a:buClr>
              <a:buSzPct val="145000"/>
              <a:buFont typeface="Arial"/>
              <a:buChar char="•"/>
            </a:pPr>
            <a:endParaRPr lang="en-US" sz="2000" dirty="0"/>
          </a:p>
          <a:p>
            <a:pPr>
              <a:spcBef>
                <a:spcPct val="20000"/>
              </a:spcBef>
              <a:spcAft>
                <a:spcPts val="600"/>
              </a:spcAft>
              <a:buClr>
                <a:schemeClr val="accent1">
                  <a:lumMod val="75000"/>
                </a:schemeClr>
              </a:buClr>
              <a:buSzPct val="145000"/>
              <a:buFont typeface="Arial"/>
              <a:buChar char="•"/>
            </a:pPr>
            <a:endParaRPr lang="en-US" sz="2000" dirty="0"/>
          </a:p>
          <a:p>
            <a:pPr>
              <a:spcBef>
                <a:spcPct val="20000"/>
              </a:spcBef>
              <a:spcAft>
                <a:spcPts val="600"/>
              </a:spcAft>
              <a:buClr>
                <a:schemeClr val="accent1">
                  <a:lumMod val="75000"/>
                </a:schemeClr>
              </a:buClr>
              <a:buSzPct val="145000"/>
              <a:buFont typeface="Arial"/>
              <a:buChar char="•"/>
            </a:pPr>
            <a:endParaRPr lang="en-US" sz="2000" dirty="0"/>
          </a:p>
        </p:txBody>
      </p:sp>
    </p:spTree>
    <p:extLst>
      <p:ext uri="{BB962C8B-B14F-4D97-AF65-F5344CB8AC3E}">
        <p14:creationId xmlns:p14="http://schemas.microsoft.com/office/powerpoint/2010/main" val="169503231"/>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CasetăText 5"/>
          <p:cNvSpPr txBox="1"/>
          <p:nvPr/>
        </p:nvSpPr>
        <p:spPr>
          <a:xfrm>
            <a:off x="637571" y="1685952"/>
            <a:ext cx="11622970" cy="3323987"/>
          </a:xfrm>
          <a:prstGeom prst="rect">
            <a:avLst/>
          </a:prstGeom>
          <a:noFill/>
        </p:spPr>
        <p:txBody>
          <a:bodyPr wrap="square" rtlCol="0">
            <a:spAutoFit/>
          </a:bodyPr>
          <a:lstStyle/>
          <a:p>
            <a:pPr>
              <a:lnSpc>
                <a:spcPct val="150000"/>
              </a:lnSpc>
            </a:pPr>
            <a:r>
              <a:rPr lang="ro-RO" sz="2400" dirty="0" smtClean="0">
                <a:latin typeface="Arial" panose="020B0604020202020204" pitchFamily="34" charset="0"/>
                <a:cs typeface="Arial" panose="020B0604020202020204" pitchFamily="34" charset="0"/>
              </a:rPr>
              <a:t>	</a:t>
            </a:r>
            <a:r>
              <a:rPr lang="ro-RO" sz="2000" dirty="0">
                <a:latin typeface="Arial" panose="020B0604020202020204" pitchFamily="34" charset="0"/>
                <a:cs typeface="Arial" panose="020B0604020202020204" pitchFamily="34" charset="0"/>
              </a:rPr>
              <a:t>C</a:t>
            </a:r>
            <a:r>
              <a:rPr lang="ro-RO" sz="2000" dirty="0" smtClean="0">
                <a:latin typeface="Arial" panose="020B0604020202020204" pitchFamily="34" charset="0"/>
                <a:cs typeface="Arial" panose="020B0604020202020204" pitchFamily="34" charset="0"/>
              </a:rPr>
              <a:t>onform </a:t>
            </a:r>
            <a:r>
              <a:rPr lang="ro-RO" sz="2000" i="1" dirty="0" smtClean="0">
                <a:latin typeface="Arial" panose="020B0604020202020204" pitchFamily="34" charset="0"/>
                <a:cs typeface="Arial" panose="020B0604020202020204" pitchFamily="34" charset="0"/>
              </a:rPr>
              <a:t>Ordinului Ministerului Educației nr. </a:t>
            </a:r>
            <a:r>
              <a:rPr lang="ro-RO" sz="2000" i="1" dirty="0">
                <a:latin typeface="Arial" panose="020B0604020202020204" pitchFamily="34" charset="0"/>
                <a:cs typeface="Arial" panose="020B0604020202020204" pitchFamily="34" charset="0"/>
              </a:rPr>
              <a:t>6238/2023 </a:t>
            </a:r>
            <a:r>
              <a:rPr lang="ro-RO" sz="2000" i="1" dirty="0" smtClean="0">
                <a:latin typeface="Arial" panose="020B0604020202020204" pitchFamily="34" charset="0"/>
                <a:cs typeface="Arial" panose="020B0604020202020204" pitchFamily="34" charset="0"/>
              </a:rPr>
              <a:t>privind </a:t>
            </a:r>
            <a:r>
              <a:rPr lang="ro-RO" sz="2000" i="1" dirty="0">
                <a:latin typeface="Arial" panose="020B0604020202020204" pitchFamily="34" charset="0"/>
                <a:cs typeface="Arial" panose="020B0604020202020204" pitchFamily="34" charset="0"/>
              </a:rPr>
              <a:t>aprobarea Metodologiei-cadru de acordare a </a:t>
            </a:r>
            <a:r>
              <a:rPr lang="ro-RO" sz="2000" i="1" dirty="0" smtClean="0">
                <a:latin typeface="Arial" panose="020B0604020202020204" pitchFamily="34" charset="0"/>
                <a:cs typeface="Arial" panose="020B0604020202020204" pitchFamily="34" charset="0"/>
              </a:rPr>
              <a:t>burselor</a:t>
            </a:r>
            <a:r>
              <a:rPr lang="ro-RO" sz="2000" dirty="0" smtClean="0">
                <a:latin typeface="Arial" panose="020B0604020202020204" pitchFamily="34" charset="0"/>
                <a:cs typeface="Arial" panose="020B0604020202020204" pitchFamily="34" charset="0"/>
              </a:rPr>
              <a:t>, începând cu anul școlar 2023-2025 bursele se asigură din bugetul Ministerului Educației și pot </a:t>
            </a:r>
            <a:r>
              <a:rPr lang="ro-RO" sz="2000" dirty="0">
                <a:latin typeface="Arial" panose="020B0604020202020204" pitchFamily="34" charset="0"/>
                <a:cs typeface="Arial" panose="020B0604020202020204" pitchFamily="34" charset="0"/>
              </a:rPr>
              <a:t>fi suplimentate din sumele alocate de </a:t>
            </a:r>
            <a:r>
              <a:rPr lang="ro-RO" sz="2000" dirty="0" smtClean="0">
                <a:latin typeface="Arial" panose="020B0604020202020204" pitchFamily="34" charset="0"/>
                <a:cs typeface="Arial" panose="020B0604020202020204" pitchFamily="34" charset="0"/>
              </a:rPr>
              <a:t>către </a:t>
            </a:r>
            <a:r>
              <a:rPr lang="ro-RO" sz="2000" dirty="0" err="1" smtClean="0">
                <a:latin typeface="Arial" panose="020B0604020202020204" pitchFamily="34" charset="0"/>
                <a:cs typeface="Arial" panose="020B0604020202020204" pitchFamily="34" charset="0"/>
              </a:rPr>
              <a:t>autorităţile</a:t>
            </a:r>
            <a:r>
              <a:rPr lang="ro-RO" sz="2000" dirty="0" smtClean="0">
                <a:latin typeface="Arial" panose="020B0604020202020204" pitchFamily="34" charset="0"/>
                <a:cs typeface="Arial" panose="020B0604020202020204" pitchFamily="34" charset="0"/>
              </a:rPr>
              <a:t> </a:t>
            </a:r>
            <a:r>
              <a:rPr lang="ro-RO" sz="2000" dirty="0" err="1">
                <a:latin typeface="Arial" panose="020B0604020202020204" pitchFamily="34" charset="0"/>
                <a:cs typeface="Arial" panose="020B0604020202020204" pitchFamily="34" charset="0"/>
              </a:rPr>
              <a:t>administraţiei</a:t>
            </a:r>
            <a:r>
              <a:rPr lang="ro-RO" sz="2000" dirty="0">
                <a:latin typeface="Arial" panose="020B0604020202020204" pitchFamily="34" charset="0"/>
                <a:cs typeface="Arial" panose="020B0604020202020204" pitchFamily="34" charset="0"/>
              </a:rPr>
              <a:t> publice </a:t>
            </a:r>
            <a:r>
              <a:rPr lang="ro-RO" sz="2000" dirty="0" smtClean="0">
                <a:latin typeface="Arial" panose="020B0604020202020204" pitchFamily="34" charset="0"/>
                <a:cs typeface="Arial" panose="020B0604020202020204" pitchFamily="34" charset="0"/>
              </a:rPr>
              <a:t>locale. </a:t>
            </a:r>
          </a:p>
          <a:p>
            <a:pPr>
              <a:lnSpc>
                <a:spcPct val="150000"/>
              </a:lnSpc>
            </a:pPr>
            <a:endParaRPr lang="ro-RO" sz="2000" dirty="0" smtClean="0">
              <a:latin typeface="Arial" panose="020B0604020202020204" pitchFamily="34" charset="0"/>
              <a:cs typeface="Arial" panose="020B0604020202020204" pitchFamily="34" charset="0"/>
            </a:endParaRPr>
          </a:p>
          <a:p>
            <a:pPr>
              <a:lnSpc>
                <a:spcPct val="150000"/>
              </a:lnSpc>
            </a:pPr>
            <a:r>
              <a:rPr lang="ro-RO" sz="2000" dirty="0">
                <a:latin typeface="Arial" panose="020B0604020202020204" pitchFamily="34" charset="0"/>
                <a:cs typeface="Arial" panose="020B0604020202020204" pitchFamily="34" charset="0"/>
              </a:rPr>
              <a:t>	</a:t>
            </a:r>
            <a:r>
              <a:rPr lang="ro-RO" sz="2000" dirty="0" smtClean="0">
                <a:latin typeface="Arial" panose="020B0604020202020204" pitchFamily="34" charset="0"/>
                <a:cs typeface="Arial" panose="020B0604020202020204" pitchFamily="34" charset="0"/>
              </a:rPr>
              <a:t>Valoarea alocată pentru anul 2025 din bugetul local al Sectorului 2 este de 19.269 mii lei și vine în completare la sumele alocate de Ministerul Educației.</a:t>
            </a:r>
            <a:endParaRPr lang="ro-RO" sz="2000" dirty="0">
              <a:latin typeface="Arial" panose="020B0604020202020204" pitchFamily="34" charset="0"/>
              <a:cs typeface="Arial" panose="020B0604020202020204" pitchFamily="34" charset="0"/>
            </a:endParaRPr>
          </a:p>
          <a:p>
            <a:endParaRPr lang="en-US" sz="2400" dirty="0">
              <a:latin typeface="Arial" panose="020B0604020202020204" pitchFamily="34" charset="0"/>
              <a:cs typeface="Arial" panose="020B0604020202020204" pitchFamily="34" charset="0"/>
            </a:endParaRPr>
          </a:p>
        </p:txBody>
      </p:sp>
      <p:sp>
        <p:nvSpPr>
          <p:cNvPr id="8" name="TextBox 7">
            <a:extLst>
              <a:ext uri="{FF2B5EF4-FFF2-40B4-BE49-F238E27FC236}">
                <a16:creationId xmlns="" xmlns:a16="http://schemas.microsoft.com/office/drawing/2014/main" id="{A2EFCDDA-17BE-42FC-966D-7E5ACFB1C5EA}"/>
              </a:ext>
            </a:extLst>
          </p:cNvPr>
          <p:cNvSpPr txBox="1"/>
          <p:nvPr/>
        </p:nvSpPr>
        <p:spPr>
          <a:xfrm>
            <a:off x="4128592" y="411213"/>
            <a:ext cx="6125592" cy="707886"/>
          </a:xfrm>
          <a:prstGeom prst="rect">
            <a:avLst/>
          </a:prstGeom>
          <a:noFill/>
        </p:spPr>
        <p:txBody>
          <a:bodyPr wrap="square">
            <a:spAutoFit/>
          </a:bodyPr>
          <a:lstStyle/>
          <a:p>
            <a:r>
              <a:rPr kumimoji="0" lang="ro-RO" sz="4000" b="1" i="0" u="none" strike="noStrike" kern="1200" cap="all" spc="0" normalizeH="0" baseline="0" noProof="0" dirty="0">
                <a:ln>
                  <a:noFill/>
                </a:ln>
                <a:uLnTx/>
                <a:uFillTx/>
                <a:latin typeface="+mj-lt"/>
                <a:ea typeface="+mj-ea"/>
                <a:cs typeface="+mj-cs"/>
              </a:rPr>
              <a:t> </a:t>
            </a:r>
            <a:r>
              <a:rPr kumimoji="0" lang="en-US" sz="2800" b="1" i="0" u="none" strike="noStrike" kern="1200" cap="all" spc="0" normalizeH="0" baseline="0" noProof="0" dirty="0">
                <a:ln>
                  <a:noFill/>
                </a:ln>
                <a:uLnTx/>
                <a:uFillTx/>
                <a:latin typeface="Arial" panose="020B0604020202020204" pitchFamily="34" charset="0"/>
                <a:ea typeface="+mj-ea"/>
                <a:cs typeface="Arial" panose="020B0604020202020204" pitchFamily="34" charset="0"/>
              </a:rPr>
              <a:t>BURSE </a:t>
            </a:r>
            <a:r>
              <a:rPr kumimoji="0" lang="ro-RO" sz="2800" b="1" i="0" u="none" strike="noStrike" kern="1200" cap="all" spc="0" normalizeH="0" baseline="0" noProof="0" dirty="0">
                <a:ln>
                  <a:noFill/>
                </a:ln>
                <a:uLnTx/>
                <a:uFillTx/>
                <a:latin typeface="Arial" panose="020B0604020202020204" pitchFamily="34" charset="0"/>
                <a:ea typeface="+mj-ea"/>
                <a:cs typeface="Arial" panose="020B0604020202020204" pitchFamily="34" charset="0"/>
              </a:rPr>
              <a:t>Ş</a:t>
            </a:r>
            <a:r>
              <a:rPr kumimoji="0" lang="en-US" sz="2800" b="1" i="0" u="none" strike="noStrike" kern="1200" cap="all" spc="0" normalizeH="0" baseline="0" noProof="0" dirty="0">
                <a:ln>
                  <a:noFill/>
                </a:ln>
                <a:uLnTx/>
                <a:uFillTx/>
                <a:latin typeface="Arial" panose="020B0604020202020204" pitchFamily="34" charset="0"/>
                <a:ea typeface="+mj-ea"/>
                <a:cs typeface="Arial" panose="020B0604020202020204" pitchFamily="34" charset="0"/>
              </a:rPr>
              <a:t>COLARE</a:t>
            </a:r>
            <a:endParaRPr lang="ro-RO" sz="2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085592574"/>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5" name="Group 14">
            <a:extLst>
              <a:ext uri="{FF2B5EF4-FFF2-40B4-BE49-F238E27FC236}">
                <a16:creationId xmlns="" xmlns:a16="http://schemas.microsoft.com/office/drawing/2014/main" id="{260ACC13-B825-49F3-93DE-C8B8F2FA37A1}"/>
              </a:ext>
              <a:ext uri="{C183D7F6-B498-43B3-948B-1728B52AA6E4}">
                <adec:decorative xmlns="" xmlns:adec="http://schemas.microsoft.com/office/drawing/2017/decorative" val="1"/>
              </a:ext>
            </a:extLst>
          </p:cNvPr>
          <p:cNvGrpSpPr>
            <a:grpSpLocks noGrp="1" noUngrp="1" noRot="1" noChangeAspect="1" noMove="1" noResize="1"/>
          </p:cNvGrpSpPr>
          <p:nvPr>
            <p:extLst>
              <p:ext uri="{386F3935-93C4-4BCD-93E2-E3B085C9AB24}">
                <p16:designElem xmlns="" xmlns:p16="http://schemas.microsoft.com/office/powerpoint/2015/main" val="1"/>
              </p:ext>
            </p:extLst>
          </p:nvPr>
        </p:nvGrpSpPr>
        <p:grpSpPr>
          <a:xfrm>
            <a:off x="150812" y="0"/>
            <a:ext cx="2436813" cy="6858001"/>
            <a:chOff x="1320800" y="0"/>
            <a:chExt cx="2436813" cy="6858001"/>
          </a:xfrm>
        </p:grpSpPr>
        <p:sp>
          <p:nvSpPr>
            <p:cNvPr id="16" name="Freeform 6">
              <a:extLst>
                <a:ext uri="{FF2B5EF4-FFF2-40B4-BE49-F238E27FC236}">
                  <a16:creationId xmlns="" xmlns:a16="http://schemas.microsoft.com/office/drawing/2014/main" id="{F947B31F-CA03-4793-845D-FD86BABC1A18}"/>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bwMode="auto">
            <a:xfrm>
              <a:off x="1627188" y="0"/>
              <a:ext cx="1122363" cy="5329238"/>
            </a:xfrm>
            <a:custGeom>
              <a:avLst/>
              <a:gdLst/>
              <a:ahLst/>
              <a:cxnLst/>
              <a:rect l="0" t="0" r="r" b="b"/>
              <a:pathLst>
                <a:path w="707" h="3357">
                  <a:moveTo>
                    <a:pt x="0" y="3330"/>
                  </a:moveTo>
                  <a:lnTo>
                    <a:pt x="156" y="3357"/>
                  </a:lnTo>
                  <a:lnTo>
                    <a:pt x="707" y="0"/>
                  </a:lnTo>
                  <a:lnTo>
                    <a:pt x="547" y="0"/>
                  </a:lnTo>
                  <a:lnTo>
                    <a:pt x="0" y="3330"/>
                  </a:lnTo>
                  <a:close/>
                </a:path>
              </a:pathLst>
            </a:custGeom>
            <a:solidFill>
              <a:schemeClr val="accent1"/>
            </a:solidFill>
            <a:ln>
              <a:noFill/>
            </a:ln>
          </p:spPr>
        </p:sp>
        <p:sp>
          <p:nvSpPr>
            <p:cNvPr id="17" name="Freeform 7">
              <a:extLst>
                <a:ext uri="{FF2B5EF4-FFF2-40B4-BE49-F238E27FC236}">
                  <a16:creationId xmlns="" xmlns:a16="http://schemas.microsoft.com/office/drawing/2014/main" id="{DCDDE94D-F78C-4A48-AEA6-E922FC99A159}"/>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bwMode="auto">
            <a:xfrm>
              <a:off x="1320800" y="0"/>
              <a:ext cx="1117600" cy="5276850"/>
            </a:xfrm>
            <a:custGeom>
              <a:avLst/>
              <a:gdLst/>
              <a:ahLst/>
              <a:cxnLst/>
              <a:rect l="0" t="0" r="r" b="b"/>
              <a:pathLst>
                <a:path w="704" h="3324">
                  <a:moveTo>
                    <a:pt x="704" y="0"/>
                  </a:moveTo>
                  <a:lnTo>
                    <a:pt x="545" y="0"/>
                  </a:lnTo>
                  <a:lnTo>
                    <a:pt x="0" y="3300"/>
                  </a:lnTo>
                  <a:lnTo>
                    <a:pt x="157" y="3324"/>
                  </a:lnTo>
                  <a:lnTo>
                    <a:pt x="704" y="0"/>
                  </a:lnTo>
                  <a:close/>
                </a:path>
              </a:pathLst>
            </a:custGeom>
            <a:solidFill>
              <a:schemeClr val="tx1">
                <a:lumMod val="65000"/>
                <a:lumOff val="35000"/>
              </a:schemeClr>
            </a:solidFill>
            <a:ln>
              <a:noFill/>
            </a:ln>
          </p:spPr>
        </p:sp>
        <p:sp>
          <p:nvSpPr>
            <p:cNvPr id="18" name="Freeform 8">
              <a:extLst>
                <a:ext uri="{FF2B5EF4-FFF2-40B4-BE49-F238E27FC236}">
                  <a16:creationId xmlns="" xmlns:a16="http://schemas.microsoft.com/office/drawing/2014/main" id="{3445A886-F3CA-4DE4-90D7-535F9707B799}"/>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bwMode="auto">
            <a:xfrm>
              <a:off x="1320800" y="5238750"/>
              <a:ext cx="1228725" cy="1619250"/>
            </a:xfrm>
            <a:custGeom>
              <a:avLst/>
              <a:gdLst/>
              <a:ahLst/>
              <a:cxnLst/>
              <a:rect l="0" t="0" r="r" b="b"/>
              <a:pathLst>
                <a:path w="774" h="1020">
                  <a:moveTo>
                    <a:pt x="0" y="0"/>
                  </a:moveTo>
                  <a:lnTo>
                    <a:pt x="740" y="1020"/>
                  </a:lnTo>
                  <a:lnTo>
                    <a:pt x="774" y="1020"/>
                  </a:lnTo>
                  <a:lnTo>
                    <a:pt x="0" y="0"/>
                  </a:lnTo>
                  <a:close/>
                </a:path>
              </a:pathLst>
            </a:custGeom>
            <a:solidFill>
              <a:schemeClr val="tx1">
                <a:lumMod val="85000"/>
                <a:lumOff val="15000"/>
              </a:schemeClr>
            </a:solidFill>
            <a:ln>
              <a:noFill/>
            </a:ln>
          </p:spPr>
        </p:sp>
        <p:sp>
          <p:nvSpPr>
            <p:cNvPr id="19" name="Freeform 9">
              <a:extLst>
                <a:ext uri="{FF2B5EF4-FFF2-40B4-BE49-F238E27FC236}">
                  <a16:creationId xmlns="" xmlns:a16="http://schemas.microsoft.com/office/drawing/2014/main" id="{A8999CB6-C053-418B-AE37-E470804D251D}"/>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bwMode="auto">
            <a:xfrm>
              <a:off x="1627188" y="5291138"/>
              <a:ext cx="1495425" cy="1566863"/>
            </a:xfrm>
            <a:custGeom>
              <a:avLst/>
              <a:gdLst/>
              <a:ahLst/>
              <a:cxnLst/>
              <a:rect l="0" t="0" r="r" b="b"/>
              <a:pathLst>
                <a:path w="942" h="987">
                  <a:moveTo>
                    <a:pt x="0" y="0"/>
                  </a:moveTo>
                  <a:lnTo>
                    <a:pt x="909" y="987"/>
                  </a:lnTo>
                  <a:lnTo>
                    <a:pt x="942" y="987"/>
                  </a:lnTo>
                  <a:lnTo>
                    <a:pt x="0" y="0"/>
                  </a:lnTo>
                  <a:close/>
                </a:path>
              </a:pathLst>
            </a:custGeom>
            <a:solidFill>
              <a:schemeClr val="accent1">
                <a:lumMod val="50000"/>
              </a:schemeClr>
            </a:solidFill>
            <a:ln>
              <a:noFill/>
            </a:ln>
          </p:spPr>
        </p:sp>
        <p:sp>
          <p:nvSpPr>
            <p:cNvPr id="20" name="Freeform 10">
              <a:extLst>
                <a:ext uri="{FF2B5EF4-FFF2-40B4-BE49-F238E27FC236}">
                  <a16:creationId xmlns="" xmlns:a16="http://schemas.microsoft.com/office/drawing/2014/main" id="{81EA3E26-BFCD-4396-AE8A-2A9828BFFBA2}"/>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bwMode="auto">
            <a:xfrm>
              <a:off x="1627188" y="5286375"/>
              <a:ext cx="2130425" cy="1571625"/>
            </a:xfrm>
            <a:custGeom>
              <a:avLst/>
              <a:gdLst/>
              <a:ahLst/>
              <a:cxnLst/>
              <a:rect l="0" t="0" r="r" b="b"/>
              <a:pathLst>
                <a:path w="1342" h="990">
                  <a:moveTo>
                    <a:pt x="0" y="3"/>
                  </a:moveTo>
                  <a:lnTo>
                    <a:pt x="942" y="990"/>
                  </a:lnTo>
                  <a:lnTo>
                    <a:pt x="1342" y="990"/>
                  </a:lnTo>
                  <a:lnTo>
                    <a:pt x="156" y="27"/>
                  </a:lnTo>
                  <a:lnTo>
                    <a:pt x="0" y="0"/>
                  </a:lnTo>
                  <a:lnTo>
                    <a:pt x="0" y="3"/>
                  </a:lnTo>
                  <a:close/>
                </a:path>
              </a:pathLst>
            </a:custGeom>
            <a:solidFill>
              <a:schemeClr val="accent1">
                <a:lumMod val="75000"/>
              </a:schemeClr>
            </a:solidFill>
            <a:ln>
              <a:noFill/>
            </a:ln>
          </p:spPr>
        </p:sp>
        <p:sp>
          <p:nvSpPr>
            <p:cNvPr id="21" name="Freeform 11">
              <a:extLst>
                <a:ext uri="{FF2B5EF4-FFF2-40B4-BE49-F238E27FC236}">
                  <a16:creationId xmlns="" xmlns:a16="http://schemas.microsoft.com/office/drawing/2014/main" id="{5F9BC582-73A6-4D8A-8738-E36476489351}"/>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bwMode="auto">
            <a:xfrm>
              <a:off x="1320800" y="5238750"/>
              <a:ext cx="1695450" cy="1619250"/>
            </a:xfrm>
            <a:custGeom>
              <a:avLst/>
              <a:gdLst/>
              <a:ahLst/>
              <a:cxnLst/>
              <a:rect l="0" t="0" r="r" b="b"/>
              <a:pathLst>
                <a:path w="1068" h="1020">
                  <a:moveTo>
                    <a:pt x="1068" y="1020"/>
                  </a:moveTo>
                  <a:lnTo>
                    <a:pt x="184" y="60"/>
                  </a:lnTo>
                  <a:lnTo>
                    <a:pt x="154" y="27"/>
                  </a:lnTo>
                  <a:lnTo>
                    <a:pt x="157" y="27"/>
                  </a:lnTo>
                  <a:lnTo>
                    <a:pt x="157" y="24"/>
                  </a:lnTo>
                  <a:lnTo>
                    <a:pt x="154" y="24"/>
                  </a:lnTo>
                  <a:lnTo>
                    <a:pt x="0" y="0"/>
                  </a:lnTo>
                  <a:lnTo>
                    <a:pt x="0" y="0"/>
                  </a:lnTo>
                  <a:lnTo>
                    <a:pt x="774" y="1020"/>
                  </a:lnTo>
                  <a:lnTo>
                    <a:pt x="1068" y="1020"/>
                  </a:lnTo>
                  <a:close/>
                </a:path>
              </a:pathLst>
            </a:custGeom>
            <a:solidFill>
              <a:schemeClr val="tx1">
                <a:lumMod val="75000"/>
                <a:lumOff val="25000"/>
              </a:schemeClr>
            </a:solidFill>
            <a:ln>
              <a:noFill/>
            </a:ln>
          </p:spPr>
        </p:sp>
      </p:grpSp>
      <p:sp useBgFill="1">
        <p:nvSpPr>
          <p:cNvPr id="23" name="Rectangle 22">
            <a:extLst>
              <a:ext uri="{FF2B5EF4-FFF2-40B4-BE49-F238E27FC236}">
                <a16:creationId xmlns="" xmlns:a16="http://schemas.microsoft.com/office/drawing/2014/main" id="{2FCD9B94-D70B-4446-85E5-ACD3904289CB}"/>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Dreptunghi 2"/>
          <p:cNvSpPr/>
          <p:nvPr/>
        </p:nvSpPr>
        <p:spPr>
          <a:xfrm>
            <a:off x="662597" y="1465118"/>
            <a:ext cx="10793713" cy="5392882"/>
          </a:xfrm>
          <a:prstGeom prst="rect">
            <a:avLst/>
          </a:prstGeom>
          <a:noFill/>
        </p:spPr>
        <p:txBody>
          <a:bodyPr vert="horz" lIns="91440" tIns="45720" rIns="91440" bIns="45720" rtlCol="0" anchor="t">
            <a:normAutofit fontScale="92500"/>
          </a:bodyPr>
          <a:lstStyle/>
          <a:p>
            <a:pPr marL="11113" algn="just">
              <a:spcBef>
                <a:spcPct val="20000"/>
              </a:spcBef>
              <a:spcAft>
                <a:spcPts val="600"/>
              </a:spcAft>
              <a:buClr>
                <a:schemeClr val="accent1">
                  <a:lumMod val="75000"/>
                </a:schemeClr>
              </a:buClr>
              <a:buSzPct val="145000"/>
            </a:pPr>
            <a:r>
              <a:rPr lang="en-US" sz="2300" b="1" dirty="0" err="1">
                <a:latin typeface="Arial" panose="020B0604020202020204" pitchFamily="34" charset="0"/>
                <a:cs typeface="Arial" panose="020B0604020202020204" pitchFamily="34" charset="0"/>
              </a:rPr>
              <a:t>Alocare</a:t>
            </a:r>
            <a:r>
              <a:rPr lang="en-US" sz="2300" b="1" dirty="0">
                <a:latin typeface="Arial" panose="020B0604020202020204" pitchFamily="34" charset="0"/>
                <a:cs typeface="Arial" panose="020B0604020202020204" pitchFamily="34" charset="0"/>
              </a:rPr>
              <a:t> </a:t>
            </a:r>
            <a:r>
              <a:rPr lang="en-US" sz="2300" b="1" dirty="0" err="1">
                <a:latin typeface="Arial" panose="020B0604020202020204" pitchFamily="34" charset="0"/>
                <a:cs typeface="Arial" panose="020B0604020202020204" pitchFamily="34" charset="0"/>
              </a:rPr>
              <a:t>fonduri</a:t>
            </a:r>
            <a:r>
              <a:rPr lang="en-US" sz="2300" b="1" dirty="0">
                <a:latin typeface="Arial" panose="020B0604020202020204" pitchFamily="34" charset="0"/>
                <a:cs typeface="Arial" panose="020B0604020202020204" pitchFamily="34" charset="0"/>
              </a:rPr>
              <a:t> </a:t>
            </a:r>
            <a:r>
              <a:rPr lang="en-US" sz="2300" b="1" dirty="0" err="1">
                <a:latin typeface="Arial" panose="020B0604020202020204" pitchFamily="34" charset="0"/>
                <a:cs typeface="Arial" panose="020B0604020202020204" pitchFamily="34" charset="0"/>
              </a:rPr>
              <a:t>pentru</a:t>
            </a:r>
            <a:r>
              <a:rPr lang="en-US" sz="2300" b="1" dirty="0">
                <a:latin typeface="Arial" panose="020B0604020202020204" pitchFamily="34" charset="0"/>
                <a:cs typeface="Arial" panose="020B0604020202020204" pitchFamily="34" charset="0"/>
              </a:rPr>
              <a:t> </a:t>
            </a:r>
            <a:r>
              <a:rPr lang="en-US" sz="2300" b="1" dirty="0" err="1">
                <a:latin typeface="Arial" panose="020B0604020202020204" pitchFamily="34" charset="0"/>
                <a:cs typeface="Arial" panose="020B0604020202020204" pitchFamily="34" charset="0"/>
              </a:rPr>
              <a:t>asistența</a:t>
            </a:r>
            <a:r>
              <a:rPr lang="en-US" sz="2300" b="1" dirty="0">
                <a:latin typeface="Arial" panose="020B0604020202020204" pitchFamily="34" charset="0"/>
                <a:cs typeface="Arial" panose="020B0604020202020204" pitchFamily="34" charset="0"/>
              </a:rPr>
              <a:t> </a:t>
            </a:r>
            <a:r>
              <a:rPr lang="en-US" sz="2300" b="1" dirty="0" err="1">
                <a:latin typeface="Arial" panose="020B0604020202020204" pitchFamily="34" charset="0"/>
                <a:cs typeface="Arial" panose="020B0604020202020204" pitchFamily="34" charset="0"/>
              </a:rPr>
              <a:t>socială</a:t>
            </a:r>
            <a:r>
              <a:rPr lang="en-US" sz="2300" b="1" dirty="0">
                <a:latin typeface="Arial" panose="020B0604020202020204" pitchFamily="34" charset="0"/>
                <a:cs typeface="Arial" panose="020B0604020202020204" pitchFamily="34" charset="0"/>
              </a:rPr>
              <a:t>: </a:t>
            </a:r>
            <a:r>
              <a:rPr lang="en-US" sz="2300" b="1" dirty="0" err="1">
                <a:latin typeface="Arial" panose="020B0604020202020204" pitchFamily="34" charset="0"/>
                <a:cs typeface="Arial" panose="020B0604020202020204" pitchFamily="34" charset="0"/>
              </a:rPr>
              <a:t>pentru</a:t>
            </a:r>
            <a:r>
              <a:rPr lang="en-US" sz="2300" b="1" dirty="0">
                <a:latin typeface="Arial" panose="020B0604020202020204" pitchFamily="34" charset="0"/>
                <a:cs typeface="Arial" panose="020B0604020202020204" pitchFamily="34" charset="0"/>
              </a:rPr>
              <a:t> </a:t>
            </a:r>
            <a:r>
              <a:rPr lang="en-US" sz="2300" b="1" dirty="0" err="1">
                <a:latin typeface="Arial" panose="020B0604020202020204" pitchFamily="34" charset="0"/>
                <a:cs typeface="Arial" panose="020B0604020202020204" pitchFamily="34" charset="0"/>
              </a:rPr>
              <a:t>plata</a:t>
            </a:r>
            <a:r>
              <a:rPr lang="en-US" sz="2300" b="1" dirty="0">
                <a:latin typeface="Arial" panose="020B0604020202020204" pitchFamily="34" charset="0"/>
                <a:cs typeface="Arial" panose="020B0604020202020204" pitchFamily="34" charset="0"/>
              </a:rPr>
              <a:t> </a:t>
            </a:r>
            <a:r>
              <a:rPr lang="en-US" sz="2300" b="1" dirty="0" err="1">
                <a:latin typeface="Arial" panose="020B0604020202020204" pitchFamily="34" charset="0"/>
                <a:cs typeface="Arial" panose="020B0604020202020204" pitchFamily="34" charset="0"/>
              </a:rPr>
              <a:t>drepturilor</a:t>
            </a:r>
            <a:r>
              <a:rPr lang="en-US" sz="2300" b="1" dirty="0">
                <a:latin typeface="Arial" panose="020B0604020202020204" pitchFamily="34" charset="0"/>
                <a:cs typeface="Arial" panose="020B0604020202020204" pitchFamily="34" charset="0"/>
              </a:rPr>
              <a:t> </a:t>
            </a:r>
            <a:r>
              <a:rPr lang="en-US" sz="2300" b="1" dirty="0" err="1">
                <a:latin typeface="Arial" panose="020B0604020202020204" pitchFamily="34" charset="0"/>
                <a:cs typeface="Arial" panose="020B0604020202020204" pitchFamily="34" charset="0"/>
              </a:rPr>
              <a:t>persoanelor</a:t>
            </a:r>
            <a:r>
              <a:rPr lang="en-US" sz="2300" b="1" dirty="0">
                <a:latin typeface="Arial" panose="020B0604020202020204" pitchFamily="34" charset="0"/>
                <a:cs typeface="Arial" panose="020B0604020202020204" pitchFamily="34" charset="0"/>
              </a:rPr>
              <a:t> cu handicap </a:t>
            </a:r>
            <a:r>
              <a:rPr lang="en-US" sz="2300" b="1" dirty="0" err="1">
                <a:latin typeface="Arial" panose="020B0604020202020204" pitchFamily="34" charset="0"/>
                <a:cs typeface="Arial" panose="020B0604020202020204" pitchFamily="34" charset="0"/>
              </a:rPr>
              <a:t>şi</a:t>
            </a:r>
            <a:r>
              <a:rPr lang="en-US" sz="2300" b="1" dirty="0">
                <a:latin typeface="Arial" panose="020B0604020202020204" pitchFamily="34" charset="0"/>
                <a:cs typeface="Arial" panose="020B0604020202020204" pitchFamily="34" charset="0"/>
              </a:rPr>
              <a:t> </a:t>
            </a:r>
            <a:r>
              <a:rPr lang="en-US" sz="2300" b="1" dirty="0" err="1">
                <a:latin typeface="Arial" panose="020B0604020202020204" pitchFamily="34" charset="0"/>
                <a:cs typeface="Arial" panose="020B0604020202020204" pitchFamily="34" charset="0"/>
              </a:rPr>
              <a:t>pentru</a:t>
            </a:r>
            <a:r>
              <a:rPr lang="en-US" sz="2300" b="1" dirty="0">
                <a:latin typeface="Arial" panose="020B0604020202020204" pitchFamily="34" charset="0"/>
                <a:cs typeface="Arial" panose="020B0604020202020204" pitchFamily="34" charset="0"/>
              </a:rPr>
              <a:t> </a:t>
            </a:r>
            <a:r>
              <a:rPr lang="en-US" sz="2300" b="1" dirty="0" err="1">
                <a:latin typeface="Arial" panose="020B0604020202020204" pitchFamily="34" charset="0"/>
                <a:cs typeface="Arial" panose="020B0604020202020204" pitchFamily="34" charset="0"/>
              </a:rPr>
              <a:t>plata</a:t>
            </a:r>
            <a:r>
              <a:rPr lang="en-US" sz="2300" b="1" dirty="0">
                <a:latin typeface="Arial" panose="020B0604020202020204" pitchFamily="34" charset="0"/>
                <a:cs typeface="Arial" panose="020B0604020202020204" pitchFamily="34" charset="0"/>
              </a:rPr>
              <a:t> </a:t>
            </a:r>
            <a:r>
              <a:rPr lang="en-US" sz="2300" b="1" dirty="0" err="1">
                <a:latin typeface="Arial" panose="020B0604020202020204" pitchFamily="34" charset="0"/>
                <a:cs typeface="Arial" panose="020B0604020202020204" pitchFamily="34" charset="0"/>
              </a:rPr>
              <a:t>asistenților</a:t>
            </a:r>
            <a:r>
              <a:rPr lang="en-US" sz="2300" b="1" dirty="0">
                <a:latin typeface="Arial" panose="020B0604020202020204" pitchFamily="34" charset="0"/>
                <a:cs typeface="Arial" panose="020B0604020202020204" pitchFamily="34" charset="0"/>
              </a:rPr>
              <a:t>  </a:t>
            </a:r>
            <a:r>
              <a:rPr lang="en-US" sz="2300" b="1" dirty="0" err="1">
                <a:latin typeface="Arial" panose="020B0604020202020204" pitchFamily="34" charset="0"/>
                <a:cs typeface="Arial" panose="020B0604020202020204" pitchFamily="34" charset="0"/>
              </a:rPr>
              <a:t>personali</a:t>
            </a:r>
            <a:r>
              <a:rPr lang="en-US" sz="2300" b="1" dirty="0">
                <a:latin typeface="Arial" panose="020B0604020202020204" pitchFamily="34" charset="0"/>
                <a:cs typeface="Arial" panose="020B0604020202020204" pitchFamily="34" charset="0"/>
              </a:rPr>
              <a:t> ai </a:t>
            </a:r>
            <a:r>
              <a:rPr lang="en-US" sz="2300" b="1" dirty="0" err="1">
                <a:latin typeface="Arial" panose="020B0604020202020204" pitchFamily="34" charset="0"/>
                <a:cs typeface="Arial" panose="020B0604020202020204" pitchFamily="34" charset="0"/>
              </a:rPr>
              <a:t>acestora</a:t>
            </a:r>
            <a:r>
              <a:rPr lang="en-US" sz="2300" b="1" dirty="0">
                <a:latin typeface="Arial" panose="020B0604020202020204" pitchFamily="34" charset="0"/>
                <a:cs typeface="Arial" panose="020B0604020202020204" pitchFamily="34" charset="0"/>
              </a:rPr>
              <a:t>, </a:t>
            </a:r>
            <a:r>
              <a:rPr lang="en-US" sz="2300" b="1" dirty="0" err="1">
                <a:latin typeface="Arial" panose="020B0604020202020204" pitchFamily="34" charset="0"/>
                <a:cs typeface="Arial" panose="020B0604020202020204" pitchFamily="34" charset="0"/>
              </a:rPr>
              <a:t>pentru</a:t>
            </a:r>
            <a:r>
              <a:rPr lang="en-US" sz="2300" b="1" dirty="0">
                <a:latin typeface="Arial" panose="020B0604020202020204" pitchFamily="34" charset="0"/>
                <a:cs typeface="Arial" panose="020B0604020202020204" pitchFamily="34" charset="0"/>
              </a:rPr>
              <a:t> </a:t>
            </a:r>
            <a:r>
              <a:rPr lang="en-US" sz="2300" b="1" dirty="0" err="1">
                <a:latin typeface="Arial" panose="020B0604020202020204" pitchFamily="34" charset="0"/>
                <a:cs typeface="Arial" panose="020B0604020202020204" pitchFamily="34" charset="0"/>
              </a:rPr>
              <a:t>îngrijirea</a:t>
            </a:r>
            <a:r>
              <a:rPr lang="en-US" sz="2300" b="1" dirty="0">
                <a:latin typeface="Arial" panose="020B0604020202020204" pitchFamily="34" charset="0"/>
                <a:cs typeface="Arial" panose="020B0604020202020204" pitchFamily="34" charset="0"/>
              </a:rPr>
              <a:t>, </a:t>
            </a:r>
            <a:r>
              <a:rPr lang="en-US" sz="2300" b="1" dirty="0" err="1">
                <a:latin typeface="Arial" panose="020B0604020202020204" pitchFamily="34" charset="0"/>
                <a:cs typeface="Arial" panose="020B0604020202020204" pitchFamily="34" charset="0"/>
              </a:rPr>
              <a:t>întreținerea</a:t>
            </a:r>
            <a:r>
              <a:rPr lang="en-US" sz="2300" b="1" dirty="0">
                <a:latin typeface="Arial" panose="020B0604020202020204" pitchFamily="34" charset="0"/>
                <a:cs typeface="Arial" panose="020B0604020202020204" pitchFamily="34" charset="0"/>
              </a:rPr>
              <a:t> </a:t>
            </a:r>
            <a:r>
              <a:rPr lang="en-US" sz="2300" b="1" dirty="0" err="1">
                <a:latin typeface="Arial" panose="020B0604020202020204" pitchFamily="34" charset="0"/>
                <a:cs typeface="Arial" panose="020B0604020202020204" pitchFamily="34" charset="0"/>
              </a:rPr>
              <a:t>şi</a:t>
            </a:r>
            <a:r>
              <a:rPr lang="en-US" sz="2300" b="1" dirty="0">
                <a:latin typeface="Arial" panose="020B0604020202020204" pitchFamily="34" charset="0"/>
                <a:cs typeface="Arial" panose="020B0604020202020204" pitchFamily="34" charset="0"/>
              </a:rPr>
              <a:t> </a:t>
            </a:r>
            <a:r>
              <a:rPr lang="en-US" sz="2300" b="1" dirty="0" err="1">
                <a:latin typeface="Arial" panose="020B0604020202020204" pitchFamily="34" charset="0"/>
                <a:cs typeface="Arial" panose="020B0604020202020204" pitchFamily="34" charset="0"/>
              </a:rPr>
              <a:t>educația</a:t>
            </a:r>
            <a:r>
              <a:rPr lang="en-US" sz="2300" b="1" dirty="0">
                <a:latin typeface="Arial" panose="020B0604020202020204" pitchFamily="34" charset="0"/>
                <a:cs typeface="Arial" panose="020B0604020202020204" pitchFamily="34" charset="0"/>
              </a:rPr>
              <a:t> </a:t>
            </a:r>
            <a:r>
              <a:rPr lang="en-US" sz="2300" b="1" dirty="0" err="1">
                <a:latin typeface="Arial" panose="020B0604020202020204" pitchFamily="34" charset="0"/>
                <a:cs typeface="Arial" panose="020B0604020202020204" pitchFamily="34" charset="0"/>
              </a:rPr>
              <a:t>copiilor</a:t>
            </a:r>
            <a:r>
              <a:rPr lang="en-US" sz="2300" b="1" dirty="0">
                <a:latin typeface="Arial" panose="020B0604020202020204" pitchFamily="34" charset="0"/>
                <a:cs typeface="Arial" panose="020B0604020202020204" pitchFamily="34" charset="0"/>
              </a:rPr>
              <a:t> </a:t>
            </a:r>
            <a:r>
              <a:rPr lang="en-US" sz="2300" b="1" dirty="0" err="1">
                <a:latin typeface="Arial" panose="020B0604020202020204" pitchFamily="34" charset="0"/>
                <a:cs typeface="Arial" panose="020B0604020202020204" pitchFamily="34" charset="0"/>
              </a:rPr>
              <a:t>aflați</a:t>
            </a:r>
            <a:r>
              <a:rPr lang="en-US" sz="2300" b="1" dirty="0">
                <a:latin typeface="Arial" panose="020B0604020202020204" pitchFamily="34" charset="0"/>
                <a:cs typeface="Arial" panose="020B0604020202020204" pitchFamily="34" charset="0"/>
              </a:rPr>
              <a:t> </a:t>
            </a:r>
            <a:r>
              <a:rPr lang="en-US" sz="2300" b="1" dirty="0" err="1">
                <a:latin typeface="Arial" panose="020B0604020202020204" pitchFamily="34" charset="0"/>
                <a:cs typeface="Arial" panose="020B0604020202020204" pitchFamily="34" charset="0"/>
              </a:rPr>
              <a:t>în</a:t>
            </a:r>
            <a:r>
              <a:rPr lang="en-US" sz="2300" b="1" dirty="0">
                <a:latin typeface="Arial" panose="020B0604020202020204" pitchFamily="34" charset="0"/>
                <a:cs typeface="Arial" panose="020B0604020202020204" pitchFamily="34" charset="0"/>
              </a:rPr>
              <a:t> </a:t>
            </a:r>
            <a:r>
              <a:rPr lang="en-US" sz="2300" b="1" dirty="0" err="1">
                <a:latin typeface="Arial" panose="020B0604020202020204" pitchFamily="34" charset="0"/>
                <a:cs typeface="Arial" panose="020B0604020202020204" pitchFamily="34" charset="0"/>
              </a:rPr>
              <a:t>sistemul</a:t>
            </a:r>
            <a:r>
              <a:rPr lang="en-US" sz="2300" b="1" dirty="0">
                <a:latin typeface="Arial" panose="020B0604020202020204" pitchFamily="34" charset="0"/>
                <a:cs typeface="Arial" panose="020B0604020202020204" pitchFamily="34" charset="0"/>
              </a:rPr>
              <a:t> de </a:t>
            </a:r>
            <a:r>
              <a:rPr lang="en-US" sz="2300" b="1" dirty="0" err="1">
                <a:latin typeface="Arial" panose="020B0604020202020204" pitchFamily="34" charset="0"/>
                <a:cs typeface="Arial" panose="020B0604020202020204" pitchFamily="34" charset="0"/>
              </a:rPr>
              <a:t>protecție</a:t>
            </a:r>
            <a:r>
              <a:rPr lang="en-US" sz="2300" b="1" dirty="0">
                <a:latin typeface="Arial" panose="020B0604020202020204" pitchFamily="34" charset="0"/>
                <a:cs typeface="Arial" panose="020B0604020202020204" pitchFamily="34" charset="0"/>
              </a:rPr>
              <a:t> a </a:t>
            </a:r>
            <a:r>
              <a:rPr lang="en-US" sz="2300" b="1" dirty="0" err="1">
                <a:latin typeface="Arial" panose="020B0604020202020204" pitchFamily="34" charset="0"/>
                <a:cs typeface="Arial" panose="020B0604020202020204" pitchFamily="34" charset="0"/>
              </a:rPr>
              <a:t>copilului</a:t>
            </a:r>
            <a:r>
              <a:rPr lang="en-US" sz="2300" b="1" dirty="0">
                <a:latin typeface="Arial" panose="020B0604020202020204" pitchFamily="34" charset="0"/>
                <a:cs typeface="Arial" panose="020B0604020202020204" pitchFamily="34" charset="0"/>
              </a:rPr>
              <a:t> din </a:t>
            </a:r>
            <a:r>
              <a:rPr lang="en-US" sz="2300" b="1" dirty="0" err="1">
                <a:latin typeface="Arial" panose="020B0604020202020204" pitchFamily="34" charset="0"/>
                <a:cs typeface="Arial" panose="020B0604020202020204" pitchFamily="34" charset="0"/>
              </a:rPr>
              <a:t>Sectorul</a:t>
            </a:r>
            <a:r>
              <a:rPr lang="en-US" sz="2300" b="1" dirty="0">
                <a:latin typeface="Arial" panose="020B0604020202020204" pitchFamily="34" charset="0"/>
                <a:cs typeface="Arial" panose="020B0604020202020204" pitchFamily="34" charset="0"/>
              </a:rPr>
              <a:t> 2, </a:t>
            </a:r>
            <a:r>
              <a:rPr lang="en-US" sz="2300" b="1" dirty="0" err="1">
                <a:latin typeface="Arial" panose="020B0604020202020204" pitchFamily="34" charset="0"/>
                <a:cs typeface="Arial" panose="020B0604020202020204" pitchFamily="34" charset="0"/>
              </a:rPr>
              <a:t>acordarea</a:t>
            </a:r>
            <a:r>
              <a:rPr lang="en-US" sz="2300" b="1" dirty="0">
                <a:latin typeface="Arial" panose="020B0604020202020204" pitchFamily="34" charset="0"/>
                <a:cs typeface="Arial" panose="020B0604020202020204" pitchFamily="34" charset="0"/>
              </a:rPr>
              <a:t> de </a:t>
            </a:r>
            <a:r>
              <a:rPr lang="en-US" sz="2300" b="1" dirty="0" err="1">
                <a:latin typeface="Arial" panose="020B0604020202020204" pitchFamily="34" charset="0"/>
                <a:cs typeface="Arial" panose="020B0604020202020204" pitchFamily="34" charset="0"/>
              </a:rPr>
              <a:t>ajutoare</a:t>
            </a:r>
            <a:r>
              <a:rPr lang="en-US" sz="2300" b="1" dirty="0">
                <a:latin typeface="Arial" panose="020B0604020202020204" pitchFamily="34" charset="0"/>
                <a:cs typeface="Arial" panose="020B0604020202020204" pitchFamily="34" charset="0"/>
              </a:rPr>
              <a:t> </a:t>
            </a:r>
            <a:r>
              <a:rPr lang="en-US" sz="2300" b="1" dirty="0" err="1">
                <a:latin typeface="Arial" panose="020B0604020202020204" pitchFamily="34" charset="0"/>
                <a:cs typeface="Arial" panose="020B0604020202020204" pitchFamily="34" charset="0"/>
              </a:rPr>
              <a:t>pentru</a:t>
            </a:r>
            <a:r>
              <a:rPr lang="en-US" sz="2300" b="1" dirty="0">
                <a:latin typeface="Arial" panose="020B0604020202020204" pitchFamily="34" charset="0"/>
                <a:cs typeface="Arial" panose="020B0604020202020204" pitchFamily="34" charset="0"/>
              </a:rPr>
              <a:t> </a:t>
            </a:r>
            <a:r>
              <a:rPr lang="en-US" sz="2300" b="1" dirty="0" err="1">
                <a:latin typeface="Arial" panose="020B0604020202020204" pitchFamily="34" charset="0"/>
                <a:cs typeface="Arial" panose="020B0604020202020204" pitchFamily="34" charset="0"/>
              </a:rPr>
              <a:t>persoane</a:t>
            </a:r>
            <a:r>
              <a:rPr lang="en-US" sz="2300" b="1" dirty="0">
                <a:latin typeface="Arial" panose="020B0604020202020204" pitchFamily="34" charset="0"/>
                <a:cs typeface="Arial" panose="020B0604020202020204" pitchFamily="34" charset="0"/>
              </a:rPr>
              <a:t> </a:t>
            </a:r>
            <a:r>
              <a:rPr lang="en-US" sz="2300" b="1" dirty="0" err="1">
                <a:latin typeface="Arial" panose="020B0604020202020204" pitchFamily="34" charset="0"/>
                <a:cs typeface="Arial" panose="020B0604020202020204" pitchFamily="34" charset="0"/>
              </a:rPr>
              <a:t>aflate</a:t>
            </a:r>
            <a:r>
              <a:rPr lang="en-US" sz="2300" b="1" dirty="0">
                <a:latin typeface="Arial" panose="020B0604020202020204" pitchFamily="34" charset="0"/>
                <a:cs typeface="Arial" panose="020B0604020202020204" pitchFamily="34" charset="0"/>
              </a:rPr>
              <a:t> </a:t>
            </a:r>
            <a:r>
              <a:rPr lang="en-US" sz="2300" b="1" dirty="0" err="1">
                <a:latin typeface="Arial" panose="020B0604020202020204" pitchFamily="34" charset="0"/>
                <a:cs typeface="Arial" panose="020B0604020202020204" pitchFamily="34" charset="0"/>
              </a:rPr>
              <a:t>în</a:t>
            </a:r>
            <a:r>
              <a:rPr lang="en-US" sz="2300" b="1" dirty="0">
                <a:latin typeface="Arial" panose="020B0604020202020204" pitchFamily="34" charset="0"/>
                <a:cs typeface="Arial" panose="020B0604020202020204" pitchFamily="34" charset="0"/>
              </a:rPr>
              <a:t> </a:t>
            </a:r>
            <a:r>
              <a:rPr lang="en-US" sz="2300" b="1" dirty="0" err="1">
                <a:latin typeface="Arial" panose="020B0604020202020204" pitchFamily="34" charset="0"/>
                <a:cs typeface="Arial" panose="020B0604020202020204" pitchFamily="34" charset="0"/>
              </a:rPr>
              <a:t>situaţii</a:t>
            </a:r>
            <a:r>
              <a:rPr lang="en-US" sz="2300" b="1" dirty="0">
                <a:latin typeface="Arial" panose="020B0604020202020204" pitchFamily="34" charset="0"/>
                <a:cs typeface="Arial" panose="020B0604020202020204" pitchFamily="34" charset="0"/>
              </a:rPr>
              <a:t> </a:t>
            </a:r>
            <a:r>
              <a:rPr lang="en-US" sz="2300" b="1" dirty="0" smtClean="0">
                <a:latin typeface="Arial" panose="020B0604020202020204" pitchFamily="34" charset="0"/>
                <a:cs typeface="Arial" panose="020B0604020202020204" pitchFamily="34" charset="0"/>
              </a:rPr>
              <a:t>de </a:t>
            </a:r>
            <a:r>
              <a:rPr lang="en-US" sz="2300" b="1" dirty="0" err="1">
                <a:latin typeface="Arial" panose="020B0604020202020204" pitchFamily="34" charset="0"/>
                <a:cs typeface="Arial" panose="020B0604020202020204" pitchFamily="34" charset="0"/>
              </a:rPr>
              <a:t>risc</a:t>
            </a:r>
            <a:r>
              <a:rPr lang="en-US" sz="2300" b="1" dirty="0">
                <a:latin typeface="Arial" panose="020B0604020202020204" pitchFamily="34" charset="0"/>
                <a:cs typeface="Arial" panose="020B0604020202020204" pitchFamily="34" charset="0"/>
              </a:rPr>
              <a:t> </a:t>
            </a:r>
            <a:r>
              <a:rPr lang="en-US" sz="2300" b="1" dirty="0" smtClean="0">
                <a:latin typeface="Arial" panose="020B0604020202020204" pitchFamily="34" charset="0"/>
                <a:cs typeface="Arial" panose="020B0604020202020204" pitchFamily="34" charset="0"/>
              </a:rPr>
              <a:t>social</a:t>
            </a:r>
            <a:r>
              <a:rPr lang="ro-RO" sz="2300" b="1" dirty="0" smtClean="0">
                <a:latin typeface="Arial" panose="020B0604020202020204" pitchFamily="34" charset="0"/>
                <a:cs typeface="Arial" panose="020B0604020202020204" pitchFamily="34" charset="0"/>
              </a:rPr>
              <a:t>:</a:t>
            </a:r>
          </a:p>
          <a:p>
            <a:pPr marL="11113">
              <a:spcBef>
                <a:spcPct val="20000"/>
              </a:spcBef>
              <a:spcAft>
                <a:spcPts val="600"/>
              </a:spcAft>
              <a:buClr>
                <a:schemeClr val="accent1">
                  <a:lumMod val="75000"/>
                </a:schemeClr>
              </a:buClr>
              <a:buSzPct val="145000"/>
            </a:pPr>
            <a:endParaRPr lang="en-US" sz="300" b="1" dirty="0">
              <a:latin typeface="Arial" panose="020B0604020202020204" pitchFamily="34" charset="0"/>
              <a:cs typeface="Arial" panose="020B0604020202020204" pitchFamily="34" charset="0"/>
            </a:endParaRPr>
          </a:p>
          <a:p>
            <a:pPr marL="11113">
              <a:spcBef>
                <a:spcPct val="20000"/>
              </a:spcBef>
              <a:spcAft>
                <a:spcPts val="600"/>
              </a:spcAft>
              <a:buClr>
                <a:schemeClr val="accent1">
                  <a:lumMod val="75000"/>
                </a:schemeClr>
              </a:buClr>
              <a:buSzPct val="145000"/>
              <a:buFont typeface="Arial"/>
              <a:buChar char="•"/>
            </a:pPr>
            <a:r>
              <a:rPr lang="ro-RO" sz="2300" b="1" dirty="0" smtClean="0">
                <a:latin typeface="Arial" panose="020B0604020202020204" pitchFamily="34" charset="0"/>
                <a:cs typeface="Arial" panose="020B0604020202020204" pitchFamily="34" charset="0"/>
              </a:rPr>
              <a:t> </a:t>
            </a:r>
            <a:r>
              <a:rPr lang="en-US" sz="2300" b="1" dirty="0" err="1" smtClean="0">
                <a:latin typeface="Arial" panose="020B0604020202020204" pitchFamily="34" charset="0"/>
                <a:cs typeface="Arial" panose="020B0604020202020204" pitchFamily="34" charset="0"/>
              </a:rPr>
              <a:t>Asisten</a:t>
            </a:r>
            <a:r>
              <a:rPr lang="ro-RO" sz="2300" b="1" dirty="0">
                <a:latin typeface="Arial" panose="020B0604020202020204" pitchFamily="34" charset="0"/>
                <a:cs typeface="Arial" panose="020B0604020202020204" pitchFamily="34" charset="0"/>
              </a:rPr>
              <a:t>ț</a:t>
            </a:r>
            <a:r>
              <a:rPr lang="en-US" sz="2300" b="1" dirty="0" smtClean="0">
                <a:latin typeface="Arial" panose="020B0604020202020204" pitchFamily="34" charset="0"/>
                <a:cs typeface="Arial" panose="020B0604020202020204" pitchFamily="34" charset="0"/>
              </a:rPr>
              <a:t>ă </a:t>
            </a:r>
            <a:r>
              <a:rPr lang="en-US" sz="2300" b="1" dirty="0" err="1">
                <a:latin typeface="Arial" panose="020B0604020202020204" pitchFamily="34" charset="0"/>
                <a:cs typeface="Arial" panose="020B0604020202020204" pitchFamily="34" charset="0"/>
              </a:rPr>
              <a:t>socială</a:t>
            </a:r>
            <a:r>
              <a:rPr lang="en-US" sz="2300" b="1" dirty="0">
                <a:latin typeface="Arial" panose="020B0604020202020204" pitchFamily="34" charset="0"/>
                <a:cs typeface="Arial" panose="020B0604020202020204" pitchFamily="34" charset="0"/>
              </a:rPr>
              <a:t> </a:t>
            </a:r>
            <a:r>
              <a:rPr lang="en-US" sz="2300" b="1" dirty="0" err="1">
                <a:latin typeface="Arial" panose="020B0604020202020204" pitchFamily="34" charset="0"/>
                <a:cs typeface="Arial" panose="020B0604020202020204" pitchFamily="34" charset="0"/>
              </a:rPr>
              <a:t>pentru</a:t>
            </a:r>
            <a:r>
              <a:rPr lang="en-US" sz="2300" b="1" dirty="0">
                <a:latin typeface="Arial" panose="020B0604020202020204" pitchFamily="34" charset="0"/>
                <a:cs typeface="Arial" panose="020B0604020202020204" pitchFamily="34" charset="0"/>
              </a:rPr>
              <a:t> </a:t>
            </a:r>
            <a:r>
              <a:rPr lang="en-US" sz="2300" b="1" dirty="0" err="1">
                <a:latin typeface="Arial" panose="020B0604020202020204" pitchFamily="34" charset="0"/>
                <a:cs typeface="Arial" panose="020B0604020202020204" pitchFamily="34" charset="0"/>
              </a:rPr>
              <a:t>familie</a:t>
            </a:r>
            <a:r>
              <a:rPr lang="en-US" sz="2300" b="1" dirty="0">
                <a:latin typeface="Arial" panose="020B0604020202020204" pitchFamily="34" charset="0"/>
                <a:cs typeface="Arial" panose="020B0604020202020204" pitchFamily="34" charset="0"/>
              </a:rPr>
              <a:t> </a:t>
            </a:r>
            <a:r>
              <a:rPr lang="en-US" sz="2300" b="1" dirty="0" err="1">
                <a:latin typeface="Arial" panose="020B0604020202020204" pitchFamily="34" charset="0"/>
                <a:cs typeface="Arial" panose="020B0604020202020204" pitchFamily="34" charset="0"/>
              </a:rPr>
              <a:t>şi</a:t>
            </a:r>
            <a:r>
              <a:rPr lang="en-US" sz="2300" b="1" dirty="0">
                <a:latin typeface="Arial" panose="020B0604020202020204" pitchFamily="34" charset="0"/>
                <a:cs typeface="Arial" panose="020B0604020202020204" pitchFamily="34" charset="0"/>
              </a:rPr>
              <a:t> </a:t>
            </a:r>
            <a:r>
              <a:rPr lang="en-US" sz="2300" b="1" dirty="0" err="1" smtClean="0">
                <a:latin typeface="Arial" panose="020B0604020202020204" pitchFamily="34" charset="0"/>
                <a:cs typeface="Arial" panose="020B0604020202020204" pitchFamily="34" charset="0"/>
              </a:rPr>
              <a:t>copii</a:t>
            </a:r>
            <a:r>
              <a:rPr lang="ro-RO" sz="2300" b="1" dirty="0" smtClean="0">
                <a:latin typeface="Arial" panose="020B0604020202020204" pitchFamily="34" charset="0"/>
                <a:cs typeface="Arial" panose="020B0604020202020204" pitchFamily="34" charset="0"/>
              </a:rPr>
              <a:t>;</a:t>
            </a:r>
            <a:r>
              <a:rPr lang="en-US" sz="2300" b="1" dirty="0" smtClean="0">
                <a:latin typeface="Arial" panose="020B0604020202020204" pitchFamily="34" charset="0"/>
                <a:cs typeface="Arial" panose="020B0604020202020204" pitchFamily="34" charset="0"/>
              </a:rPr>
              <a:t> </a:t>
            </a:r>
            <a:endParaRPr lang="ro-RO" sz="2300" b="1" dirty="0" smtClean="0">
              <a:latin typeface="Arial" panose="020B0604020202020204" pitchFamily="34" charset="0"/>
              <a:cs typeface="Arial" panose="020B0604020202020204" pitchFamily="34" charset="0"/>
            </a:endParaRPr>
          </a:p>
          <a:p>
            <a:pPr marL="11113">
              <a:spcBef>
                <a:spcPct val="20000"/>
              </a:spcBef>
              <a:spcAft>
                <a:spcPts val="600"/>
              </a:spcAft>
              <a:buClr>
                <a:schemeClr val="accent1">
                  <a:lumMod val="75000"/>
                </a:schemeClr>
              </a:buClr>
              <a:buSzPct val="145000"/>
              <a:buFont typeface="Arial"/>
              <a:buChar char="•"/>
            </a:pPr>
            <a:r>
              <a:rPr lang="ro-RO" sz="2300" b="1" dirty="0" smtClean="0">
                <a:latin typeface="Arial" panose="020B0604020202020204" pitchFamily="34" charset="0"/>
                <a:cs typeface="Arial" panose="020B0604020202020204" pitchFamily="34" charset="0"/>
              </a:rPr>
              <a:t> </a:t>
            </a:r>
            <a:r>
              <a:rPr lang="en-US" sz="2300" b="1" dirty="0" err="1" smtClean="0">
                <a:latin typeface="Arial" panose="020B0604020202020204" pitchFamily="34" charset="0"/>
                <a:cs typeface="Arial" panose="020B0604020202020204" pitchFamily="34" charset="0"/>
              </a:rPr>
              <a:t>Ajutoare</a:t>
            </a:r>
            <a:r>
              <a:rPr lang="en-US" sz="2300" b="1" dirty="0" smtClean="0">
                <a:latin typeface="Arial" panose="020B0604020202020204" pitchFamily="34" charset="0"/>
                <a:cs typeface="Arial" panose="020B0604020202020204" pitchFamily="34" charset="0"/>
              </a:rPr>
              <a:t> </a:t>
            </a:r>
            <a:r>
              <a:rPr lang="en-US" sz="2300" b="1" dirty="0" err="1" smtClean="0">
                <a:latin typeface="Arial" panose="020B0604020202020204" pitchFamily="34" charset="0"/>
                <a:cs typeface="Arial" panose="020B0604020202020204" pitchFamily="34" charset="0"/>
              </a:rPr>
              <a:t>sociale</a:t>
            </a:r>
            <a:r>
              <a:rPr lang="ro-RO" sz="2300" b="1" dirty="0">
                <a:latin typeface="Arial" panose="020B0604020202020204" pitchFamily="34" charset="0"/>
                <a:cs typeface="Arial" panose="020B0604020202020204" pitchFamily="34" charset="0"/>
              </a:rPr>
              <a:t>;</a:t>
            </a:r>
            <a:r>
              <a:rPr lang="en-US" sz="2300" b="1" dirty="0" smtClean="0">
                <a:latin typeface="Arial" panose="020B0604020202020204" pitchFamily="34" charset="0"/>
                <a:cs typeface="Arial" panose="020B0604020202020204" pitchFamily="34" charset="0"/>
              </a:rPr>
              <a:t> </a:t>
            </a:r>
            <a:endParaRPr lang="ro-RO" sz="2300" b="1" dirty="0" smtClean="0">
              <a:latin typeface="Arial" panose="020B0604020202020204" pitchFamily="34" charset="0"/>
              <a:cs typeface="Arial" panose="020B0604020202020204" pitchFamily="34" charset="0"/>
            </a:endParaRPr>
          </a:p>
          <a:p>
            <a:pPr marL="11113">
              <a:spcBef>
                <a:spcPct val="20000"/>
              </a:spcBef>
              <a:spcAft>
                <a:spcPts val="600"/>
              </a:spcAft>
              <a:buClr>
                <a:schemeClr val="accent1">
                  <a:lumMod val="75000"/>
                </a:schemeClr>
              </a:buClr>
              <a:buSzPct val="145000"/>
              <a:buFont typeface="Arial"/>
              <a:buChar char="•"/>
            </a:pPr>
            <a:r>
              <a:rPr lang="ro-RO" sz="2300" b="1" dirty="0" smtClean="0">
                <a:latin typeface="Arial" panose="020B0604020202020204" pitchFamily="34" charset="0"/>
                <a:cs typeface="Arial" panose="020B0604020202020204" pitchFamily="34" charset="0"/>
              </a:rPr>
              <a:t> </a:t>
            </a:r>
            <a:r>
              <a:rPr lang="en-US" sz="2300" b="1" dirty="0" err="1" smtClean="0">
                <a:latin typeface="Arial" panose="020B0604020202020204" pitchFamily="34" charset="0"/>
                <a:cs typeface="Arial" panose="020B0604020202020204" pitchFamily="34" charset="0"/>
              </a:rPr>
              <a:t>Asistenţ</a:t>
            </a:r>
            <a:r>
              <a:rPr lang="ro-RO" sz="2300" b="1" dirty="0" smtClean="0">
                <a:latin typeface="Arial" panose="020B0604020202020204" pitchFamily="34" charset="0"/>
                <a:cs typeface="Arial" panose="020B0604020202020204" pitchFamily="34" charset="0"/>
              </a:rPr>
              <a:t>ă</a:t>
            </a:r>
            <a:r>
              <a:rPr lang="en-US" sz="2300" b="1" dirty="0" smtClean="0">
                <a:latin typeface="Arial" panose="020B0604020202020204" pitchFamily="34" charset="0"/>
                <a:cs typeface="Arial" panose="020B0604020202020204" pitchFamily="34" charset="0"/>
              </a:rPr>
              <a:t> </a:t>
            </a:r>
            <a:r>
              <a:rPr lang="en-US" sz="2300" b="1" dirty="0" err="1">
                <a:latin typeface="Arial" panose="020B0604020202020204" pitchFamily="34" charset="0"/>
                <a:cs typeface="Arial" panose="020B0604020202020204" pitchFamily="34" charset="0"/>
              </a:rPr>
              <a:t>socială</a:t>
            </a:r>
            <a:r>
              <a:rPr lang="en-US" sz="2300" b="1" dirty="0">
                <a:latin typeface="Arial" panose="020B0604020202020204" pitchFamily="34" charset="0"/>
                <a:cs typeface="Arial" panose="020B0604020202020204" pitchFamily="34" charset="0"/>
              </a:rPr>
              <a:t> </a:t>
            </a:r>
            <a:r>
              <a:rPr lang="en-US" sz="2300" b="1" dirty="0" err="1">
                <a:latin typeface="Arial" panose="020B0604020202020204" pitchFamily="34" charset="0"/>
                <a:cs typeface="Arial" panose="020B0604020202020204" pitchFamily="34" charset="0"/>
              </a:rPr>
              <a:t>în</a:t>
            </a:r>
            <a:r>
              <a:rPr lang="en-US" sz="2300" b="1" dirty="0">
                <a:latin typeface="Arial" panose="020B0604020202020204" pitchFamily="34" charset="0"/>
                <a:cs typeface="Arial" panose="020B0604020202020204" pitchFamily="34" charset="0"/>
              </a:rPr>
              <a:t> </a:t>
            </a:r>
            <a:r>
              <a:rPr lang="en-US" sz="2300" b="1" dirty="0" err="1">
                <a:latin typeface="Arial" panose="020B0604020202020204" pitchFamily="34" charset="0"/>
                <a:cs typeface="Arial" panose="020B0604020202020204" pitchFamily="34" charset="0"/>
              </a:rPr>
              <a:t>caz</a:t>
            </a:r>
            <a:r>
              <a:rPr lang="en-US" sz="2300" b="1" dirty="0">
                <a:latin typeface="Arial" panose="020B0604020202020204" pitchFamily="34" charset="0"/>
                <a:cs typeface="Arial" panose="020B0604020202020204" pitchFamily="34" charset="0"/>
              </a:rPr>
              <a:t> de </a:t>
            </a:r>
            <a:r>
              <a:rPr lang="en-US" sz="2300" b="1" dirty="0" err="1">
                <a:latin typeface="Arial" panose="020B0604020202020204" pitchFamily="34" charset="0"/>
                <a:cs typeface="Arial" panose="020B0604020202020204" pitchFamily="34" charset="0"/>
              </a:rPr>
              <a:t>boli</a:t>
            </a:r>
            <a:r>
              <a:rPr lang="en-US" sz="2300" b="1" dirty="0">
                <a:latin typeface="Arial" panose="020B0604020202020204" pitchFamily="34" charset="0"/>
                <a:cs typeface="Arial" panose="020B0604020202020204" pitchFamily="34" charset="0"/>
              </a:rPr>
              <a:t> </a:t>
            </a:r>
            <a:r>
              <a:rPr lang="en-US" sz="2300" b="1" dirty="0" err="1">
                <a:latin typeface="Arial" panose="020B0604020202020204" pitchFamily="34" charset="0"/>
                <a:cs typeface="Arial" panose="020B0604020202020204" pitchFamily="34" charset="0"/>
              </a:rPr>
              <a:t>şi</a:t>
            </a:r>
            <a:r>
              <a:rPr lang="en-US" sz="2300" b="1" dirty="0">
                <a:latin typeface="Arial" panose="020B0604020202020204" pitchFamily="34" charset="0"/>
                <a:cs typeface="Arial" panose="020B0604020202020204" pitchFamily="34" charset="0"/>
              </a:rPr>
              <a:t> </a:t>
            </a:r>
            <a:r>
              <a:rPr lang="en-US" sz="2300" b="1" dirty="0" err="1" smtClean="0">
                <a:latin typeface="Arial" panose="020B0604020202020204" pitchFamily="34" charset="0"/>
                <a:cs typeface="Arial" panose="020B0604020202020204" pitchFamily="34" charset="0"/>
              </a:rPr>
              <a:t>invalidităţi</a:t>
            </a:r>
            <a:r>
              <a:rPr lang="ro-RO" sz="2300" b="1" dirty="0" smtClean="0">
                <a:latin typeface="Arial" panose="020B0604020202020204" pitchFamily="34" charset="0"/>
                <a:cs typeface="Arial" panose="020B0604020202020204" pitchFamily="34" charset="0"/>
              </a:rPr>
              <a:t>;</a:t>
            </a:r>
            <a:r>
              <a:rPr lang="en-US" sz="2300" b="1" dirty="0" smtClean="0">
                <a:latin typeface="Arial" panose="020B0604020202020204" pitchFamily="34" charset="0"/>
                <a:cs typeface="Arial" panose="020B0604020202020204" pitchFamily="34" charset="0"/>
              </a:rPr>
              <a:t> </a:t>
            </a:r>
            <a:endParaRPr lang="ro-RO" sz="2300" b="1" dirty="0" smtClean="0">
              <a:latin typeface="Arial" panose="020B0604020202020204" pitchFamily="34" charset="0"/>
              <a:cs typeface="Arial" panose="020B0604020202020204" pitchFamily="34" charset="0"/>
            </a:endParaRPr>
          </a:p>
          <a:p>
            <a:pPr marL="11113">
              <a:spcBef>
                <a:spcPct val="20000"/>
              </a:spcBef>
              <a:spcAft>
                <a:spcPts val="600"/>
              </a:spcAft>
              <a:buClr>
                <a:schemeClr val="accent1">
                  <a:lumMod val="75000"/>
                </a:schemeClr>
              </a:buClr>
              <a:buSzPct val="145000"/>
              <a:buFont typeface="Arial"/>
              <a:buChar char="•"/>
            </a:pPr>
            <a:r>
              <a:rPr lang="ro-RO" sz="2300" b="1" dirty="0" smtClean="0">
                <a:latin typeface="Arial" panose="020B0604020202020204" pitchFamily="34" charset="0"/>
                <a:cs typeface="Arial" panose="020B0604020202020204" pitchFamily="34" charset="0"/>
              </a:rPr>
              <a:t> </a:t>
            </a:r>
            <a:r>
              <a:rPr lang="en-US" sz="2300" b="1" dirty="0" err="1" smtClean="0">
                <a:latin typeface="Arial" panose="020B0604020202020204" pitchFamily="34" charset="0"/>
                <a:cs typeface="Arial" panose="020B0604020202020204" pitchFamily="34" charset="0"/>
              </a:rPr>
              <a:t>Asistenţ</a:t>
            </a:r>
            <a:r>
              <a:rPr lang="ro-RO" sz="2300" b="1" dirty="0" smtClean="0">
                <a:latin typeface="Arial" panose="020B0604020202020204" pitchFamily="34" charset="0"/>
                <a:cs typeface="Arial" panose="020B0604020202020204" pitchFamily="34" charset="0"/>
              </a:rPr>
              <a:t>ă</a:t>
            </a:r>
            <a:r>
              <a:rPr lang="en-US" sz="2300" b="1" dirty="0" smtClean="0">
                <a:latin typeface="Arial" panose="020B0604020202020204" pitchFamily="34" charset="0"/>
                <a:cs typeface="Arial" panose="020B0604020202020204" pitchFamily="34" charset="0"/>
              </a:rPr>
              <a:t> </a:t>
            </a:r>
            <a:r>
              <a:rPr lang="en-US" sz="2300" b="1" dirty="0" err="1">
                <a:latin typeface="Arial" panose="020B0604020202020204" pitchFamily="34" charset="0"/>
                <a:cs typeface="Arial" panose="020B0604020202020204" pitchFamily="34" charset="0"/>
              </a:rPr>
              <a:t>acordată</a:t>
            </a:r>
            <a:r>
              <a:rPr lang="en-US" sz="2300" b="1" dirty="0">
                <a:latin typeface="Arial" panose="020B0604020202020204" pitchFamily="34" charset="0"/>
                <a:cs typeface="Arial" panose="020B0604020202020204" pitchFamily="34" charset="0"/>
              </a:rPr>
              <a:t> </a:t>
            </a:r>
            <a:r>
              <a:rPr lang="en-US" sz="2300" b="1" dirty="0" err="1">
                <a:latin typeface="Arial" panose="020B0604020202020204" pitchFamily="34" charset="0"/>
                <a:cs typeface="Arial" panose="020B0604020202020204" pitchFamily="34" charset="0"/>
              </a:rPr>
              <a:t>persoanelor</a:t>
            </a:r>
            <a:r>
              <a:rPr lang="en-US" sz="2300" b="1" dirty="0">
                <a:latin typeface="Arial" panose="020B0604020202020204" pitchFamily="34" charset="0"/>
                <a:cs typeface="Arial" panose="020B0604020202020204" pitchFamily="34" charset="0"/>
              </a:rPr>
              <a:t> </a:t>
            </a:r>
            <a:r>
              <a:rPr lang="en-US" sz="2300" b="1" dirty="0" err="1">
                <a:latin typeface="Arial" panose="020B0604020202020204" pitchFamily="34" charset="0"/>
                <a:cs typeface="Arial" panose="020B0604020202020204" pitchFamily="34" charset="0"/>
              </a:rPr>
              <a:t>în</a:t>
            </a:r>
            <a:r>
              <a:rPr lang="en-US" sz="2300" b="1" dirty="0">
                <a:latin typeface="Arial" panose="020B0604020202020204" pitchFamily="34" charset="0"/>
                <a:cs typeface="Arial" panose="020B0604020202020204" pitchFamily="34" charset="0"/>
              </a:rPr>
              <a:t> </a:t>
            </a:r>
            <a:r>
              <a:rPr lang="en-US" sz="2300" b="1" dirty="0" err="1" smtClean="0">
                <a:latin typeface="Arial" panose="020B0604020202020204" pitchFamily="34" charset="0"/>
                <a:cs typeface="Arial" panose="020B0604020202020204" pitchFamily="34" charset="0"/>
              </a:rPr>
              <a:t>vârstă</a:t>
            </a:r>
            <a:r>
              <a:rPr lang="ro-RO" sz="2300" b="1" dirty="0" smtClean="0">
                <a:latin typeface="Arial" panose="020B0604020202020204" pitchFamily="34" charset="0"/>
                <a:cs typeface="Arial" panose="020B0604020202020204" pitchFamily="34" charset="0"/>
              </a:rPr>
              <a:t>;</a:t>
            </a:r>
            <a:r>
              <a:rPr lang="en-US" sz="2300" b="1" dirty="0" smtClean="0">
                <a:latin typeface="Arial" panose="020B0604020202020204" pitchFamily="34" charset="0"/>
                <a:cs typeface="Arial" panose="020B0604020202020204" pitchFamily="34" charset="0"/>
              </a:rPr>
              <a:t> </a:t>
            </a:r>
            <a:endParaRPr lang="ro-RO" sz="2300" b="1" dirty="0" smtClean="0">
              <a:latin typeface="Arial" panose="020B0604020202020204" pitchFamily="34" charset="0"/>
              <a:cs typeface="Arial" panose="020B0604020202020204" pitchFamily="34" charset="0"/>
            </a:endParaRPr>
          </a:p>
          <a:p>
            <a:pPr marL="11113">
              <a:spcBef>
                <a:spcPct val="20000"/>
              </a:spcBef>
              <a:spcAft>
                <a:spcPts val="600"/>
              </a:spcAft>
              <a:buClr>
                <a:schemeClr val="accent1">
                  <a:lumMod val="75000"/>
                </a:schemeClr>
              </a:buClr>
              <a:buSzPct val="145000"/>
              <a:buFont typeface="Arial"/>
              <a:buChar char="•"/>
            </a:pPr>
            <a:r>
              <a:rPr lang="ro-RO" sz="2300" b="1" dirty="0" smtClean="0">
                <a:latin typeface="Arial" panose="020B0604020202020204" pitchFamily="34" charset="0"/>
                <a:cs typeface="Arial" panose="020B0604020202020204" pitchFamily="34" charset="0"/>
              </a:rPr>
              <a:t> </a:t>
            </a:r>
            <a:r>
              <a:rPr lang="en-US" sz="2300" b="1" dirty="0" err="1" smtClean="0">
                <a:latin typeface="Arial" panose="020B0604020202020204" pitchFamily="34" charset="0"/>
                <a:cs typeface="Arial" panose="020B0604020202020204" pitchFamily="34" charset="0"/>
              </a:rPr>
              <a:t>Alte</a:t>
            </a:r>
            <a:r>
              <a:rPr lang="en-US" sz="2300" b="1" dirty="0" smtClean="0">
                <a:latin typeface="Arial" panose="020B0604020202020204" pitchFamily="34" charset="0"/>
                <a:cs typeface="Arial" panose="020B0604020202020204" pitchFamily="34" charset="0"/>
              </a:rPr>
              <a:t> </a:t>
            </a:r>
            <a:r>
              <a:rPr lang="en-US" sz="2300" b="1" dirty="0" err="1">
                <a:latin typeface="Arial" panose="020B0604020202020204" pitchFamily="34" charset="0"/>
                <a:cs typeface="Arial" panose="020B0604020202020204" pitchFamily="34" charset="0"/>
              </a:rPr>
              <a:t>cheltuieli</a:t>
            </a:r>
            <a:r>
              <a:rPr lang="en-US" sz="2300" b="1" dirty="0">
                <a:latin typeface="Arial" panose="020B0604020202020204" pitchFamily="34" charset="0"/>
                <a:cs typeface="Arial" panose="020B0604020202020204" pitchFamily="34" charset="0"/>
              </a:rPr>
              <a:t> </a:t>
            </a:r>
            <a:r>
              <a:rPr lang="en-US" sz="2300" b="1" dirty="0" err="1">
                <a:latin typeface="Arial" panose="020B0604020202020204" pitchFamily="34" charset="0"/>
                <a:cs typeface="Arial" panose="020B0604020202020204" pitchFamily="34" charset="0"/>
              </a:rPr>
              <a:t>în</a:t>
            </a:r>
            <a:r>
              <a:rPr lang="en-US" sz="2300" b="1" dirty="0">
                <a:latin typeface="Arial" panose="020B0604020202020204" pitchFamily="34" charset="0"/>
                <a:cs typeface="Arial" panose="020B0604020202020204" pitchFamily="34" charset="0"/>
              </a:rPr>
              <a:t> </a:t>
            </a:r>
            <a:r>
              <a:rPr lang="en-US" sz="2300" b="1" dirty="0" err="1">
                <a:latin typeface="Arial" panose="020B0604020202020204" pitchFamily="34" charset="0"/>
                <a:cs typeface="Arial" panose="020B0604020202020204" pitchFamily="34" charset="0"/>
              </a:rPr>
              <a:t>domeniul</a:t>
            </a:r>
            <a:r>
              <a:rPr lang="en-US" sz="2300" b="1" dirty="0">
                <a:latin typeface="Arial" panose="020B0604020202020204" pitchFamily="34" charset="0"/>
                <a:cs typeface="Arial" panose="020B0604020202020204" pitchFamily="34" charset="0"/>
              </a:rPr>
              <a:t> </a:t>
            </a:r>
            <a:r>
              <a:rPr lang="en-US" sz="2300" b="1" dirty="0" err="1">
                <a:latin typeface="Arial" panose="020B0604020202020204" pitchFamily="34" charset="0"/>
                <a:cs typeface="Arial" panose="020B0604020202020204" pitchFamily="34" charset="0"/>
              </a:rPr>
              <a:t>asigurărilor</a:t>
            </a:r>
            <a:r>
              <a:rPr lang="en-US" sz="2300" b="1" dirty="0">
                <a:latin typeface="Arial" panose="020B0604020202020204" pitchFamily="34" charset="0"/>
                <a:cs typeface="Arial" panose="020B0604020202020204" pitchFamily="34" charset="0"/>
              </a:rPr>
              <a:t> </a:t>
            </a:r>
            <a:r>
              <a:rPr lang="en-US" sz="2300" b="1" dirty="0" err="1">
                <a:latin typeface="Arial" panose="020B0604020202020204" pitchFamily="34" charset="0"/>
                <a:cs typeface="Arial" panose="020B0604020202020204" pitchFamily="34" charset="0"/>
              </a:rPr>
              <a:t>şi</a:t>
            </a:r>
            <a:r>
              <a:rPr lang="en-US" sz="2300" b="1" dirty="0">
                <a:latin typeface="Arial" panose="020B0604020202020204" pitchFamily="34" charset="0"/>
                <a:cs typeface="Arial" panose="020B0604020202020204" pitchFamily="34" charset="0"/>
              </a:rPr>
              <a:t> </a:t>
            </a:r>
            <a:r>
              <a:rPr lang="en-US" sz="2300" b="1" dirty="0" err="1">
                <a:latin typeface="Arial" panose="020B0604020202020204" pitchFamily="34" charset="0"/>
                <a:cs typeface="Arial" panose="020B0604020202020204" pitchFamily="34" charset="0"/>
              </a:rPr>
              <a:t>asistenţei</a:t>
            </a:r>
            <a:r>
              <a:rPr lang="en-US" sz="2300" b="1" dirty="0">
                <a:latin typeface="Arial" panose="020B0604020202020204" pitchFamily="34" charset="0"/>
                <a:cs typeface="Arial" panose="020B0604020202020204" pitchFamily="34" charset="0"/>
              </a:rPr>
              <a:t> </a:t>
            </a:r>
            <a:r>
              <a:rPr lang="en-US" sz="2300" b="1" dirty="0" err="1" smtClean="0">
                <a:latin typeface="Arial" panose="020B0604020202020204" pitchFamily="34" charset="0"/>
                <a:cs typeface="Arial" panose="020B0604020202020204" pitchFamily="34" charset="0"/>
              </a:rPr>
              <a:t>sociale</a:t>
            </a:r>
            <a:r>
              <a:rPr lang="ro-RO" sz="2300" b="1" dirty="0" smtClean="0">
                <a:latin typeface="Arial" panose="020B0604020202020204" pitchFamily="34" charset="0"/>
                <a:cs typeface="Arial" panose="020B0604020202020204" pitchFamily="34" charset="0"/>
              </a:rPr>
              <a:t>;</a:t>
            </a:r>
          </a:p>
          <a:p>
            <a:pPr marL="11113">
              <a:spcBef>
                <a:spcPct val="20000"/>
              </a:spcBef>
              <a:spcAft>
                <a:spcPts val="600"/>
              </a:spcAft>
              <a:buClr>
                <a:schemeClr val="accent1">
                  <a:lumMod val="75000"/>
                </a:schemeClr>
              </a:buClr>
              <a:buSzPct val="145000"/>
              <a:buFont typeface="Arial"/>
              <a:buChar char="•"/>
            </a:pPr>
            <a:r>
              <a:rPr lang="ro-RO" sz="2300" b="1" dirty="0">
                <a:latin typeface="Arial" panose="020B0604020202020204" pitchFamily="34" charset="0"/>
                <a:cs typeface="Arial" panose="020B0604020202020204" pitchFamily="34" charset="0"/>
              </a:rPr>
              <a:t> </a:t>
            </a:r>
            <a:r>
              <a:rPr lang="ro-RO" sz="2300" b="1" dirty="0" smtClean="0">
                <a:latin typeface="Arial" panose="020B0604020202020204" pitchFamily="34" charset="0"/>
                <a:cs typeface="Arial" panose="020B0604020202020204" pitchFamily="34" charset="0"/>
              </a:rPr>
              <a:t>Proiecte finanțate din FEN pentru prevenirea separării copiilor de părinți și pentru reintegrarea acestora în familie și comunitate;</a:t>
            </a:r>
          </a:p>
          <a:p>
            <a:pPr marL="11113">
              <a:spcBef>
                <a:spcPct val="20000"/>
              </a:spcBef>
              <a:spcAft>
                <a:spcPts val="600"/>
              </a:spcAft>
              <a:buClr>
                <a:schemeClr val="accent1">
                  <a:lumMod val="75000"/>
                </a:schemeClr>
              </a:buClr>
              <a:buSzPct val="145000"/>
              <a:buFont typeface="Arial"/>
              <a:buChar char="•"/>
            </a:pPr>
            <a:r>
              <a:rPr lang="ro-RO" sz="2300" b="1" dirty="0">
                <a:latin typeface="Arial" panose="020B0604020202020204" pitchFamily="34" charset="0"/>
                <a:cs typeface="Arial" panose="020B0604020202020204" pitchFamily="34" charset="0"/>
              </a:rPr>
              <a:t> </a:t>
            </a:r>
            <a:r>
              <a:rPr lang="ro-RO" sz="2300" b="1" dirty="0" smtClean="0">
                <a:latin typeface="Arial" panose="020B0604020202020204" pitchFamily="34" charset="0"/>
                <a:cs typeface="Arial" panose="020B0604020202020204" pitchFamily="34" charset="0"/>
              </a:rPr>
              <a:t>Continuarea proiectului „Intervenții integrate </a:t>
            </a:r>
            <a:r>
              <a:rPr lang="ro-RO" sz="2300" b="1" dirty="0" err="1" smtClean="0">
                <a:latin typeface="Arial" panose="020B0604020202020204" pitchFamily="34" charset="0"/>
                <a:cs typeface="Arial" panose="020B0604020202020204" pitchFamily="34" charset="0"/>
              </a:rPr>
              <a:t>socio</a:t>
            </a:r>
            <a:r>
              <a:rPr lang="ro-RO" sz="2300" b="1" dirty="0" smtClean="0">
                <a:latin typeface="Arial" panose="020B0604020202020204" pitchFamily="34" charset="0"/>
                <a:cs typeface="Arial" panose="020B0604020202020204" pitchFamily="34" charset="0"/>
              </a:rPr>
              <a:t>-educaționale pentru copii defavorizați din zonele urbane marginalizate </a:t>
            </a:r>
            <a:r>
              <a:rPr lang="ro-RO" sz="2300" b="1" dirty="0" err="1" smtClean="0">
                <a:latin typeface="Arial" panose="020B0604020202020204" pitchFamily="34" charset="0"/>
                <a:cs typeface="Arial" panose="020B0604020202020204" pitchFamily="34" charset="0"/>
              </a:rPr>
              <a:t>Baicului</a:t>
            </a:r>
            <a:r>
              <a:rPr lang="ro-RO" sz="2300" b="1" dirty="0" smtClean="0">
                <a:latin typeface="Arial" panose="020B0604020202020204" pitchFamily="34" charset="0"/>
                <a:cs typeface="Arial" panose="020B0604020202020204" pitchFamily="34" charset="0"/>
              </a:rPr>
              <a:t> și Tei </a:t>
            </a:r>
            <a:r>
              <a:rPr lang="ro-RO" sz="2300" b="1" dirty="0" err="1" smtClean="0">
                <a:latin typeface="Arial" panose="020B0604020202020204" pitchFamily="34" charset="0"/>
                <a:cs typeface="Arial" panose="020B0604020202020204" pitchFamily="34" charset="0"/>
              </a:rPr>
              <a:t>Toboc</a:t>
            </a:r>
            <a:r>
              <a:rPr lang="ro-RO" sz="2300" b="1" dirty="0" smtClean="0">
                <a:latin typeface="Arial" panose="020B0604020202020204" pitchFamily="34" charset="0"/>
                <a:cs typeface="Arial" panose="020B0604020202020204" pitchFamily="34" charset="0"/>
              </a:rPr>
              <a:t>. </a:t>
            </a:r>
            <a:endParaRPr lang="en-US" b="1" dirty="0"/>
          </a:p>
        </p:txBody>
      </p:sp>
      <p:sp>
        <p:nvSpPr>
          <p:cNvPr id="7" name="Substituent conținut 2"/>
          <p:cNvSpPr txBox="1">
            <a:spLocks/>
          </p:cNvSpPr>
          <p:nvPr/>
        </p:nvSpPr>
        <p:spPr>
          <a:xfrm>
            <a:off x="1136472" y="3094991"/>
            <a:ext cx="10090505" cy="5518996"/>
          </a:xfrm>
          <a:prstGeom prst="rect">
            <a:avLst/>
          </a:prstGeom>
        </p:spPr>
        <p:txBody>
          <a:bodyPr vert="horz" lIns="91440" tIns="45720" rIns="91440" bIns="45720" rtlCol="0">
            <a:normAutofit/>
          </a:bodyPr>
          <a:lstStyle>
            <a:lvl1pPr marL="228600" indent="-228600" algn="l" defTabSz="914400" rtl="0" eaLnBrk="1" latinLnBrk="0" hangingPunct="1">
              <a:lnSpc>
                <a:spcPct val="120000"/>
              </a:lnSpc>
              <a:spcBef>
                <a:spcPts val="1000"/>
              </a:spcBef>
              <a:buFont typeface="Arial" panose="020B0604020202020204" pitchFamily="34" charset="0"/>
              <a:buChar char="•"/>
              <a:defRPr sz="2000" kern="1200">
                <a:solidFill>
                  <a:schemeClr val="tx1"/>
                </a:solidFill>
                <a:effectLst>
                  <a:outerShdw blurRad="50800" dist="38100" dir="2700000" algn="tl" rotWithShape="0">
                    <a:srgbClr val="000000">
                      <a:alpha val="48000"/>
                    </a:srgbClr>
                  </a:outerShdw>
                </a:effectLst>
                <a:latin typeface="+mn-lt"/>
                <a:ea typeface="+mn-ea"/>
                <a:cs typeface="+mn-cs"/>
              </a:defRPr>
            </a:lvl1pPr>
            <a:lvl2pPr marL="685800" indent="-228600" algn="l" defTabSz="914400" rtl="0" eaLnBrk="1" latinLnBrk="0" hangingPunct="1">
              <a:lnSpc>
                <a:spcPct val="120000"/>
              </a:lnSpc>
              <a:spcBef>
                <a:spcPts val="500"/>
              </a:spcBef>
              <a:buFont typeface="Arial" panose="020B0604020202020204" pitchFamily="34" charset="0"/>
              <a:buChar char="•"/>
              <a:defRPr sz="1800" kern="1200">
                <a:solidFill>
                  <a:schemeClr val="tx1"/>
                </a:solidFill>
                <a:effectLst>
                  <a:outerShdw blurRad="50800" dist="38100" dir="2700000" algn="tl" rotWithShape="0">
                    <a:srgbClr val="000000">
                      <a:alpha val="48000"/>
                    </a:srgbClr>
                  </a:outerShdw>
                </a:effectLst>
                <a:latin typeface="+mn-lt"/>
                <a:ea typeface="+mn-ea"/>
                <a:cs typeface="+mn-cs"/>
              </a:defRPr>
            </a:lvl2pPr>
            <a:lvl3pPr marL="1143000" indent="-228600" algn="l" defTabSz="914400" rtl="0" eaLnBrk="1" latinLnBrk="0" hangingPunct="1">
              <a:lnSpc>
                <a:spcPct val="120000"/>
              </a:lnSpc>
              <a:spcBef>
                <a:spcPts val="500"/>
              </a:spcBef>
              <a:buFont typeface="Arial" panose="020B0604020202020204" pitchFamily="34" charset="0"/>
              <a:buChar char="•"/>
              <a:defRPr sz="1600" kern="1200">
                <a:solidFill>
                  <a:schemeClr val="tx1"/>
                </a:solidFill>
                <a:effectLst>
                  <a:outerShdw blurRad="50800" dist="38100" dir="2700000" algn="tl" rotWithShape="0">
                    <a:srgbClr val="000000">
                      <a:alpha val="48000"/>
                    </a:srgbClr>
                  </a:outerShdw>
                </a:effectLst>
                <a:latin typeface="+mn-lt"/>
                <a:ea typeface="+mn-ea"/>
                <a:cs typeface="+mn-cs"/>
              </a:defRPr>
            </a:lvl3pPr>
            <a:lvl4pPr marL="1600200" indent="-228600" algn="l" defTabSz="914400" rtl="0" eaLnBrk="1" latinLnBrk="0" hangingPunct="1">
              <a:lnSpc>
                <a:spcPct val="120000"/>
              </a:lnSpc>
              <a:spcBef>
                <a:spcPts val="500"/>
              </a:spcBef>
              <a:buFont typeface="Arial" panose="020B0604020202020204" pitchFamily="34" charset="0"/>
              <a:buChar char="•"/>
              <a:defRPr sz="1400" kern="1200">
                <a:solidFill>
                  <a:schemeClr val="tx1"/>
                </a:solidFill>
                <a:effectLst>
                  <a:outerShdw blurRad="50800" dist="38100" dir="2700000" algn="tl" rotWithShape="0">
                    <a:srgbClr val="000000">
                      <a:alpha val="48000"/>
                    </a:srgbClr>
                  </a:outerShdw>
                </a:effectLst>
                <a:latin typeface="+mn-lt"/>
                <a:ea typeface="+mn-ea"/>
                <a:cs typeface="+mn-cs"/>
              </a:defRPr>
            </a:lvl4pPr>
            <a:lvl5pPr marL="20574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5pPr>
            <a:lvl6pPr marL="25146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6pPr>
            <a:lvl7pPr marL="29718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7pPr>
            <a:lvl8pPr marL="34290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8pPr>
            <a:lvl9pPr marL="38862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9pPr>
          </a:lstStyle>
          <a:p>
            <a:pPr marL="228600" marR="0" lvl="0" indent="-228600" algn="l" defTabSz="914400" rtl="0" eaLnBrk="1" fontAlgn="auto" latinLnBrk="0" hangingPunct="1">
              <a:lnSpc>
                <a:spcPct val="100000"/>
              </a:lnSpc>
              <a:spcBef>
                <a:spcPts val="1000"/>
              </a:spcBef>
              <a:spcAft>
                <a:spcPts val="0"/>
              </a:spcAft>
              <a:buClrTx/>
              <a:buSzTx/>
              <a:buFont typeface="Arial" panose="020B0604020202020204" pitchFamily="34" charset="0"/>
              <a:buChar char="•"/>
              <a:tabLst/>
              <a:defRPr/>
            </a:pPr>
            <a:endParaRPr kumimoji="0" lang="en-US" i="0" u="none" strike="noStrike" kern="1200" cap="none" spc="0" normalizeH="0" baseline="0" noProof="0" dirty="0">
              <a:ln>
                <a:noFill/>
              </a:ln>
              <a:effectLst>
                <a:outerShdw blurRad="50800" dist="38100" dir="2700000" algn="tl" rotWithShape="0">
                  <a:srgbClr val="000000">
                    <a:alpha val="48000"/>
                  </a:srgbClr>
                </a:outerShdw>
              </a:effectLst>
              <a:uLnTx/>
              <a:uFillTx/>
            </a:endParaRPr>
          </a:p>
        </p:txBody>
      </p:sp>
      <p:sp>
        <p:nvSpPr>
          <p:cNvPr id="8" name="TextBox 7">
            <a:extLst>
              <a:ext uri="{FF2B5EF4-FFF2-40B4-BE49-F238E27FC236}">
                <a16:creationId xmlns="" xmlns:a16="http://schemas.microsoft.com/office/drawing/2014/main" id="{5500D4ED-EFAC-428C-B164-32FD4F746CB1}"/>
              </a:ext>
            </a:extLst>
          </p:cNvPr>
          <p:cNvSpPr txBox="1"/>
          <p:nvPr/>
        </p:nvSpPr>
        <p:spPr>
          <a:xfrm>
            <a:off x="738331" y="473430"/>
            <a:ext cx="6107836" cy="707886"/>
          </a:xfrm>
          <a:prstGeom prst="rect">
            <a:avLst/>
          </a:prstGeom>
          <a:noFill/>
        </p:spPr>
        <p:txBody>
          <a:bodyPr wrap="square">
            <a:spAutoFit/>
          </a:bodyPr>
          <a:lstStyle/>
          <a:p>
            <a:pPr marL="571500" indent="-571500">
              <a:spcAft>
                <a:spcPts val="600"/>
              </a:spcAft>
              <a:buFont typeface="Wingdings" panose="05000000000000000000" pitchFamily="2" charset="2"/>
              <a:buChar char="v"/>
            </a:pPr>
            <a:r>
              <a:rPr kumimoji="0" lang="en-US" sz="4000" b="1" i="0" u="none" strike="noStrike" kern="1200" cap="all" spc="0" normalizeH="0" baseline="0" noProof="0" dirty="0">
                <a:ln>
                  <a:noFill/>
                </a:ln>
                <a:solidFill>
                  <a:schemeClr val="accent1">
                    <a:lumMod val="75000"/>
                  </a:schemeClr>
                </a:solidFill>
                <a:uLnTx/>
                <a:uFillTx/>
                <a:latin typeface="Arial" panose="020B0604020202020204" pitchFamily="34" charset="0"/>
                <a:cs typeface="Arial" panose="020B0604020202020204" pitchFamily="34" charset="0"/>
              </a:rPr>
              <a:t>Social</a:t>
            </a:r>
            <a:endParaRPr lang="ro-RO" sz="4000" b="1" dirty="0">
              <a:solidFill>
                <a:schemeClr val="accent1">
                  <a:lumMod val="75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338202981"/>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8" name="Group 27">
            <a:extLst>
              <a:ext uri="{FF2B5EF4-FFF2-40B4-BE49-F238E27FC236}">
                <a16:creationId xmlns="" xmlns:a16="http://schemas.microsoft.com/office/drawing/2014/main" id="{260ACC13-B825-49F3-93DE-C8B8F2FA37A1}"/>
              </a:ext>
              <a:ext uri="{C183D7F6-B498-43B3-948B-1728B52AA6E4}">
                <adec:decorative xmlns="" xmlns:adec="http://schemas.microsoft.com/office/drawing/2017/decorative" val="1"/>
              </a:ext>
            </a:extLst>
          </p:cNvPr>
          <p:cNvGrpSpPr>
            <a:grpSpLocks noGrp="1" noUngrp="1" noRot="1" noChangeAspect="1" noMove="1" noResize="1"/>
          </p:cNvGrpSpPr>
          <p:nvPr>
            <p:extLst>
              <p:ext uri="{386F3935-93C4-4BCD-93E2-E3B085C9AB24}">
                <p16:designElem xmlns="" xmlns:p16="http://schemas.microsoft.com/office/powerpoint/2015/main" val="1"/>
              </p:ext>
            </p:extLst>
          </p:nvPr>
        </p:nvGrpSpPr>
        <p:grpSpPr>
          <a:xfrm>
            <a:off x="150812" y="0"/>
            <a:ext cx="2436813" cy="6858001"/>
            <a:chOff x="1320800" y="0"/>
            <a:chExt cx="2436813" cy="6858001"/>
          </a:xfrm>
        </p:grpSpPr>
        <p:sp>
          <p:nvSpPr>
            <p:cNvPr id="29" name="Freeform 6">
              <a:extLst>
                <a:ext uri="{FF2B5EF4-FFF2-40B4-BE49-F238E27FC236}">
                  <a16:creationId xmlns="" xmlns:a16="http://schemas.microsoft.com/office/drawing/2014/main" id="{F947B31F-CA03-4793-845D-FD86BABC1A18}"/>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bwMode="auto">
            <a:xfrm>
              <a:off x="1627188" y="0"/>
              <a:ext cx="1122363" cy="5329238"/>
            </a:xfrm>
            <a:custGeom>
              <a:avLst/>
              <a:gdLst/>
              <a:ahLst/>
              <a:cxnLst/>
              <a:rect l="0" t="0" r="r" b="b"/>
              <a:pathLst>
                <a:path w="707" h="3357">
                  <a:moveTo>
                    <a:pt x="0" y="3330"/>
                  </a:moveTo>
                  <a:lnTo>
                    <a:pt x="156" y="3357"/>
                  </a:lnTo>
                  <a:lnTo>
                    <a:pt x="707" y="0"/>
                  </a:lnTo>
                  <a:lnTo>
                    <a:pt x="547" y="0"/>
                  </a:lnTo>
                  <a:lnTo>
                    <a:pt x="0" y="3330"/>
                  </a:lnTo>
                  <a:close/>
                </a:path>
              </a:pathLst>
            </a:custGeom>
            <a:solidFill>
              <a:schemeClr val="accent1"/>
            </a:solidFill>
            <a:ln>
              <a:noFill/>
            </a:ln>
          </p:spPr>
        </p:sp>
        <p:sp>
          <p:nvSpPr>
            <p:cNvPr id="30" name="Freeform 7">
              <a:extLst>
                <a:ext uri="{FF2B5EF4-FFF2-40B4-BE49-F238E27FC236}">
                  <a16:creationId xmlns="" xmlns:a16="http://schemas.microsoft.com/office/drawing/2014/main" id="{DCDDE94D-F78C-4A48-AEA6-E922FC99A159}"/>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bwMode="auto">
            <a:xfrm>
              <a:off x="1320800" y="0"/>
              <a:ext cx="1117600" cy="5276850"/>
            </a:xfrm>
            <a:custGeom>
              <a:avLst/>
              <a:gdLst/>
              <a:ahLst/>
              <a:cxnLst/>
              <a:rect l="0" t="0" r="r" b="b"/>
              <a:pathLst>
                <a:path w="704" h="3324">
                  <a:moveTo>
                    <a:pt x="704" y="0"/>
                  </a:moveTo>
                  <a:lnTo>
                    <a:pt x="545" y="0"/>
                  </a:lnTo>
                  <a:lnTo>
                    <a:pt x="0" y="3300"/>
                  </a:lnTo>
                  <a:lnTo>
                    <a:pt x="157" y="3324"/>
                  </a:lnTo>
                  <a:lnTo>
                    <a:pt x="704" y="0"/>
                  </a:lnTo>
                  <a:close/>
                </a:path>
              </a:pathLst>
            </a:custGeom>
            <a:solidFill>
              <a:schemeClr val="tx1">
                <a:lumMod val="65000"/>
                <a:lumOff val="35000"/>
              </a:schemeClr>
            </a:solidFill>
            <a:ln>
              <a:noFill/>
            </a:ln>
          </p:spPr>
        </p:sp>
        <p:sp>
          <p:nvSpPr>
            <p:cNvPr id="31" name="Freeform 8">
              <a:extLst>
                <a:ext uri="{FF2B5EF4-FFF2-40B4-BE49-F238E27FC236}">
                  <a16:creationId xmlns="" xmlns:a16="http://schemas.microsoft.com/office/drawing/2014/main" id="{3445A886-F3CA-4DE4-90D7-535F9707B799}"/>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bwMode="auto">
            <a:xfrm>
              <a:off x="1320800" y="5238750"/>
              <a:ext cx="1228725" cy="1619250"/>
            </a:xfrm>
            <a:custGeom>
              <a:avLst/>
              <a:gdLst/>
              <a:ahLst/>
              <a:cxnLst/>
              <a:rect l="0" t="0" r="r" b="b"/>
              <a:pathLst>
                <a:path w="774" h="1020">
                  <a:moveTo>
                    <a:pt x="0" y="0"/>
                  </a:moveTo>
                  <a:lnTo>
                    <a:pt x="740" y="1020"/>
                  </a:lnTo>
                  <a:lnTo>
                    <a:pt x="774" y="1020"/>
                  </a:lnTo>
                  <a:lnTo>
                    <a:pt x="0" y="0"/>
                  </a:lnTo>
                  <a:close/>
                </a:path>
              </a:pathLst>
            </a:custGeom>
            <a:solidFill>
              <a:schemeClr val="tx1">
                <a:lumMod val="85000"/>
                <a:lumOff val="15000"/>
              </a:schemeClr>
            </a:solidFill>
            <a:ln>
              <a:noFill/>
            </a:ln>
          </p:spPr>
        </p:sp>
        <p:sp>
          <p:nvSpPr>
            <p:cNvPr id="32" name="Freeform 9">
              <a:extLst>
                <a:ext uri="{FF2B5EF4-FFF2-40B4-BE49-F238E27FC236}">
                  <a16:creationId xmlns="" xmlns:a16="http://schemas.microsoft.com/office/drawing/2014/main" id="{A8999CB6-C053-418B-AE37-E470804D251D}"/>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bwMode="auto">
            <a:xfrm>
              <a:off x="1627188" y="5291138"/>
              <a:ext cx="1495425" cy="1566863"/>
            </a:xfrm>
            <a:custGeom>
              <a:avLst/>
              <a:gdLst/>
              <a:ahLst/>
              <a:cxnLst/>
              <a:rect l="0" t="0" r="r" b="b"/>
              <a:pathLst>
                <a:path w="942" h="987">
                  <a:moveTo>
                    <a:pt x="0" y="0"/>
                  </a:moveTo>
                  <a:lnTo>
                    <a:pt x="909" y="987"/>
                  </a:lnTo>
                  <a:lnTo>
                    <a:pt x="942" y="987"/>
                  </a:lnTo>
                  <a:lnTo>
                    <a:pt x="0" y="0"/>
                  </a:lnTo>
                  <a:close/>
                </a:path>
              </a:pathLst>
            </a:custGeom>
            <a:solidFill>
              <a:schemeClr val="accent1">
                <a:lumMod val="50000"/>
              </a:schemeClr>
            </a:solidFill>
            <a:ln>
              <a:noFill/>
            </a:ln>
          </p:spPr>
        </p:sp>
        <p:sp>
          <p:nvSpPr>
            <p:cNvPr id="33" name="Freeform 10">
              <a:extLst>
                <a:ext uri="{FF2B5EF4-FFF2-40B4-BE49-F238E27FC236}">
                  <a16:creationId xmlns="" xmlns:a16="http://schemas.microsoft.com/office/drawing/2014/main" id="{81EA3E26-BFCD-4396-AE8A-2A9828BFFBA2}"/>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bwMode="auto">
            <a:xfrm>
              <a:off x="1627188" y="5286375"/>
              <a:ext cx="2130425" cy="1571625"/>
            </a:xfrm>
            <a:custGeom>
              <a:avLst/>
              <a:gdLst/>
              <a:ahLst/>
              <a:cxnLst/>
              <a:rect l="0" t="0" r="r" b="b"/>
              <a:pathLst>
                <a:path w="1342" h="990">
                  <a:moveTo>
                    <a:pt x="0" y="3"/>
                  </a:moveTo>
                  <a:lnTo>
                    <a:pt x="942" y="990"/>
                  </a:lnTo>
                  <a:lnTo>
                    <a:pt x="1342" y="990"/>
                  </a:lnTo>
                  <a:lnTo>
                    <a:pt x="156" y="27"/>
                  </a:lnTo>
                  <a:lnTo>
                    <a:pt x="0" y="0"/>
                  </a:lnTo>
                  <a:lnTo>
                    <a:pt x="0" y="3"/>
                  </a:lnTo>
                  <a:close/>
                </a:path>
              </a:pathLst>
            </a:custGeom>
            <a:solidFill>
              <a:schemeClr val="accent1">
                <a:lumMod val="75000"/>
              </a:schemeClr>
            </a:solidFill>
            <a:ln>
              <a:noFill/>
            </a:ln>
          </p:spPr>
        </p:sp>
        <p:sp>
          <p:nvSpPr>
            <p:cNvPr id="34" name="Freeform 11">
              <a:extLst>
                <a:ext uri="{FF2B5EF4-FFF2-40B4-BE49-F238E27FC236}">
                  <a16:creationId xmlns="" xmlns:a16="http://schemas.microsoft.com/office/drawing/2014/main" id="{5F9BC582-73A6-4D8A-8738-E36476489351}"/>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bwMode="auto">
            <a:xfrm>
              <a:off x="1320800" y="5238750"/>
              <a:ext cx="1695450" cy="1619250"/>
            </a:xfrm>
            <a:custGeom>
              <a:avLst/>
              <a:gdLst/>
              <a:ahLst/>
              <a:cxnLst/>
              <a:rect l="0" t="0" r="r" b="b"/>
              <a:pathLst>
                <a:path w="1068" h="1020">
                  <a:moveTo>
                    <a:pt x="1068" y="1020"/>
                  </a:moveTo>
                  <a:lnTo>
                    <a:pt x="184" y="60"/>
                  </a:lnTo>
                  <a:lnTo>
                    <a:pt x="154" y="27"/>
                  </a:lnTo>
                  <a:lnTo>
                    <a:pt x="157" y="27"/>
                  </a:lnTo>
                  <a:lnTo>
                    <a:pt x="157" y="24"/>
                  </a:lnTo>
                  <a:lnTo>
                    <a:pt x="154" y="24"/>
                  </a:lnTo>
                  <a:lnTo>
                    <a:pt x="0" y="0"/>
                  </a:lnTo>
                  <a:lnTo>
                    <a:pt x="0" y="0"/>
                  </a:lnTo>
                  <a:lnTo>
                    <a:pt x="774" y="1020"/>
                  </a:lnTo>
                  <a:lnTo>
                    <a:pt x="1068" y="1020"/>
                  </a:lnTo>
                  <a:close/>
                </a:path>
              </a:pathLst>
            </a:custGeom>
            <a:solidFill>
              <a:schemeClr val="tx1">
                <a:lumMod val="75000"/>
                <a:lumOff val="25000"/>
              </a:schemeClr>
            </a:solidFill>
            <a:ln>
              <a:noFill/>
            </a:ln>
          </p:spPr>
        </p:sp>
      </p:grpSp>
      <p:sp useBgFill="1">
        <p:nvSpPr>
          <p:cNvPr id="36" name="Rectangle 35">
            <a:extLst>
              <a:ext uri="{FF2B5EF4-FFF2-40B4-BE49-F238E27FC236}">
                <a16:creationId xmlns="" xmlns:a16="http://schemas.microsoft.com/office/drawing/2014/main" id="{2FCD9B94-D70B-4446-85E5-ACD3904289CB}"/>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itlu 1"/>
          <p:cNvSpPr txBox="1">
            <a:spLocks/>
          </p:cNvSpPr>
          <p:nvPr/>
        </p:nvSpPr>
        <p:spPr>
          <a:xfrm>
            <a:off x="1429693" y="509716"/>
            <a:ext cx="10018713" cy="914399"/>
          </a:xfrm>
          <a:prstGeom prst="rect">
            <a:avLst/>
          </a:prstGeom>
          <a:scene3d>
            <a:camera prst="orthographicFront"/>
            <a:lightRig rig="threePt" dir="t"/>
          </a:scene3d>
        </p:spPr>
        <p:txBody>
          <a:bodyPr vert="horz" lIns="91440" tIns="45720" rIns="91440" bIns="45720" rtlCol="0" anchor="b">
            <a:normAutofit/>
          </a:bodyPr>
          <a:lstStyle>
            <a:lvl1pPr algn="ctr" defTabSz="914400" rtl="0" eaLnBrk="1" latinLnBrk="0" hangingPunct="1">
              <a:lnSpc>
                <a:spcPct val="90000"/>
              </a:lnSpc>
              <a:spcBef>
                <a:spcPct val="0"/>
              </a:spcBef>
              <a:buNone/>
              <a:defRPr sz="3400" b="1" i="0" kern="1200" cap="all">
                <a:solidFill>
                  <a:schemeClr val="tx1"/>
                </a:solidFill>
                <a:effectLst>
                  <a:outerShdw blurRad="50800" dist="63500" dir="2700000" algn="tl" rotWithShape="0">
                    <a:srgbClr val="000000">
                      <a:alpha val="48000"/>
                    </a:srgbClr>
                  </a:outerShdw>
                </a:effectLst>
                <a:latin typeface="+mj-lt"/>
                <a:ea typeface="+mj-ea"/>
                <a:cs typeface="+mj-cs"/>
              </a:defRPr>
            </a:lvl1pPr>
          </a:lstStyle>
          <a:p>
            <a:pPr marL="571500" indent="-571500" algn="l" defTabSz="457200">
              <a:spcAft>
                <a:spcPts val="600"/>
              </a:spcAft>
              <a:buFont typeface="Wingdings" panose="05000000000000000000" pitchFamily="2" charset="2"/>
              <a:buChar char="v"/>
            </a:pPr>
            <a:r>
              <a:rPr lang="en-US" sz="4000" cap="none" dirty="0">
                <a:ln w="3175" cmpd="sng">
                  <a:noFill/>
                </a:ln>
                <a:solidFill>
                  <a:schemeClr val="accent1">
                    <a:lumMod val="75000"/>
                  </a:schemeClr>
                </a:solidFill>
                <a:effectLst/>
                <a:latin typeface="Arial" panose="020B0604020202020204" pitchFamily="34" charset="0"/>
                <a:cs typeface="Arial" panose="020B0604020202020204" pitchFamily="34" charset="0"/>
              </a:rPr>
              <a:t>PROTECŢIA MEDIULUI</a:t>
            </a:r>
          </a:p>
        </p:txBody>
      </p:sp>
      <p:sp>
        <p:nvSpPr>
          <p:cNvPr id="6" name="Dreptunghi 5"/>
          <p:cNvSpPr/>
          <p:nvPr/>
        </p:nvSpPr>
        <p:spPr>
          <a:xfrm>
            <a:off x="1064914" y="1774031"/>
            <a:ext cx="10233622" cy="3581401"/>
          </a:xfrm>
          <a:prstGeom prst="rect">
            <a:avLst/>
          </a:prstGeom>
        </p:spPr>
        <p:txBody>
          <a:bodyPr vert="horz" lIns="91440" tIns="45720" rIns="91440" bIns="45720" rtlCol="0" anchor="t">
            <a:noAutofit/>
          </a:bodyPr>
          <a:lstStyle/>
          <a:p>
            <a:pPr indent="358775" algn="just">
              <a:spcBef>
                <a:spcPct val="20000"/>
              </a:spcBef>
              <a:spcAft>
                <a:spcPts val="600"/>
              </a:spcAft>
              <a:buClr>
                <a:schemeClr val="accent1">
                  <a:lumMod val="75000"/>
                </a:schemeClr>
              </a:buClr>
              <a:buSzPct val="145000"/>
              <a:buFont typeface="Arial"/>
              <a:buChar char="•"/>
            </a:pPr>
            <a:r>
              <a:rPr lang="en-US" sz="2400" b="1" dirty="0" err="1">
                <a:latin typeface="Arial" panose="020B0604020202020204" pitchFamily="34" charset="0"/>
                <a:cs typeface="Arial" panose="020B0604020202020204" pitchFamily="34" charset="0"/>
              </a:rPr>
              <a:t>Alocare</a:t>
            </a:r>
            <a:r>
              <a:rPr lang="en-US" sz="2400" b="1" dirty="0">
                <a:latin typeface="Arial" panose="020B0604020202020204" pitchFamily="34" charset="0"/>
                <a:cs typeface="Arial" panose="020B0604020202020204" pitchFamily="34" charset="0"/>
              </a:rPr>
              <a:t> de </a:t>
            </a:r>
            <a:r>
              <a:rPr lang="en-US" sz="2400" b="1" dirty="0" err="1">
                <a:latin typeface="Arial" panose="020B0604020202020204" pitchFamily="34" charset="0"/>
                <a:cs typeface="Arial" panose="020B0604020202020204" pitchFamily="34" charset="0"/>
              </a:rPr>
              <a:t>fonduri</a:t>
            </a:r>
            <a:r>
              <a:rPr lang="en-US" sz="2400" b="1" dirty="0">
                <a:latin typeface="Arial" panose="020B0604020202020204" pitchFamily="34" charset="0"/>
                <a:cs typeface="Arial" panose="020B0604020202020204" pitchFamily="34" charset="0"/>
              </a:rPr>
              <a:t> </a:t>
            </a:r>
            <a:r>
              <a:rPr lang="en-US" sz="2400" b="1" dirty="0" err="1">
                <a:latin typeface="Arial" panose="020B0604020202020204" pitchFamily="34" charset="0"/>
                <a:cs typeface="Arial" panose="020B0604020202020204" pitchFamily="34" charset="0"/>
              </a:rPr>
              <a:t>pentru</a:t>
            </a:r>
            <a:r>
              <a:rPr lang="en-US" sz="2400" b="1" dirty="0">
                <a:latin typeface="Arial" panose="020B0604020202020204" pitchFamily="34" charset="0"/>
                <a:cs typeface="Arial" panose="020B0604020202020204" pitchFamily="34" charset="0"/>
              </a:rPr>
              <a:t> </a:t>
            </a:r>
            <a:r>
              <a:rPr lang="en-US" sz="2400" b="1" dirty="0" err="1">
                <a:latin typeface="Arial" panose="020B0604020202020204" pitchFamily="34" charset="0"/>
                <a:cs typeface="Arial" panose="020B0604020202020204" pitchFamily="34" charset="0"/>
              </a:rPr>
              <a:t>derularea</a:t>
            </a:r>
            <a:r>
              <a:rPr lang="en-US" sz="2400" b="1" dirty="0">
                <a:latin typeface="Arial" panose="020B0604020202020204" pitchFamily="34" charset="0"/>
                <a:cs typeface="Arial" panose="020B0604020202020204" pitchFamily="34" charset="0"/>
              </a:rPr>
              <a:t> </a:t>
            </a:r>
            <a:r>
              <a:rPr lang="en-US" sz="2400" b="1" dirty="0" err="1">
                <a:latin typeface="Arial" panose="020B0604020202020204" pitchFamily="34" charset="0"/>
                <a:cs typeface="Arial" panose="020B0604020202020204" pitchFamily="34" charset="0"/>
              </a:rPr>
              <a:t>programului</a:t>
            </a:r>
            <a:r>
              <a:rPr lang="en-US" sz="2400" b="1" dirty="0">
                <a:latin typeface="Arial" panose="020B0604020202020204" pitchFamily="34" charset="0"/>
                <a:cs typeface="Arial" panose="020B0604020202020204" pitchFamily="34" charset="0"/>
              </a:rPr>
              <a:t> de </a:t>
            </a:r>
            <a:r>
              <a:rPr lang="en-US" sz="2400" b="1" dirty="0" err="1">
                <a:latin typeface="Arial" panose="020B0604020202020204" pitchFamily="34" charset="0"/>
                <a:cs typeface="Arial" panose="020B0604020202020204" pitchFamily="34" charset="0"/>
              </a:rPr>
              <a:t>ecologizare</a:t>
            </a:r>
            <a:r>
              <a:rPr lang="en-US" sz="2400" b="1" dirty="0">
                <a:latin typeface="Arial" panose="020B0604020202020204" pitchFamily="34" charset="0"/>
                <a:cs typeface="Arial" panose="020B0604020202020204" pitchFamily="34" charset="0"/>
              </a:rPr>
              <a:t> </a:t>
            </a:r>
            <a:r>
              <a:rPr lang="en-US" sz="2400" b="1" dirty="0" err="1">
                <a:latin typeface="Arial" panose="020B0604020202020204" pitchFamily="34" charset="0"/>
                <a:cs typeface="Arial" panose="020B0604020202020204" pitchFamily="34" charset="0"/>
              </a:rPr>
              <a:t>şi</a:t>
            </a:r>
            <a:r>
              <a:rPr lang="en-US" sz="2400" b="1" dirty="0">
                <a:latin typeface="Arial" panose="020B0604020202020204" pitchFamily="34" charset="0"/>
                <a:cs typeface="Arial" panose="020B0604020202020204" pitchFamily="34" charset="0"/>
              </a:rPr>
              <a:t> de </a:t>
            </a:r>
            <a:r>
              <a:rPr lang="en-US" sz="2400" b="1" dirty="0" err="1">
                <a:latin typeface="Arial" panose="020B0604020202020204" pitchFamily="34" charset="0"/>
                <a:cs typeface="Arial" panose="020B0604020202020204" pitchFamily="34" charset="0"/>
              </a:rPr>
              <a:t>salubrizare</a:t>
            </a:r>
            <a:r>
              <a:rPr lang="en-US" sz="2400" b="1" dirty="0">
                <a:latin typeface="Arial" panose="020B0604020202020204" pitchFamily="34" charset="0"/>
                <a:cs typeface="Arial" panose="020B0604020202020204" pitchFamily="34" charset="0"/>
              </a:rPr>
              <a:t> a </a:t>
            </a:r>
            <a:r>
              <a:rPr lang="en-US" sz="2400" b="1" dirty="0" err="1">
                <a:latin typeface="Arial" panose="020B0604020202020204" pitchFamily="34" charset="0"/>
                <a:cs typeface="Arial" panose="020B0604020202020204" pitchFamily="34" charset="0"/>
              </a:rPr>
              <a:t>Sectorului</a:t>
            </a:r>
            <a:r>
              <a:rPr lang="en-US" sz="2400" b="1" dirty="0">
                <a:latin typeface="Arial" panose="020B0604020202020204" pitchFamily="34" charset="0"/>
                <a:cs typeface="Arial" panose="020B0604020202020204" pitchFamily="34" charset="0"/>
              </a:rPr>
              <a:t> 2</a:t>
            </a:r>
            <a:r>
              <a:rPr lang="en-US" sz="2400" b="1" dirty="0" smtClean="0">
                <a:latin typeface="Arial" panose="020B0604020202020204" pitchFamily="34" charset="0"/>
                <a:cs typeface="Arial" panose="020B0604020202020204" pitchFamily="34" charset="0"/>
              </a:rPr>
              <a:t>;</a:t>
            </a:r>
            <a:endParaRPr lang="en-US" sz="2400" b="1" dirty="0">
              <a:latin typeface="Arial" panose="020B0604020202020204" pitchFamily="34" charset="0"/>
              <a:cs typeface="Arial" panose="020B0604020202020204" pitchFamily="34" charset="0"/>
            </a:endParaRPr>
          </a:p>
          <a:p>
            <a:pPr indent="358775" algn="just">
              <a:spcBef>
                <a:spcPct val="20000"/>
              </a:spcBef>
              <a:spcAft>
                <a:spcPts val="600"/>
              </a:spcAft>
              <a:buClr>
                <a:schemeClr val="accent1">
                  <a:lumMod val="75000"/>
                </a:schemeClr>
              </a:buClr>
              <a:buSzPct val="145000"/>
              <a:buFont typeface="Arial"/>
              <a:buChar char="•"/>
            </a:pPr>
            <a:r>
              <a:rPr lang="en-US" sz="2400" b="1" dirty="0" err="1">
                <a:latin typeface="Arial" panose="020B0604020202020204" pitchFamily="34" charset="0"/>
                <a:cs typeface="Arial" panose="020B0604020202020204" pitchFamily="34" charset="0"/>
              </a:rPr>
              <a:t>Continuarea</a:t>
            </a:r>
            <a:r>
              <a:rPr lang="en-US" sz="2400" b="1" dirty="0">
                <a:latin typeface="Arial" panose="020B0604020202020204" pitchFamily="34" charset="0"/>
                <a:cs typeface="Arial" panose="020B0604020202020204" pitchFamily="34" charset="0"/>
              </a:rPr>
              <a:t> </a:t>
            </a:r>
            <a:r>
              <a:rPr lang="en-US" sz="2400" b="1" dirty="0" err="1">
                <a:latin typeface="Arial" panose="020B0604020202020204" pitchFamily="34" charset="0"/>
                <a:cs typeface="Arial" panose="020B0604020202020204" pitchFamily="34" charset="0"/>
              </a:rPr>
              <a:t>campaniei</a:t>
            </a:r>
            <a:r>
              <a:rPr lang="en-US" sz="2400" b="1" dirty="0">
                <a:latin typeface="Arial" panose="020B0604020202020204" pitchFamily="34" charset="0"/>
                <a:cs typeface="Arial" panose="020B0604020202020204" pitchFamily="34" charset="0"/>
              </a:rPr>
              <a:t> </a:t>
            </a:r>
            <a:r>
              <a:rPr lang="en-US" sz="2400" b="1" dirty="0" err="1">
                <a:latin typeface="Arial" panose="020B0604020202020204" pitchFamily="34" charset="0"/>
                <a:cs typeface="Arial" panose="020B0604020202020204" pitchFamily="34" charset="0"/>
              </a:rPr>
              <a:t>lunare</a:t>
            </a:r>
            <a:r>
              <a:rPr lang="en-US" sz="2400" b="1" dirty="0">
                <a:latin typeface="Arial" panose="020B0604020202020204" pitchFamily="34" charset="0"/>
                <a:cs typeface="Arial" panose="020B0604020202020204" pitchFamily="34" charset="0"/>
              </a:rPr>
              <a:t> de </a:t>
            </a:r>
            <a:r>
              <a:rPr lang="en-US" sz="2400" b="1" dirty="0" err="1">
                <a:latin typeface="Arial" panose="020B0604020202020204" pitchFamily="34" charset="0"/>
                <a:cs typeface="Arial" panose="020B0604020202020204" pitchFamily="34" charset="0"/>
              </a:rPr>
              <a:t>colectare</a:t>
            </a:r>
            <a:r>
              <a:rPr lang="en-US" sz="2400" b="1" dirty="0">
                <a:latin typeface="Arial" panose="020B0604020202020204" pitchFamily="34" charset="0"/>
                <a:cs typeface="Arial" panose="020B0604020202020204" pitchFamily="34" charset="0"/>
              </a:rPr>
              <a:t> </a:t>
            </a:r>
            <a:r>
              <a:rPr lang="en-US" sz="2400" b="1" dirty="0" err="1">
                <a:latin typeface="Arial" panose="020B0604020202020204" pitchFamily="34" charset="0"/>
                <a:cs typeface="Arial" panose="020B0604020202020204" pitchFamily="34" charset="0"/>
              </a:rPr>
              <a:t>gratuită</a:t>
            </a:r>
            <a:r>
              <a:rPr lang="en-US" sz="2400" b="1" dirty="0">
                <a:latin typeface="Arial" panose="020B0604020202020204" pitchFamily="34" charset="0"/>
                <a:cs typeface="Arial" panose="020B0604020202020204" pitchFamily="34" charset="0"/>
              </a:rPr>
              <a:t> a </a:t>
            </a:r>
            <a:r>
              <a:rPr lang="en-US" sz="2400" b="1" dirty="0" err="1">
                <a:latin typeface="Arial" panose="020B0604020202020204" pitchFamily="34" charset="0"/>
                <a:cs typeface="Arial" panose="020B0604020202020204" pitchFamily="34" charset="0"/>
              </a:rPr>
              <a:t>deşeurilor</a:t>
            </a:r>
            <a:r>
              <a:rPr lang="en-US" sz="2400" b="1" dirty="0">
                <a:latin typeface="Arial" panose="020B0604020202020204" pitchFamily="34" charset="0"/>
                <a:cs typeface="Arial" panose="020B0604020202020204" pitchFamily="34" charset="0"/>
              </a:rPr>
              <a:t> </a:t>
            </a:r>
            <a:r>
              <a:rPr lang="en-US" sz="2400" b="1" dirty="0" err="1">
                <a:latin typeface="Arial" panose="020B0604020202020204" pitchFamily="34" charset="0"/>
                <a:cs typeface="Arial" panose="020B0604020202020204" pitchFamily="34" charset="0"/>
              </a:rPr>
              <a:t>voluminoase</a:t>
            </a:r>
            <a:r>
              <a:rPr lang="en-US" sz="2400" b="1" dirty="0">
                <a:latin typeface="Arial" panose="020B0604020202020204" pitchFamily="34" charset="0"/>
                <a:cs typeface="Arial" panose="020B0604020202020204" pitchFamily="34" charset="0"/>
              </a:rPr>
              <a:t> din </a:t>
            </a:r>
            <a:r>
              <a:rPr lang="en-US" sz="2400" b="1" dirty="0" err="1">
                <a:latin typeface="Arial" panose="020B0604020202020204" pitchFamily="34" charset="0"/>
                <a:cs typeface="Arial" panose="020B0604020202020204" pitchFamily="34" charset="0"/>
              </a:rPr>
              <a:t>Sectorul</a:t>
            </a:r>
            <a:r>
              <a:rPr lang="en-US" sz="2400" b="1" dirty="0">
                <a:latin typeface="Arial" panose="020B0604020202020204" pitchFamily="34" charset="0"/>
                <a:cs typeface="Arial" panose="020B0604020202020204" pitchFamily="34" charset="0"/>
              </a:rPr>
              <a:t> 2</a:t>
            </a:r>
            <a:r>
              <a:rPr lang="en-US" sz="2400" b="1" dirty="0" smtClean="0">
                <a:latin typeface="Arial" panose="020B0604020202020204" pitchFamily="34" charset="0"/>
                <a:cs typeface="Arial" panose="020B0604020202020204" pitchFamily="34" charset="0"/>
              </a:rPr>
              <a:t>;</a:t>
            </a:r>
            <a:endParaRPr lang="ro-RO" sz="2400" b="1" dirty="0" smtClean="0">
              <a:latin typeface="Arial" panose="020B0604020202020204" pitchFamily="34" charset="0"/>
              <a:cs typeface="Arial" panose="020B0604020202020204" pitchFamily="34" charset="0"/>
            </a:endParaRPr>
          </a:p>
          <a:p>
            <a:pPr indent="358775" algn="just">
              <a:spcBef>
                <a:spcPct val="20000"/>
              </a:spcBef>
              <a:spcAft>
                <a:spcPts val="600"/>
              </a:spcAft>
              <a:buClr>
                <a:schemeClr val="accent1">
                  <a:lumMod val="75000"/>
                </a:schemeClr>
              </a:buClr>
              <a:buSzPct val="145000"/>
              <a:buFont typeface="Arial"/>
              <a:buChar char="•"/>
            </a:pPr>
            <a:r>
              <a:rPr lang="ro-RO" sz="2400" b="1" dirty="0" smtClean="0">
                <a:latin typeface="Arial" panose="020B0604020202020204" pitchFamily="34" charset="0"/>
                <a:cs typeface="Arial" panose="020B0604020202020204" pitchFamily="34" charset="0"/>
              </a:rPr>
              <a:t>Transferarea de fonduri din bugetul local către asociațiile de dezvoltare intercomunitară;</a:t>
            </a:r>
          </a:p>
          <a:p>
            <a:pPr indent="358775" algn="just">
              <a:spcBef>
                <a:spcPct val="20000"/>
              </a:spcBef>
              <a:spcAft>
                <a:spcPts val="600"/>
              </a:spcAft>
              <a:buClr>
                <a:schemeClr val="accent1">
                  <a:lumMod val="75000"/>
                </a:schemeClr>
              </a:buClr>
              <a:buSzPct val="145000"/>
              <a:buFont typeface="Arial"/>
              <a:buChar char="•"/>
            </a:pPr>
            <a:r>
              <a:rPr lang="ro-RO" sz="2400" b="1" dirty="0" smtClean="0">
                <a:latin typeface="Arial" panose="020B0604020202020204" pitchFamily="34" charset="0"/>
                <a:cs typeface="Arial" panose="020B0604020202020204" pitchFamily="34" charset="0"/>
              </a:rPr>
              <a:t>Proiecte finanțate din Programele </a:t>
            </a:r>
            <a:r>
              <a:rPr lang="ro-RO" sz="2400" b="1" dirty="0" err="1" smtClean="0">
                <a:latin typeface="Arial" panose="020B0604020202020204" pitchFamily="34" charset="0"/>
                <a:cs typeface="Arial" panose="020B0604020202020204" pitchFamily="34" charset="0"/>
              </a:rPr>
              <a:t>Horizont</a:t>
            </a:r>
            <a:r>
              <a:rPr lang="ro-RO" sz="2400" b="1" dirty="0" smtClean="0">
                <a:latin typeface="Arial" panose="020B0604020202020204" pitchFamily="34" charset="0"/>
                <a:cs typeface="Arial" panose="020B0604020202020204" pitchFamily="34" charset="0"/>
              </a:rPr>
              <a:t> </a:t>
            </a:r>
            <a:r>
              <a:rPr lang="ro-RO" sz="2400" b="1" i="1" dirty="0" smtClean="0">
                <a:latin typeface="Arial" panose="020B0604020202020204" pitchFamily="34" charset="0"/>
                <a:cs typeface="Arial" panose="020B0604020202020204" pitchFamily="34" charset="0"/>
              </a:rPr>
              <a:t>(</a:t>
            </a:r>
            <a:r>
              <a:rPr lang="ro-RO" sz="2400" b="1" i="1" dirty="0" err="1" smtClean="0">
                <a:latin typeface="Arial" panose="020B0604020202020204" pitchFamily="34" charset="0"/>
                <a:cs typeface="Arial" panose="020B0604020202020204" pitchFamily="34" charset="0"/>
              </a:rPr>
              <a:t>DivAirCity</a:t>
            </a:r>
            <a:r>
              <a:rPr lang="ro-RO" sz="2400" b="1" i="1" dirty="0" smtClean="0">
                <a:latin typeface="Arial" panose="020B0604020202020204" pitchFamily="34" charset="0"/>
                <a:cs typeface="Arial" panose="020B0604020202020204" pitchFamily="34" charset="0"/>
              </a:rPr>
              <a:t>, </a:t>
            </a:r>
            <a:r>
              <a:rPr lang="ro-RO" sz="2400" b="1" i="1" dirty="0" err="1" smtClean="0">
                <a:latin typeface="Arial" panose="020B0604020202020204" pitchFamily="34" charset="0"/>
                <a:cs typeface="Arial" panose="020B0604020202020204" pitchFamily="34" charset="0"/>
              </a:rPr>
              <a:t>UrbanWise</a:t>
            </a:r>
            <a:r>
              <a:rPr lang="ro-RO" sz="2400" b="1" i="1" dirty="0" smtClean="0">
                <a:latin typeface="Arial" panose="020B0604020202020204" pitchFamily="34" charset="0"/>
                <a:cs typeface="Arial" panose="020B0604020202020204" pitchFamily="34" charset="0"/>
              </a:rPr>
              <a:t>, </a:t>
            </a:r>
            <a:r>
              <a:rPr lang="ro-RO" sz="2400" b="1" i="1" dirty="0" err="1" smtClean="0">
                <a:latin typeface="Arial" panose="020B0604020202020204" pitchFamily="34" charset="0"/>
                <a:cs typeface="Arial" panose="020B0604020202020204" pitchFamily="34" charset="0"/>
              </a:rPr>
              <a:t>ReGeneration</a:t>
            </a:r>
            <a:r>
              <a:rPr lang="ro-RO" sz="2400" b="1" i="1" dirty="0">
                <a:latin typeface="Arial" panose="020B0604020202020204" pitchFamily="34" charset="0"/>
                <a:cs typeface="Arial" panose="020B0604020202020204" pitchFamily="34" charset="0"/>
              </a:rPr>
              <a:t> și </a:t>
            </a:r>
            <a:r>
              <a:rPr lang="ro-RO" sz="2400" b="1" i="1" dirty="0" err="1" smtClean="0">
                <a:latin typeface="Arial" panose="020B0604020202020204" pitchFamily="34" charset="0"/>
                <a:cs typeface="Arial" panose="020B0604020202020204" pitchFamily="34" charset="0"/>
              </a:rPr>
              <a:t>ReGreeneration</a:t>
            </a:r>
            <a:r>
              <a:rPr lang="ro-RO" sz="2400" b="1" i="1" dirty="0" smtClean="0">
                <a:latin typeface="Arial" panose="020B0604020202020204" pitchFamily="34" charset="0"/>
                <a:cs typeface="Arial" panose="020B0604020202020204" pitchFamily="34" charset="0"/>
              </a:rPr>
              <a:t>) </a:t>
            </a:r>
            <a:r>
              <a:rPr lang="ro-RO" sz="2400" b="1" dirty="0" smtClean="0">
                <a:latin typeface="Arial" panose="020B0604020202020204" pitchFamily="34" charset="0"/>
                <a:cs typeface="Arial" panose="020B0604020202020204" pitchFamily="34" charset="0"/>
              </a:rPr>
              <a:t>și din Granturile Spațiului Economic European și </a:t>
            </a:r>
            <a:r>
              <a:rPr lang="ro-RO" sz="2400" b="1" dirty="0" err="1" smtClean="0">
                <a:latin typeface="Arial" panose="020B0604020202020204" pitchFamily="34" charset="0"/>
                <a:cs typeface="Arial" panose="020B0604020202020204" pitchFamily="34" charset="0"/>
              </a:rPr>
              <a:t>Norvegiane</a:t>
            </a:r>
            <a:r>
              <a:rPr lang="ro-RO" sz="2400" b="1" dirty="0" smtClean="0">
                <a:latin typeface="Arial" panose="020B0604020202020204" pitchFamily="34" charset="0"/>
                <a:cs typeface="Arial" panose="020B0604020202020204" pitchFamily="34" charset="0"/>
              </a:rPr>
              <a:t> </a:t>
            </a:r>
            <a:r>
              <a:rPr lang="ro-RO" sz="2400" b="1" i="1" dirty="0" smtClean="0">
                <a:latin typeface="Arial" panose="020B0604020202020204" pitchFamily="34" charset="0"/>
                <a:cs typeface="Arial" panose="020B0604020202020204" pitchFamily="34" charset="0"/>
              </a:rPr>
              <a:t>(Inițiativă bilaterală Orașe inteligente și neutre din </a:t>
            </a:r>
            <a:r>
              <a:rPr lang="ro-RO" sz="2400" b="1" i="1" dirty="0" err="1" smtClean="0">
                <a:latin typeface="Arial" panose="020B0604020202020204" pitchFamily="34" charset="0"/>
                <a:cs typeface="Arial" panose="020B0604020202020204" pitchFamily="34" charset="0"/>
              </a:rPr>
              <a:t>punc</a:t>
            </a:r>
            <a:r>
              <a:rPr lang="ro-RO" sz="2400" b="1" i="1" dirty="0" smtClean="0">
                <a:latin typeface="Arial" panose="020B0604020202020204" pitchFamily="34" charset="0"/>
                <a:cs typeface="Arial" panose="020B0604020202020204" pitchFamily="34" charset="0"/>
              </a:rPr>
              <a:t> de vedere climatic), </a:t>
            </a:r>
            <a:r>
              <a:rPr lang="ro-RO" sz="2400" b="1" dirty="0" smtClean="0">
                <a:latin typeface="Arial" panose="020B0604020202020204" pitchFamily="34" charset="0"/>
                <a:cs typeface="Arial" panose="020B0604020202020204" pitchFamily="34" charset="0"/>
              </a:rPr>
              <a:t>în vederea îmbunătățirii calități vieții și a mediului.</a:t>
            </a:r>
          </a:p>
          <a:p>
            <a:pPr>
              <a:spcBef>
                <a:spcPct val="20000"/>
              </a:spcBef>
              <a:spcAft>
                <a:spcPts val="600"/>
              </a:spcAft>
              <a:buClr>
                <a:schemeClr val="accent1">
                  <a:lumMod val="75000"/>
                </a:schemeClr>
              </a:buClr>
              <a:buSzPct val="145000"/>
            </a:pPr>
            <a:endParaRPr lang="en-US" sz="2400" b="1" dirty="0">
              <a:latin typeface="Arial" panose="020B0604020202020204" pitchFamily="34" charset="0"/>
              <a:cs typeface="Arial" panose="020B0604020202020204" pitchFamily="34" charset="0"/>
            </a:endParaRPr>
          </a:p>
          <a:p>
            <a:pPr indent="358775">
              <a:spcBef>
                <a:spcPct val="20000"/>
              </a:spcBef>
              <a:spcAft>
                <a:spcPts val="600"/>
              </a:spcAft>
              <a:buClr>
                <a:schemeClr val="accent1">
                  <a:lumMod val="75000"/>
                </a:schemeClr>
              </a:buClr>
              <a:buSzPct val="145000"/>
              <a:buFont typeface="Arial"/>
              <a:buChar char="•"/>
            </a:pPr>
            <a:endParaRPr lang="en-US" sz="2400" b="1"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867939950"/>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8" name="Group 27">
            <a:extLst>
              <a:ext uri="{FF2B5EF4-FFF2-40B4-BE49-F238E27FC236}">
                <a16:creationId xmlns="" xmlns:a16="http://schemas.microsoft.com/office/drawing/2014/main" id="{260ACC13-B825-49F3-93DE-C8B8F2FA37A1}"/>
              </a:ext>
              <a:ext uri="{C183D7F6-B498-43B3-948B-1728B52AA6E4}">
                <adec:decorative xmlns="" xmlns:adec="http://schemas.microsoft.com/office/drawing/2017/decorative" val="1"/>
              </a:ext>
            </a:extLst>
          </p:cNvPr>
          <p:cNvGrpSpPr>
            <a:grpSpLocks noGrp="1" noUngrp="1" noRot="1" noChangeAspect="1" noMove="1" noResize="1"/>
          </p:cNvGrpSpPr>
          <p:nvPr>
            <p:extLst>
              <p:ext uri="{386F3935-93C4-4BCD-93E2-E3B085C9AB24}">
                <p16:designElem xmlns="" xmlns:p16="http://schemas.microsoft.com/office/powerpoint/2015/main" val="1"/>
              </p:ext>
            </p:extLst>
          </p:nvPr>
        </p:nvGrpSpPr>
        <p:grpSpPr>
          <a:xfrm>
            <a:off x="150812" y="0"/>
            <a:ext cx="2436813" cy="6858001"/>
            <a:chOff x="1320800" y="0"/>
            <a:chExt cx="2436813" cy="6858001"/>
          </a:xfrm>
        </p:grpSpPr>
        <p:sp>
          <p:nvSpPr>
            <p:cNvPr id="29" name="Freeform 6">
              <a:extLst>
                <a:ext uri="{FF2B5EF4-FFF2-40B4-BE49-F238E27FC236}">
                  <a16:creationId xmlns="" xmlns:a16="http://schemas.microsoft.com/office/drawing/2014/main" id="{F947B31F-CA03-4793-845D-FD86BABC1A18}"/>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bwMode="auto">
            <a:xfrm>
              <a:off x="1627188" y="0"/>
              <a:ext cx="1122363" cy="5329238"/>
            </a:xfrm>
            <a:custGeom>
              <a:avLst/>
              <a:gdLst/>
              <a:ahLst/>
              <a:cxnLst/>
              <a:rect l="0" t="0" r="r" b="b"/>
              <a:pathLst>
                <a:path w="707" h="3357">
                  <a:moveTo>
                    <a:pt x="0" y="3330"/>
                  </a:moveTo>
                  <a:lnTo>
                    <a:pt x="156" y="3357"/>
                  </a:lnTo>
                  <a:lnTo>
                    <a:pt x="707" y="0"/>
                  </a:lnTo>
                  <a:lnTo>
                    <a:pt x="547" y="0"/>
                  </a:lnTo>
                  <a:lnTo>
                    <a:pt x="0" y="3330"/>
                  </a:lnTo>
                  <a:close/>
                </a:path>
              </a:pathLst>
            </a:custGeom>
            <a:solidFill>
              <a:schemeClr val="accent1"/>
            </a:solidFill>
            <a:ln>
              <a:noFill/>
            </a:ln>
          </p:spPr>
        </p:sp>
        <p:sp>
          <p:nvSpPr>
            <p:cNvPr id="30" name="Freeform 7">
              <a:extLst>
                <a:ext uri="{FF2B5EF4-FFF2-40B4-BE49-F238E27FC236}">
                  <a16:creationId xmlns="" xmlns:a16="http://schemas.microsoft.com/office/drawing/2014/main" id="{DCDDE94D-F78C-4A48-AEA6-E922FC99A159}"/>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bwMode="auto">
            <a:xfrm>
              <a:off x="1320800" y="0"/>
              <a:ext cx="1117600" cy="5276850"/>
            </a:xfrm>
            <a:custGeom>
              <a:avLst/>
              <a:gdLst/>
              <a:ahLst/>
              <a:cxnLst/>
              <a:rect l="0" t="0" r="r" b="b"/>
              <a:pathLst>
                <a:path w="704" h="3324">
                  <a:moveTo>
                    <a:pt x="704" y="0"/>
                  </a:moveTo>
                  <a:lnTo>
                    <a:pt x="545" y="0"/>
                  </a:lnTo>
                  <a:lnTo>
                    <a:pt x="0" y="3300"/>
                  </a:lnTo>
                  <a:lnTo>
                    <a:pt x="157" y="3324"/>
                  </a:lnTo>
                  <a:lnTo>
                    <a:pt x="704" y="0"/>
                  </a:lnTo>
                  <a:close/>
                </a:path>
              </a:pathLst>
            </a:custGeom>
            <a:solidFill>
              <a:schemeClr val="tx1">
                <a:lumMod val="65000"/>
                <a:lumOff val="35000"/>
              </a:schemeClr>
            </a:solidFill>
            <a:ln>
              <a:noFill/>
            </a:ln>
          </p:spPr>
        </p:sp>
        <p:sp>
          <p:nvSpPr>
            <p:cNvPr id="31" name="Freeform 8">
              <a:extLst>
                <a:ext uri="{FF2B5EF4-FFF2-40B4-BE49-F238E27FC236}">
                  <a16:creationId xmlns="" xmlns:a16="http://schemas.microsoft.com/office/drawing/2014/main" id="{3445A886-F3CA-4DE4-90D7-535F9707B799}"/>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bwMode="auto">
            <a:xfrm>
              <a:off x="1320800" y="5238750"/>
              <a:ext cx="1228725" cy="1619250"/>
            </a:xfrm>
            <a:custGeom>
              <a:avLst/>
              <a:gdLst/>
              <a:ahLst/>
              <a:cxnLst/>
              <a:rect l="0" t="0" r="r" b="b"/>
              <a:pathLst>
                <a:path w="774" h="1020">
                  <a:moveTo>
                    <a:pt x="0" y="0"/>
                  </a:moveTo>
                  <a:lnTo>
                    <a:pt x="740" y="1020"/>
                  </a:lnTo>
                  <a:lnTo>
                    <a:pt x="774" y="1020"/>
                  </a:lnTo>
                  <a:lnTo>
                    <a:pt x="0" y="0"/>
                  </a:lnTo>
                  <a:close/>
                </a:path>
              </a:pathLst>
            </a:custGeom>
            <a:solidFill>
              <a:schemeClr val="tx1">
                <a:lumMod val="85000"/>
                <a:lumOff val="15000"/>
              </a:schemeClr>
            </a:solidFill>
            <a:ln>
              <a:noFill/>
            </a:ln>
          </p:spPr>
        </p:sp>
        <p:sp>
          <p:nvSpPr>
            <p:cNvPr id="32" name="Freeform 9">
              <a:extLst>
                <a:ext uri="{FF2B5EF4-FFF2-40B4-BE49-F238E27FC236}">
                  <a16:creationId xmlns="" xmlns:a16="http://schemas.microsoft.com/office/drawing/2014/main" id="{A8999CB6-C053-418B-AE37-E470804D251D}"/>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bwMode="auto">
            <a:xfrm>
              <a:off x="1627188" y="5291138"/>
              <a:ext cx="1495425" cy="1566863"/>
            </a:xfrm>
            <a:custGeom>
              <a:avLst/>
              <a:gdLst/>
              <a:ahLst/>
              <a:cxnLst/>
              <a:rect l="0" t="0" r="r" b="b"/>
              <a:pathLst>
                <a:path w="942" h="987">
                  <a:moveTo>
                    <a:pt x="0" y="0"/>
                  </a:moveTo>
                  <a:lnTo>
                    <a:pt x="909" y="987"/>
                  </a:lnTo>
                  <a:lnTo>
                    <a:pt x="942" y="987"/>
                  </a:lnTo>
                  <a:lnTo>
                    <a:pt x="0" y="0"/>
                  </a:lnTo>
                  <a:close/>
                </a:path>
              </a:pathLst>
            </a:custGeom>
            <a:solidFill>
              <a:schemeClr val="accent1">
                <a:lumMod val="50000"/>
              </a:schemeClr>
            </a:solidFill>
            <a:ln>
              <a:noFill/>
            </a:ln>
          </p:spPr>
        </p:sp>
        <p:sp>
          <p:nvSpPr>
            <p:cNvPr id="33" name="Freeform 10">
              <a:extLst>
                <a:ext uri="{FF2B5EF4-FFF2-40B4-BE49-F238E27FC236}">
                  <a16:creationId xmlns="" xmlns:a16="http://schemas.microsoft.com/office/drawing/2014/main" id="{81EA3E26-BFCD-4396-AE8A-2A9828BFFBA2}"/>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bwMode="auto">
            <a:xfrm>
              <a:off x="1627188" y="5286375"/>
              <a:ext cx="2130425" cy="1571625"/>
            </a:xfrm>
            <a:custGeom>
              <a:avLst/>
              <a:gdLst/>
              <a:ahLst/>
              <a:cxnLst/>
              <a:rect l="0" t="0" r="r" b="b"/>
              <a:pathLst>
                <a:path w="1342" h="990">
                  <a:moveTo>
                    <a:pt x="0" y="3"/>
                  </a:moveTo>
                  <a:lnTo>
                    <a:pt x="942" y="990"/>
                  </a:lnTo>
                  <a:lnTo>
                    <a:pt x="1342" y="990"/>
                  </a:lnTo>
                  <a:lnTo>
                    <a:pt x="156" y="27"/>
                  </a:lnTo>
                  <a:lnTo>
                    <a:pt x="0" y="0"/>
                  </a:lnTo>
                  <a:lnTo>
                    <a:pt x="0" y="3"/>
                  </a:lnTo>
                  <a:close/>
                </a:path>
              </a:pathLst>
            </a:custGeom>
            <a:solidFill>
              <a:schemeClr val="accent1">
                <a:lumMod val="75000"/>
              </a:schemeClr>
            </a:solidFill>
            <a:ln>
              <a:noFill/>
            </a:ln>
          </p:spPr>
        </p:sp>
        <p:sp>
          <p:nvSpPr>
            <p:cNvPr id="34" name="Freeform 11">
              <a:extLst>
                <a:ext uri="{FF2B5EF4-FFF2-40B4-BE49-F238E27FC236}">
                  <a16:creationId xmlns="" xmlns:a16="http://schemas.microsoft.com/office/drawing/2014/main" id="{5F9BC582-73A6-4D8A-8738-E36476489351}"/>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bwMode="auto">
            <a:xfrm>
              <a:off x="1320800" y="5238750"/>
              <a:ext cx="1695450" cy="1619250"/>
            </a:xfrm>
            <a:custGeom>
              <a:avLst/>
              <a:gdLst/>
              <a:ahLst/>
              <a:cxnLst/>
              <a:rect l="0" t="0" r="r" b="b"/>
              <a:pathLst>
                <a:path w="1068" h="1020">
                  <a:moveTo>
                    <a:pt x="1068" y="1020"/>
                  </a:moveTo>
                  <a:lnTo>
                    <a:pt x="184" y="60"/>
                  </a:lnTo>
                  <a:lnTo>
                    <a:pt x="154" y="27"/>
                  </a:lnTo>
                  <a:lnTo>
                    <a:pt x="157" y="27"/>
                  </a:lnTo>
                  <a:lnTo>
                    <a:pt x="157" y="24"/>
                  </a:lnTo>
                  <a:lnTo>
                    <a:pt x="154" y="24"/>
                  </a:lnTo>
                  <a:lnTo>
                    <a:pt x="0" y="0"/>
                  </a:lnTo>
                  <a:lnTo>
                    <a:pt x="0" y="0"/>
                  </a:lnTo>
                  <a:lnTo>
                    <a:pt x="774" y="1020"/>
                  </a:lnTo>
                  <a:lnTo>
                    <a:pt x="1068" y="1020"/>
                  </a:lnTo>
                  <a:close/>
                </a:path>
              </a:pathLst>
            </a:custGeom>
            <a:solidFill>
              <a:schemeClr val="tx1">
                <a:lumMod val="75000"/>
                <a:lumOff val="25000"/>
              </a:schemeClr>
            </a:solidFill>
            <a:ln>
              <a:noFill/>
            </a:ln>
          </p:spPr>
        </p:sp>
      </p:grpSp>
      <p:sp useBgFill="1">
        <p:nvSpPr>
          <p:cNvPr id="36" name="Rectangle 35">
            <a:extLst>
              <a:ext uri="{FF2B5EF4-FFF2-40B4-BE49-F238E27FC236}">
                <a16:creationId xmlns="" xmlns:a16="http://schemas.microsoft.com/office/drawing/2014/main" id="{2FCD9B94-D70B-4446-85E5-ACD3904289CB}"/>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itlu 1"/>
          <p:cNvSpPr txBox="1">
            <a:spLocks/>
          </p:cNvSpPr>
          <p:nvPr/>
        </p:nvSpPr>
        <p:spPr>
          <a:xfrm>
            <a:off x="1479849" y="438020"/>
            <a:ext cx="10018713" cy="914399"/>
          </a:xfrm>
          <a:prstGeom prst="rect">
            <a:avLst/>
          </a:prstGeom>
          <a:scene3d>
            <a:camera prst="orthographicFront"/>
            <a:lightRig rig="threePt" dir="t"/>
          </a:scene3d>
        </p:spPr>
        <p:txBody>
          <a:bodyPr vert="horz" lIns="91440" tIns="45720" rIns="91440" bIns="45720" rtlCol="0" anchor="b">
            <a:normAutofit/>
          </a:bodyPr>
          <a:lstStyle>
            <a:lvl1pPr algn="ctr" defTabSz="914400" rtl="0" eaLnBrk="1" latinLnBrk="0" hangingPunct="1">
              <a:lnSpc>
                <a:spcPct val="90000"/>
              </a:lnSpc>
              <a:spcBef>
                <a:spcPct val="0"/>
              </a:spcBef>
              <a:buNone/>
              <a:defRPr sz="3400" b="1" i="0" kern="1200" cap="all">
                <a:solidFill>
                  <a:schemeClr val="tx1"/>
                </a:solidFill>
                <a:effectLst>
                  <a:outerShdw blurRad="50800" dist="63500" dir="2700000" algn="tl" rotWithShape="0">
                    <a:srgbClr val="000000">
                      <a:alpha val="48000"/>
                    </a:srgbClr>
                  </a:outerShdw>
                </a:effectLst>
                <a:latin typeface="+mj-lt"/>
                <a:ea typeface="+mj-ea"/>
                <a:cs typeface="+mj-cs"/>
              </a:defRPr>
            </a:lvl1pPr>
          </a:lstStyle>
          <a:p>
            <a:pPr marL="571500" indent="-571500" algn="l" defTabSz="457200">
              <a:spcAft>
                <a:spcPts val="600"/>
              </a:spcAft>
              <a:buFont typeface="Wingdings" panose="05000000000000000000" pitchFamily="2" charset="2"/>
              <a:buChar char="v"/>
            </a:pPr>
            <a:r>
              <a:rPr lang="ro-RO" sz="4000" cap="none" dirty="0" smtClean="0">
                <a:ln w="3175" cmpd="sng">
                  <a:noFill/>
                </a:ln>
                <a:solidFill>
                  <a:schemeClr val="accent1">
                    <a:lumMod val="75000"/>
                  </a:schemeClr>
                </a:solidFill>
                <a:effectLst/>
                <a:latin typeface="Arial" panose="020B0604020202020204" pitchFamily="34" charset="0"/>
                <a:cs typeface="Arial" panose="020B0604020202020204" pitchFamily="34" charset="0"/>
              </a:rPr>
              <a:t>SĂNĂTATE</a:t>
            </a:r>
            <a:endParaRPr lang="en-US" sz="4000" cap="none" dirty="0">
              <a:ln w="3175" cmpd="sng">
                <a:noFill/>
              </a:ln>
              <a:solidFill>
                <a:schemeClr val="accent1">
                  <a:lumMod val="75000"/>
                </a:schemeClr>
              </a:solidFill>
              <a:effectLst/>
              <a:latin typeface="Arial" panose="020B0604020202020204" pitchFamily="34" charset="0"/>
              <a:cs typeface="Arial" panose="020B0604020202020204" pitchFamily="34" charset="0"/>
            </a:endParaRPr>
          </a:p>
        </p:txBody>
      </p:sp>
      <p:sp>
        <p:nvSpPr>
          <p:cNvPr id="6" name="Dreptunghi 5"/>
          <p:cNvSpPr/>
          <p:nvPr/>
        </p:nvSpPr>
        <p:spPr>
          <a:xfrm>
            <a:off x="1222226" y="1576322"/>
            <a:ext cx="10233622" cy="4302212"/>
          </a:xfrm>
          <a:prstGeom prst="rect">
            <a:avLst/>
          </a:prstGeom>
        </p:spPr>
        <p:txBody>
          <a:bodyPr vert="horz" lIns="91440" tIns="45720" rIns="91440" bIns="45720" rtlCol="0" anchor="t">
            <a:noAutofit/>
          </a:bodyPr>
          <a:lstStyle/>
          <a:p>
            <a:pPr>
              <a:spcBef>
                <a:spcPct val="20000"/>
              </a:spcBef>
              <a:spcAft>
                <a:spcPts val="600"/>
              </a:spcAft>
              <a:buClr>
                <a:schemeClr val="accent1">
                  <a:lumMod val="75000"/>
                </a:schemeClr>
              </a:buClr>
              <a:buSzPct val="145000"/>
            </a:pPr>
            <a:endParaRPr lang="ro-RO" sz="2400" b="1" dirty="0" smtClean="0">
              <a:latin typeface="Arial" panose="020B0604020202020204" pitchFamily="34" charset="0"/>
              <a:cs typeface="Arial" panose="020B0604020202020204" pitchFamily="34" charset="0"/>
            </a:endParaRPr>
          </a:p>
          <a:p>
            <a:pPr indent="358775" algn="just">
              <a:spcBef>
                <a:spcPct val="20000"/>
              </a:spcBef>
              <a:spcAft>
                <a:spcPts val="600"/>
              </a:spcAft>
              <a:buClr>
                <a:schemeClr val="accent1">
                  <a:lumMod val="75000"/>
                </a:schemeClr>
              </a:buClr>
              <a:buSzPct val="145000"/>
              <a:buFont typeface="Arial"/>
              <a:buChar char="•"/>
            </a:pPr>
            <a:r>
              <a:rPr lang="ro-RO" sz="2400" b="1" dirty="0" smtClean="0">
                <a:latin typeface="Arial" panose="020B0604020202020204" pitchFamily="34" charset="0"/>
                <a:cs typeface="Arial" panose="020B0604020202020204" pitchFamily="34" charset="0"/>
              </a:rPr>
              <a:t>Alocarea de fonduri în sumă </a:t>
            </a:r>
            <a:r>
              <a:rPr lang="ro-RO" sz="2400" b="1" dirty="0">
                <a:latin typeface="Arial" panose="020B0604020202020204" pitchFamily="34" charset="0"/>
                <a:cs typeface="Arial" panose="020B0604020202020204" pitchFamily="34" charset="0"/>
              </a:rPr>
              <a:t>de </a:t>
            </a:r>
            <a:r>
              <a:rPr lang="ro-RO" sz="2400" b="1" dirty="0" smtClean="0">
                <a:latin typeface="Arial" panose="020B0604020202020204" pitchFamily="34" charset="0"/>
                <a:cs typeface="Arial" panose="020B0604020202020204" pitchFamily="34" charset="0"/>
              </a:rPr>
              <a:t>10.000 </a:t>
            </a:r>
            <a:r>
              <a:rPr lang="ro-RO" sz="2400" b="1" dirty="0">
                <a:latin typeface="Arial" panose="020B0604020202020204" pitchFamily="34" charset="0"/>
                <a:cs typeface="Arial" panose="020B0604020202020204" pitchFamily="34" charset="0"/>
              </a:rPr>
              <a:t>mii lei, sub formă de transferuri, prin bugetul </a:t>
            </a:r>
            <a:r>
              <a:rPr lang="ro-RO" sz="2400" b="1" dirty="0" err="1">
                <a:latin typeface="Arial" panose="020B0604020202020204" pitchFamily="34" charset="0"/>
                <a:cs typeface="Arial" panose="020B0604020202020204" pitchFamily="34" charset="0"/>
              </a:rPr>
              <a:t>Direcţiei</a:t>
            </a:r>
            <a:r>
              <a:rPr lang="ro-RO" sz="2400" b="1" dirty="0">
                <a:latin typeface="Arial" panose="020B0604020202020204" pitchFamily="34" charset="0"/>
                <a:cs typeface="Arial" panose="020B0604020202020204" pitchFamily="34" charset="0"/>
              </a:rPr>
              <a:t> Generale pentru Administrarea Patrimoniului Imobiliar Sector 2, </a:t>
            </a:r>
            <a:r>
              <a:rPr lang="en-US" sz="2400" b="1" dirty="0" err="1">
                <a:latin typeface="Arial" panose="020B0604020202020204" pitchFamily="34" charset="0"/>
                <a:cs typeface="Arial" panose="020B0604020202020204" pitchFamily="34" charset="0"/>
              </a:rPr>
              <a:t>pentru</a:t>
            </a:r>
            <a:r>
              <a:rPr lang="en-US" sz="2400" b="1" dirty="0">
                <a:latin typeface="Arial" panose="020B0604020202020204" pitchFamily="34" charset="0"/>
                <a:cs typeface="Arial" panose="020B0604020202020204" pitchFamily="34" charset="0"/>
              </a:rPr>
              <a:t> co-</a:t>
            </a:r>
            <a:r>
              <a:rPr lang="en-US" sz="2400" b="1" dirty="0" err="1">
                <a:latin typeface="Arial" panose="020B0604020202020204" pitchFamily="34" charset="0"/>
                <a:cs typeface="Arial" panose="020B0604020202020204" pitchFamily="34" charset="0"/>
              </a:rPr>
              <a:t>finan</a:t>
            </a:r>
            <a:r>
              <a:rPr lang="ro-RO" sz="2400" b="1" dirty="0" err="1">
                <a:latin typeface="Arial" panose="020B0604020202020204" pitchFamily="34" charset="0"/>
                <a:cs typeface="Arial" panose="020B0604020202020204" pitchFamily="34" charset="0"/>
              </a:rPr>
              <a:t>ţarea</a:t>
            </a:r>
            <a:r>
              <a:rPr lang="ro-RO" sz="2400" b="1" dirty="0">
                <a:latin typeface="Arial" panose="020B0604020202020204" pitchFamily="34" charset="0"/>
                <a:cs typeface="Arial" panose="020B0604020202020204" pitchFamily="34" charset="0"/>
              </a:rPr>
              <a:t> </a:t>
            </a:r>
            <a:r>
              <a:rPr lang="ro-RO" sz="2400" b="1" dirty="0" smtClean="0">
                <a:latin typeface="Arial" panose="020B0604020202020204" pitchFamily="34" charset="0"/>
                <a:cs typeface="Arial" panose="020B0604020202020204" pitchFamily="34" charset="0"/>
              </a:rPr>
              <a:t>spitalelor de pe raza Sectorului 2;</a:t>
            </a:r>
          </a:p>
          <a:p>
            <a:pPr indent="358775" algn="just">
              <a:spcBef>
                <a:spcPct val="20000"/>
              </a:spcBef>
              <a:spcAft>
                <a:spcPts val="600"/>
              </a:spcAft>
              <a:buClr>
                <a:schemeClr val="accent1">
                  <a:lumMod val="75000"/>
                </a:schemeClr>
              </a:buClr>
              <a:buSzPct val="145000"/>
              <a:buFont typeface="Arial"/>
              <a:buChar char="•"/>
            </a:pPr>
            <a:r>
              <a:rPr lang="ro-RO" sz="2400" b="1" dirty="0" smtClean="0">
                <a:latin typeface="Arial" panose="020B0604020202020204" pitchFamily="34" charset="0"/>
                <a:cs typeface="Arial" panose="020B0604020202020204" pitchFamily="34" charset="0"/>
              </a:rPr>
              <a:t>Alocarea de fonduri în sumă de </a:t>
            </a:r>
            <a:r>
              <a:rPr lang="ro-RO" sz="2400" b="1" dirty="0" smtClean="0"/>
              <a:t>1.781</a:t>
            </a:r>
            <a:r>
              <a:rPr lang="ro-RO" sz="2400" b="1" dirty="0">
                <a:latin typeface="Arial" panose="020B0604020202020204" pitchFamily="34" charset="0"/>
                <a:cs typeface="Arial" panose="020B0604020202020204" pitchFamily="34" charset="0"/>
              </a:rPr>
              <a:t> </a:t>
            </a:r>
            <a:r>
              <a:rPr lang="ro-RO" sz="2400" b="1" dirty="0" smtClean="0">
                <a:latin typeface="Arial" panose="020B0604020202020204" pitchFamily="34" charset="0"/>
                <a:cs typeface="Arial" panose="020B0604020202020204" pitchFamily="34" charset="0"/>
              </a:rPr>
              <a:t>mii lei pentru asigurarea preluării </a:t>
            </a:r>
            <a:r>
              <a:rPr lang="ro-RO" sz="2400" b="1" dirty="0">
                <a:latin typeface="Arial" panose="020B0604020202020204" pitchFamily="34" charset="0"/>
                <a:cs typeface="Arial" panose="020B0604020202020204" pitchFamily="34" charset="0"/>
              </a:rPr>
              <a:t>animalelor de Ia </a:t>
            </a:r>
            <a:r>
              <a:rPr lang="ro-RO" sz="2400" b="1" dirty="0" smtClean="0">
                <a:latin typeface="Arial" panose="020B0604020202020204" pitchFamily="34" charset="0"/>
                <a:cs typeface="Arial" panose="020B0604020202020204" pitchFamily="34" charset="0"/>
              </a:rPr>
              <a:t>deținători</a:t>
            </a:r>
            <a:r>
              <a:rPr lang="ro-RO" sz="2400" b="1" dirty="0">
                <a:latin typeface="Arial" panose="020B0604020202020204" pitchFamily="34" charset="0"/>
                <a:cs typeface="Arial" panose="020B0604020202020204" pitchFamily="34" charset="0"/>
              </a:rPr>
              <a:t>, cazarea, </a:t>
            </a:r>
            <a:r>
              <a:rPr lang="ro-RO" sz="2400" b="1" dirty="0" smtClean="0">
                <a:latin typeface="Arial" panose="020B0604020202020204" pitchFamily="34" charset="0"/>
                <a:cs typeface="Arial" panose="020B0604020202020204" pitchFamily="34" charset="0"/>
              </a:rPr>
              <a:t>întreținerea și acordarea serviciilor </a:t>
            </a:r>
            <a:r>
              <a:rPr lang="ro-RO" sz="2400" b="1" dirty="0">
                <a:latin typeface="Arial" panose="020B0604020202020204" pitchFamily="34" charset="0"/>
                <a:cs typeface="Arial" panose="020B0604020202020204" pitchFamily="34" charset="0"/>
              </a:rPr>
              <a:t>sanitar-veterinare pentru animalele ce provin din cazuri sociale sau alte </a:t>
            </a:r>
            <a:r>
              <a:rPr lang="ro-RO" sz="2400" b="1" dirty="0" smtClean="0">
                <a:latin typeface="Arial" panose="020B0604020202020204" pitchFamily="34" charset="0"/>
                <a:cs typeface="Arial" panose="020B0604020202020204" pitchFamily="34" charset="0"/>
              </a:rPr>
              <a:t>situații </a:t>
            </a:r>
            <a:r>
              <a:rPr lang="ro-RO" sz="2400" b="1" dirty="0">
                <a:latin typeface="Arial" panose="020B0604020202020204" pitchFamily="34" charset="0"/>
                <a:cs typeface="Arial" panose="020B0604020202020204" pitchFamily="34" charset="0"/>
              </a:rPr>
              <a:t>ce </a:t>
            </a:r>
            <a:r>
              <a:rPr lang="ro-RO" sz="2400" b="1" dirty="0" smtClean="0">
                <a:latin typeface="Arial" panose="020B0604020202020204" pitchFamily="34" charset="0"/>
                <a:cs typeface="Arial" panose="020B0604020202020204" pitchFamily="34" charset="0"/>
              </a:rPr>
              <a:t>ar </a:t>
            </a:r>
            <a:r>
              <a:rPr lang="ro-RO" sz="2400" b="1" dirty="0">
                <a:latin typeface="Arial" panose="020B0604020202020204" pitchFamily="34" charset="0"/>
                <a:cs typeface="Arial" panose="020B0604020202020204" pitchFamily="34" charset="0"/>
              </a:rPr>
              <a:t>conduce Ia abandonul acestora pe raza </a:t>
            </a:r>
            <a:r>
              <a:rPr lang="ro-RO" sz="2400" b="1" dirty="0" smtClean="0">
                <a:latin typeface="Arial" panose="020B0604020202020204" pitchFamily="34" charset="0"/>
                <a:cs typeface="Arial" panose="020B0604020202020204" pitchFamily="34" charset="0"/>
              </a:rPr>
              <a:t>Sectorului </a:t>
            </a:r>
            <a:r>
              <a:rPr lang="ro-RO" sz="2400" b="1" dirty="0">
                <a:latin typeface="Arial" panose="020B0604020202020204" pitchFamily="34" charset="0"/>
                <a:cs typeface="Arial" panose="020B0604020202020204" pitchFamily="34" charset="0"/>
              </a:rPr>
              <a:t>2</a:t>
            </a:r>
            <a:r>
              <a:rPr lang="ro-RO" sz="2400" b="1" dirty="0" smtClean="0">
                <a:latin typeface="Arial" panose="020B0604020202020204" pitchFamily="34" charset="0"/>
                <a:cs typeface="Arial" panose="020B0604020202020204" pitchFamily="34" charset="0"/>
              </a:rPr>
              <a:t>;</a:t>
            </a:r>
          </a:p>
          <a:p>
            <a:pPr indent="358775" algn="just">
              <a:spcBef>
                <a:spcPct val="20000"/>
              </a:spcBef>
              <a:spcAft>
                <a:spcPts val="600"/>
              </a:spcAft>
              <a:buClr>
                <a:schemeClr val="accent1">
                  <a:lumMod val="75000"/>
                </a:schemeClr>
              </a:buClr>
              <a:buSzPct val="145000"/>
              <a:buFont typeface="Arial"/>
              <a:buChar char="•"/>
            </a:pPr>
            <a:r>
              <a:rPr lang="ro-RO" sz="2400" b="1" dirty="0" smtClean="0">
                <a:latin typeface="Arial" panose="020B0604020202020204" pitchFamily="34" charset="0"/>
                <a:cs typeface="Arial" panose="020B0604020202020204" pitchFamily="34" charset="0"/>
              </a:rPr>
              <a:t>Fonduri alocate pentru repararea stației de epurare a apei de la adăpostul Butimanu.</a:t>
            </a:r>
          </a:p>
          <a:p>
            <a:pPr>
              <a:spcBef>
                <a:spcPct val="20000"/>
              </a:spcBef>
              <a:spcAft>
                <a:spcPts val="600"/>
              </a:spcAft>
              <a:buClr>
                <a:schemeClr val="accent1">
                  <a:lumMod val="75000"/>
                </a:schemeClr>
              </a:buClr>
              <a:buSzPct val="145000"/>
            </a:pPr>
            <a:endParaRPr lang="ro-RO" sz="2400" b="1" dirty="0" smtClean="0">
              <a:latin typeface="Arial" panose="020B0604020202020204" pitchFamily="34" charset="0"/>
              <a:cs typeface="Arial" panose="020B0604020202020204" pitchFamily="34" charset="0"/>
            </a:endParaRPr>
          </a:p>
          <a:p>
            <a:pPr indent="358775">
              <a:spcBef>
                <a:spcPct val="20000"/>
              </a:spcBef>
              <a:spcAft>
                <a:spcPts val="600"/>
              </a:spcAft>
              <a:buClr>
                <a:schemeClr val="accent1">
                  <a:lumMod val="75000"/>
                </a:schemeClr>
              </a:buClr>
              <a:buSzPct val="145000"/>
              <a:buFont typeface="Arial"/>
              <a:buChar char="•"/>
            </a:pPr>
            <a:endParaRPr lang="ro-RO" sz="2400" b="1" dirty="0" smtClean="0">
              <a:latin typeface="Arial" panose="020B0604020202020204" pitchFamily="34" charset="0"/>
              <a:cs typeface="Arial" panose="020B0604020202020204" pitchFamily="34" charset="0"/>
            </a:endParaRPr>
          </a:p>
          <a:p>
            <a:pPr indent="358775">
              <a:spcBef>
                <a:spcPct val="20000"/>
              </a:spcBef>
              <a:spcAft>
                <a:spcPts val="600"/>
              </a:spcAft>
              <a:buClr>
                <a:schemeClr val="accent1">
                  <a:lumMod val="75000"/>
                </a:schemeClr>
              </a:buClr>
              <a:buSzPct val="145000"/>
              <a:buFont typeface="Arial"/>
              <a:buChar char="•"/>
            </a:pPr>
            <a:endParaRPr lang="ro-RO" sz="2400" b="1" dirty="0">
              <a:latin typeface="Arial" panose="020B0604020202020204" pitchFamily="34" charset="0"/>
              <a:cs typeface="Arial" panose="020B0604020202020204" pitchFamily="34" charset="0"/>
            </a:endParaRPr>
          </a:p>
          <a:p>
            <a:pPr indent="358775">
              <a:spcBef>
                <a:spcPct val="20000"/>
              </a:spcBef>
              <a:spcAft>
                <a:spcPts val="600"/>
              </a:spcAft>
              <a:buClr>
                <a:schemeClr val="accent1">
                  <a:lumMod val="75000"/>
                </a:schemeClr>
              </a:buClr>
              <a:buSzPct val="145000"/>
              <a:buFont typeface="Arial"/>
              <a:buChar char="•"/>
            </a:pPr>
            <a:endParaRPr lang="ro-RO" sz="2400" b="1" dirty="0" smtClean="0">
              <a:latin typeface="Arial" panose="020B0604020202020204" pitchFamily="34" charset="0"/>
              <a:cs typeface="Arial" panose="020B0604020202020204" pitchFamily="34" charset="0"/>
            </a:endParaRPr>
          </a:p>
          <a:p>
            <a:pPr>
              <a:spcBef>
                <a:spcPct val="20000"/>
              </a:spcBef>
              <a:spcAft>
                <a:spcPts val="600"/>
              </a:spcAft>
              <a:buClr>
                <a:schemeClr val="accent1">
                  <a:lumMod val="75000"/>
                </a:schemeClr>
              </a:buClr>
              <a:buSzPct val="145000"/>
            </a:pPr>
            <a:endParaRPr lang="en-US" sz="2400" b="1" dirty="0">
              <a:latin typeface="Arial" panose="020B0604020202020204" pitchFamily="34" charset="0"/>
              <a:cs typeface="Arial" panose="020B0604020202020204" pitchFamily="34" charset="0"/>
            </a:endParaRPr>
          </a:p>
          <a:p>
            <a:pPr indent="358775">
              <a:spcBef>
                <a:spcPct val="20000"/>
              </a:spcBef>
              <a:spcAft>
                <a:spcPts val="600"/>
              </a:spcAft>
              <a:buClr>
                <a:schemeClr val="accent1">
                  <a:lumMod val="75000"/>
                </a:schemeClr>
              </a:buClr>
              <a:buSzPct val="145000"/>
              <a:buFont typeface="Arial"/>
              <a:buChar char="•"/>
            </a:pPr>
            <a:endParaRPr lang="en-US" sz="2400" b="1"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02770114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u 2"/>
          <p:cNvSpPr>
            <a:spLocks noGrp="1"/>
          </p:cNvSpPr>
          <p:nvPr>
            <p:ph type="title" idx="4294967295"/>
          </p:nvPr>
        </p:nvSpPr>
        <p:spPr>
          <a:xfrm>
            <a:off x="0" y="2536825"/>
            <a:ext cx="4349750" cy="2282825"/>
          </a:xfrm>
        </p:spPr>
        <p:txBody>
          <a:bodyPr vert="horz" lIns="91440" tIns="45720" rIns="91440" bIns="45720" rtlCol="0" anchor="ctr">
            <a:normAutofit/>
          </a:bodyPr>
          <a:lstStyle/>
          <a:p>
            <a:r>
              <a:rPr lang="en-US" b="1" dirty="0" err="1">
                <a:solidFill>
                  <a:schemeClr val="tx1"/>
                </a:solidFill>
                <a:latin typeface="Arial" panose="020B0604020202020204" pitchFamily="34" charset="0"/>
                <a:cs typeface="Arial" panose="020B0604020202020204" pitchFamily="34" charset="0"/>
              </a:rPr>
              <a:t>Structura</a:t>
            </a:r>
            <a:r>
              <a:rPr lang="en-US" b="1" dirty="0">
                <a:solidFill>
                  <a:schemeClr val="tx1"/>
                </a:solidFill>
                <a:latin typeface="Arial" panose="020B0604020202020204" pitchFamily="34" charset="0"/>
                <a:cs typeface="Arial" panose="020B0604020202020204" pitchFamily="34" charset="0"/>
              </a:rPr>
              <a:t> </a:t>
            </a:r>
            <a:r>
              <a:rPr lang="en-US" b="1" dirty="0" err="1">
                <a:solidFill>
                  <a:schemeClr val="tx1"/>
                </a:solidFill>
                <a:latin typeface="Arial" panose="020B0604020202020204" pitchFamily="34" charset="0"/>
                <a:cs typeface="Arial" panose="020B0604020202020204" pitchFamily="34" charset="0"/>
              </a:rPr>
              <a:t>bugetului</a:t>
            </a:r>
            <a:endParaRPr lang="en-US" b="1" dirty="0">
              <a:solidFill>
                <a:schemeClr val="tx1"/>
              </a:solidFill>
              <a:latin typeface="Arial" panose="020B0604020202020204" pitchFamily="34" charset="0"/>
              <a:cs typeface="Arial" panose="020B0604020202020204" pitchFamily="34" charset="0"/>
            </a:endParaRPr>
          </a:p>
        </p:txBody>
      </p:sp>
      <p:graphicFrame>
        <p:nvGraphicFramePr>
          <p:cNvPr id="6" name="CasetăText 1">
            <a:extLst>
              <a:ext uri="{FF2B5EF4-FFF2-40B4-BE49-F238E27FC236}">
                <a16:creationId xmlns="" xmlns:a16="http://schemas.microsoft.com/office/drawing/2014/main" id="{1EFC7D16-368E-49C4-BE99-020445E8DCA7}"/>
              </a:ext>
            </a:extLst>
          </p:cNvPr>
          <p:cNvGraphicFramePr/>
          <p:nvPr>
            <p:extLst>
              <p:ext uri="{D42A27DB-BD31-4B8C-83A1-F6EECF244321}">
                <p14:modId xmlns:p14="http://schemas.microsoft.com/office/powerpoint/2010/main" val="4007630063"/>
              </p:ext>
            </p:extLst>
          </p:nvPr>
        </p:nvGraphicFramePr>
        <p:xfrm>
          <a:off x="3739252" y="921517"/>
          <a:ext cx="6487133" cy="193829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TextBox 3">
            <a:extLst>
              <a:ext uri="{FF2B5EF4-FFF2-40B4-BE49-F238E27FC236}">
                <a16:creationId xmlns="" xmlns:a16="http://schemas.microsoft.com/office/drawing/2014/main" id="{AA1F80CD-35F7-4F14-BB51-31689D1D8E60}"/>
              </a:ext>
            </a:extLst>
          </p:cNvPr>
          <p:cNvSpPr txBox="1"/>
          <p:nvPr/>
        </p:nvSpPr>
        <p:spPr>
          <a:xfrm>
            <a:off x="3739252" y="271898"/>
            <a:ext cx="6823073" cy="923330"/>
          </a:xfrm>
          <a:prstGeom prst="rect">
            <a:avLst/>
          </a:prstGeom>
          <a:noFill/>
        </p:spPr>
        <p:txBody>
          <a:bodyPr wrap="square" rtlCol="0">
            <a:spAutoFit/>
          </a:bodyPr>
          <a:lstStyle/>
          <a:p>
            <a:r>
              <a:rPr lang="ro-RO" dirty="0">
                <a:latin typeface="Arial" panose="020B0604020202020204" pitchFamily="34" charset="0"/>
                <a:cs typeface="Arial" panose="020B0604020202020204" pitchFamily="34" charset="0"/>
              </a:rPr>
              <a:t>Componența bugetului general al Sectorului 2 al Municipiului București:</a:t>
            </a:r>
            <a:endParaRPr lang="en-US" dirty="0">
              <a:latin typeface="Arial" panose="020B0604020202020204" pitchFamily="34" charset="0"/>
              <a:cs typeface="Arial" panose="020B0604020202020204" pitchFamily="34" charset="0"/>
            </a:endParaRPr>
          </a:p>
          <a:p>
            <a:endParaRPr lang="ro-RO" dirty="0"/>
          </a:p>
        </p:txBody>
      </p:sp>
      <p:sp>
        <p:nvSpPr>
          <p:cNvPr id="7" name="TextBox 6">
            <a:extLst>
              <a:ext uri="{FF2B5EF4-FFF2-40B4-BE49-F238E27FC236}">
                <a16:creationId xmlns="" xmlns:a16="http://schemas.microsoft.com/office/drawing/2014/main" id="{B1EBED6E-22E0-4F08-91E0-D4918AEB96FF}"/>
              </a:ext>
            </a:extLst>
          </p:cNvPr>
          <p:cNvSpPr txBox="1"/>
          <p:nvPr/>
        </p:nvSpPr>
        <p:spPr>
          <a:xfrm>
            <a:off x="3726552" y="5487557"/>
            <a:ext cx="6734415" cy="923330"/>
          </a:xfrm>
          <a:prstGeom prst="rect">
            <a:avLst/>
          </a:prstGeom>
          <a:noFill/>
        </p:spPr>
        <p:txBody>
          <a:bodyPr wrap="square" rtlCol="0">
            <a:spAutoFit/>
          </a:bodyPr>
          <a:lstStyle/>
          <a:p>
            <a:r>
              <a:rPr lang="ro-RO" dirty="0">
                <a:latin typeface="Arial" panose="020B0604020202020204" pitchFamily="34" charset="0"/>
                <a:cs typeface="Arial" panose="020B0604020202020204" pitchFamily="34" charset="0"/>
              </a:rPr>
              <a:t>aşa cum sunt precizate în  Legea nr. 273/2006 privind finanţele publice locale, cu modificările şi completările ulterioare.</a:t>
            </a:r>
          </a:p>
          <a:p>
            <a:endParaRPr lang="ro-RO" dirty="0">
              <a:latin typeface="Arial" panose="020B0604020202020204" pitchFamily="34" charset="0"/>
              <a:cs typeface="Arial" panose="020B0604020202020204" pitchFamily="34" charset="0"/>
            </a:endParaRPr>
          </a:p>
        </p:txBody>
      </p:sp>
      <p:sp>
        <p:nvSpPr>
          <p:cNvPr id="16" name="Dreptunghi 15"/>
          <p:cNvSpPr/>
          <p:nvPr/>
        </p:nvSpPr>
        <p:spPr>
          <a:xfrm>
            <a:off x="3739252" y="3221962"/>
            <a:ext cx="6361572" cy="617626"/>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68580" tIns="68580" rIns="68580" bIns="68580" numCol="1" spcCol="1270" anchor="ctr" anchorCtr="0">
            <a:noAutofit/>
          </a:bodyPr>
          <a:lstStyle/>
          <a:p>
            <a:pPr lvl="0" algn="l" defTabSz="800100">
              <a:lnSpc>
                <a:spcPct val="90000"/>
              </a:lnSpc>
              <a:spcBef>
                <a:spcPct val="0"/>
              </a:spcBef>
              <a:spcAft>
                <a:spcPct val="35000"/>
              </a:spcAft>
            </a:pPr>
            <a:r>
              <a:rPr lang="fr-FR" sz="1800" kern="1200" dirty="0" err="1">
                <a:solidFill>
                  <a:schemeClr val="tx1"/>
                </a:solidFill>
                <a:latin typeface="Arial" panose="020B0604020202020204" pitchFamily="34" charset="0"/>
                <a:cs typeface="Arial" panose="020B0604020202020204" pitchFamily="34" charset="0"/>
              </a:rPr>
              <a:t>Bugetul</a:t>
            </a:r>
            <a:r>
              <a:rPr lang="fr-FR" sz="1800" kern="1200" dirty="0">
                <a:solidFill>
                  <a:schemeClr val="tx1"/>
                </a:solidFill>
                <a:latin typeface="Arial" panose="020B0604020202020204" pitchFamily="34" charset="0"/>
                <a:cs typeface="Arial" panose="020B0604020202020204" pitchFamily="34" charset="0"/>
              </a:rPr>
              <a:t> </a:t>
            </a:r>
            <a:r>
              <a:rPr lang="fr-FR" sz="1800" kern="1200" dirty="0" err="1">
                <a:solidFill>
                  <a:schemeClr val="tx1"/>
                </a:solidFill>
                <a:latin typeface="Arial" panose="020B0604020202020204" pitchFamily="34" charset="0"/>
                <a:cs typeface="Arial" panose="020B0604020202020204" pitchFamily="34" charset="0"/>
              </a:rPr>
              <a:t>general</a:t>
            </a:r>
            <a:r>
              <a:rPr lang="fr-FR" sz="1800" kern="1200" dirty="0">
                <a:solidFill>
                  <a:schemeClr val="tx1"/>
                </a:solidFill>
                <a:latin typeface="Arial" panose="020B0604020202020204" pitchFamily="34" charset="0"/>
                <a:cs typeface="Arial" panose="020B0604020202020204" pitchFamily="34" charset="0"/>
              </a:rPr>
              <a:t> al </a:t>
            </a:r>
            <a:r>
              <a:rPr lang="fr-FR" sz="1800" kern="1200" dirty="0" err="1">
                <a:solidFill>
                  <a:schemeClr val="tx1"/>
                </a:solidFill>
                <a:latin typeface="Arial" panose="020B0604020202020204" pitchFamily="34" charset="0"/>
                <a:cs typeface="Arial" panose="020B0604020202020204" pitchFamily="34" charset="0"/>
              </a:rPr>
              <a:t>Sectorului</a:t>
            </a:r>
            <a:r>
              <a:rPr lang="fr-FR" sz="1800" kern="1200" dirty="0">
                <a:solidFill>
                  <a:schemeClr val="tx1"/>
                </a:solidFill>
                <a:latin typeface="Arial" panose="020B0604020202020204" pitchFamily="34" charset="0"/>
                <a:cs typeface="Arial" panose="020B0604020202020204" pitchFamily="34" charset="0"/>
              </a:rPr>
              <a:t> </a:t>
            </a:r>
            <a:r>
              <a:rPr lang="fr-FR" sz="1800" kern="1200" dirty="0" smtClean="0">
                <a:solidFill>
                  <a:schemeClr val="tx1"/>
                </a:solidFill>
                <a:latin typeface="Arial" panose="020B0604020202020204" pitchFamily="34" charset="0"/>
                <a:cs typeface="Arial" panose="020B0604020202020204" pitchFamily="34" charset="0"/>
              </a:rPr>
              <a:t>2 este </a:t>
            </a:r>
            <a:r>
              <a:rPr lang="fr-FR" sz="1800" kern="1200" dirty="0" err="1" smtClean="0">
                <a:solidFill>
                  <a:schemeClr val="tx1"/>
                </a:solidFill>
                <a:latin typeface="Arial" panose="020B0604020202020204" pitchFamily="34" charset="0"/>
                <a:cs typeface="Arial" panose="020B0604020202020204" pitchFamily="34" charset="0"/>
              </a:rPr>
              <a:t>structurat</a:t>
            </a:r>
            <a:r>
              <a:rPr lang="fr-FR" sz="1800" kern="1200" dirty="0" smtClean="0">
                <a:solidFill>
                  <a:schemeClr val="tx1"/>
                </a:solidFill>
                <a:latin typeface="Arial" panose="020B0604020202020204" pitchFamily="34" charset="0"/>
                <a:cs typeface="Arial" panose="020B0604020202020204" pitchFamily="34" charset="0"/>
              </a:rPr>
              <a:t>  </a:t>
            </a:r>
            <a:r>
              <a:rPr lang="fr-FR" sz="1800" kern="1200" dirty="0" err="1" smtClean="0">
                <a:solidFill>
                  <a:schemeClr val="tx1"/>
                </a:solidFill>
                <a:latin typeface="Arial" panose="020B0604020202020204" pitchFamily="34" charset="0"/>
                <a:cs typeface="Arial" panose="020B0604020202020204" pitchFamily="34" charset="0"/>
              </a:rPr>
              <a:t>pe</a:t>
            </a:r>
            <a:r>
              <a:rPr lang="fr-FR" sz="1800" kern="1200" dirty="0" smtClean="0">
                <a:solidFill>
                  <a:schemeClr val="tx1"/>
                </a:solidFill>
                <a:latin typeface="Arial" panose="020B0604020202020204" pitchFamily="34" charset="0"/>
                <a:cs typeface="Arial" panose="020B0604020202020204" pitchFamily="34" charset="0"/>
              </a:rPr>
              <a:t> </a:t>
            </a:r>
            <a:r>
              <a:rPr lang="fr-FR" sz="1800" kern="1200" dirty="0" err="1" smtClean="0">
                <a:solidFill>
                  <a:schemeClr val="tx1"/>
                </a:solidFill>
                <a:latin typeface="Arial" panose="020B0604020202020204" pitchFamily="34" charset="0"/>
                <a:cs typeface="Arial" panose="020B0604020202020204" pitchFamily="34" charset="0"/>
              </a:rPr>
              <a:t>cele</a:t>
            </a:r>
            <a:r>
              <a:rPr lang="fr-FR" sz="1800" kern="1200" dirty="0" smtClean="0">
                <a:solidFill>
                  <a:schemeClr val="tx1"/>
                </a:solidFill>
                <a:latin typeface="Arial" panose="020B0604020202020204" pitchFamily="34" charset="0"/>
                <a:cs typeface="Arial" panose="020B0604020202020204" pitchFamily="34" charset="0"/>
              </a:rPr>
              <a:t> </a:t>
            </a:r>
            <a:r>
              <a:rPr lang="fr-FR" sz="1800" kern="1200" dirty="0" err="1" smtClean="0">
                <a:solidFill>
                  <a:schemeClr val="tx1"/>
                </a:solidFill>
                <a:latin typeface="Arial" panose="020B0604020202020204" pitchFamily="34" charset="0"/>
                <a:cs typeface="Arial" panose="020B0604020202020204" pitchFamily="34" charset="0"/>
              </a:rPr>
              <a:t>două</a:t>
            </a:r>
            <a:r>
              <a:rPr lang="fr-FR" sz="1800" kern="1200" dirty="0" smtClean="0">
                <a:solidFill>
                  <a:schemeClr val="tx1"/>
                </a:solidFill>
                <a:latin typeface="Arial" panose="020B0604020202020204" pitchFamily="34" charset="0"/>
                <a:cs typeface="Arial" panose="020B0604020202020204" pitchFamily="34" charset="0"/>
              </a:rPr>
              <a:t> </a:t>
            </a:r>
            <a:r>
              <a:rPr lang="fr-FR" sz="1800" kern="1200" dirty="0" err="1" smtClean="0">
                <a:solidFill>
                  <a:schemeClr val="tx1"/>
                </a:solidFill>
                <a:latin typeface="Arial" panose="020B0604020202020204" pitchFamily="34" charset="0"/>
                <a:cs typeface="Arial" panose="020B0604020202020204" pitchFamily="34" charset="0"/>
              </a:rPr>
              <a:t>secţiuni</a:t>
            </a:r>
            <a:r>
              <a:rPr lang="fr-FR" sz="1800" kern="1200" dirty="0" smtClean="0">
                <a:solidFill>
                  <a:schemeClr val="tx1"/>
                </a:solidFill>
                <a:latin typeface="Arial" panose="020B0604020202020204" pitchFamily="34" charset="0"/>
                <a:cs typeface="Arial" panose="020B0604020202020204" pitchFamily="34" charset="0"/>
              </a:rPr>
              <a:t>:</a:t>
            </a:r>
            <a:endParaRPr lang="en-US" sz="1800" kern="1200" dirty="0">
              <a:solidFill>
                <a:schemeClr val="tx1"/>
              </a:solidFill>
              <a:latin typeface="Arial" panose="020B0604020202020204" pitchFamily="34" charset="0"/>
              <a:cs typeface="Arial" panose="020B0604020202020204" pitchFamily="34" charset="0"/>
            </a:endParaRPr>
          </a:p>
        </p:txBody>
      </p:sp>
      <p:graphicFrame>
        <p:nvGraphicFramePr>
          <p:cNvPr id="17" name="CasetăText 1">
            <a:extLst>
              <a:ext uri="{FF2B5EF4-FFF2-40B4-BE49-F238E27FC236}">
                <a16:creationId xmlns="" xmlns:a16="http://schemas.microsoft.com/office/drawing/2014/main" id="{1EFC7D16-368E-49C4-BE99-020445E8DCA7}"/>
              </a:ext>
            </a:extLst>
          </p:cNvPr>
          <p:cNvGraphicFramePr/>
          <p:nvPr>
            <p:extLst>
              <p:ext uri="{D42A27DB-BD31-4B8C-83A1-F6EECF244321}">
                <p14:modId xmlns:p14="http://schemas.microsoft.com/office/powerpoint/2010/main" val="2727455932"/>
              </p:ext>
            </p:extLst>
          </p:nvPr>
        </p:nvGraphicFramePr>
        <p:xfrm>
          <a:off x="3726552" y="3989661"/>
          <a:ext cx="6361572" cy="1121987"/>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Tree>
    <p:extLst>
      <p:ext uri="{BB962C8B-B14F-4D97-AF65-F5344CB8AC3E}">
        <p14:creationId xmlns:p14="http://schemas.microsoft.com/office/powerpoint/2010/main" val="2750497625"/>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8" name="Group 27">
            <a:extLst>
              <a:ext uri="{FF2B5EF4-FFF2-40B4-BE49-F238E27FC236}">
                <a16:creationId xmlns="" xmlns:a16="http://schemas.microsoft.com/office/drawing/2014/main" id="{260ACC13-B825-49F3-93DE-C8B8F2FA37A1}"/>
              </a:ext>
              <a:ext uri="{C183D7F6-B498-43B3-948B-1728B52AA6E4}">
                <adec:decorative xmlns="" xmlns:adec="http://schemas.microsoft.com/office/drawing/2017/decorative" val="1"/>
              </a:ext>
            </a:extLst>
          </p:cNvPr>
          <p:cNvGrpSpPr>
            <a:grpSpLocks noGrp="1" noUngrp="1" noRot="1" noChangeAspect="1" noMove="1" noResize="1"/>
          </p:cNvGrpSpPr>
          <p:nvPr>
            <p:extLst>
              <p:ext uri="{386F3935-93C4-4BCD-93E2-E3B085C9AB24}">
                <p16:designElem xmlns="" xmlns:p16="http://schemas.microsoft.com/office/powerpoint/2015/main" val="1"/>
              </p:ext>
            </p:extLst>
          </p:nvPr>
        </p:nvGrpSpPr>
        <p:grpSpPr>
          <a:xfrm>
            <a:off x="150812" y="0"/>
            <a:ext cx="2436813" cy="6858001"/>
            <a:chOff x="1320800" y="0"/>
            <a:chExt cx="2436813" cy="6858001"/>
          </a:xfrm>
        </p:grpSpPr>
        <p:sp>
          <p:nvSpPr>
            <p:cNvPr id="29" name="Freeform 6">
              <a:extLst>
                <a:ext uri="{FF2B5EF4-FFF2-40B4-BE49-F238E27FC236}">
                  <a16:creationId xmlns="" xmlns:a16="http://schemas.microsoft.com/office/drawing/2014/main" id="{F947B31F-CA03-4793-845D-FD86BABC1A18}"/>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bwMode="auto">
            <a:xfrm>
              <a:off x="1627188" y="0"/>
              <a:ext cx="1122363" cy="5329238"/>
            </a:xfrm>
            <a:custGeom>
              <a:avLst/>
              <a:gdLst/>
              <a:ahLst/>
              <a:cxnLst/>
              <a:rect l="0" t="0" r="r" b="b"/>
              <a:pathLst>
                <a:path w="707" h="3357">
                  <a:moveTo>
                    <a:pt x="0" y="3330"/>
                  </a:moveTo>
                  <a:lnTo>
                    <a:pt x="156" y="3357"/>
                  </a:lnTo>
                  <a:lnTo>
                    <a:pt x="707" y="0"/>
                  </a:lnTo>
                  <a:lnTo>
                    <a:pt x="547" y="0"/>
                  </a:lnTo>
                  <a:lnTo>
                    <a:pt x="0" y="3330"/>
                  </a:lnTo>
                  <a:close/>
                </a:path>
              </a:pathLst>
            </a:custGeom>
            <a:solidFill>
              <a:schemeClr val="accent1"/>
            </a:solidFill>
            <a:ln>
              <a:noFill/>
            </a:ln>
          </p:spPr>
        </p:sp>
        <p:sp>
          <p:nvSpPr>
            <p:cNvPr id="30" name="Freeform 7">
              <a:extLst>
                <a:ext uri="{FF2B5EF4-FFF2-40B4-BE49-F238E27FC236}">
                  <a16:creationId xmlns="" xmlns:a16="http://schemas.microsoft.com/office/drawing/2014/main" id="{DCDDE94D-F78C-4A48-AEA6-E922FC99A159}"/>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bwMode="auto">
            <a:xfrm>
              <a:off x="1320800" y="0"/>
              <a:ext cx="1117600" cy="5276850"/>
            </a:xfrm>
            <a:custGeom>
              <a:avLst/>
              <a:gdLst/>
              <a:ahLst/>
              <a:cxnLst/>
              <a:rect l="0" t="0" r="r" b="b"/>
              <a:pathLst>
                <a:path w="704" h="3324">
                  <a:moveTo>
                    <a:pt x="704" y="0"/>
                  </a:moveTo>
                  <a:lnTo>
                    <a:pt x="545" y="0"/>
                  </a:lnTo>
                  <a:lnTo>
                    <a:pt x="0" y="3300"/>
                  </a:lnTo>
                  <a:lnTo>
                    <a:pt x="157" y="3324"/>
                  </a:lnTo>
                  <a:lnTo>
                    <a:pt x="704" y="0"/>
                  </a:lnTo>
                  <a:close/>
                </a:path>
              </a:pathLst>
            </a:custGeom>
            <a:solidFill>
              <a:schemeClr val="tx1">
                <a:lumMod val="65000"/>
                <a:lumOff val="35000"/>
              </a:schemeClr>
            </a:solidFill>
            <a:ln>
              <a:noFill/>
            </a:ln>
          </p:spPr>
        </p:sp>
        <p:sp>
          <p:nvSpPr>
            <p:cNvPr id="31" name="Freeform 8">
              <a:extLst>
                <a:ext uri="{FF2B5EF4-FFF2-40B4-BE49-F238E27FC236}">
                  <a16:creationId xmlns="" xmlns:a16="http://schemas.microsoft.com/office/drawing/2014/main" id="{3445A886-F3CA-4DE4-90D7-535F9707B799}"/>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bwMode="auto">
            <a:xfrm>
              <a:off x="1320800" y="5238750"/>
              <a:ext cx="1228725" cy="1619250"/>
            </a:xfrm>
            <a:custGeom>
              <a:avLst/>
              <a:gdLst/>
              <a:ahLst/>
              <a:cxnLst/>
              <a:rect l="0" t="0" r="r" b="b"/>
              <a:pathLst>
                <a:path w="774" h="1020">
                  <a:moveTo>
                    <a:pt x="0" y="0"/>
                  </a:moveTo>
                  <a:lnTo>
                    <a:pt x="740" y="1020"/>
                  </a:lnTo>
                  <a:lnTo>
                    <a:pt x="774" y="1020"/>
                  </a:lnTo>
                  <a:lnTo>
                    <a:pt x="0" y="0"/>
                  </a:lnTo>
                  <a:close/>
                </a:path>
              </a:pathLst>
            </a:custGeom>
            <a:solidFill>
              <a:schemeClr val="tx1">
                <a:lumMod val="85000"/>
                <a:lumOff val="15000"/>
              </a:schemeClr>
            </a:solidFill>
            <a:ln>
              <a:noFill/>
            </a:ln>
          </p:spPr>
        </p:sp>
        <p:sp>
          <p:nvSpPr>
            <p:cNvPr id="32" name="Freeform 9">
              <a:extLst>
                <a:ext uri="{FF2B5EF4-FFF2-40B4-BE49-F238E27FC236}">
                  <a16:creationId xmlns="" xmlns:a16="http://schemas.microsoft.com/office/drawing/2014/main" id="{A8999CB6-C053-418B-AE37-E470804D251D}"/>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bwMode="auto">
            <a:xfrm>
              <a:off x="1627188" y="5291138"/>
              <a:ext cx="1495425" cy="1566863"/>
            </a:xfrm>
            <a:custGeom>
              <a:avLst/>
              <a:gdLst/>
              <a:ahLst/>
              <a:cxnLst/>
              <a:rect l="0" t="0" r="r" b="b"/>
              <a:pathLst>
                <a:path w="942" h="987">
                  <a:moveTo>
                    <a:pt x="0" y="0"/>
                  </a:moveTo>
                  <a:lnTo>
                    <a:pt x="909" y="987"/>
                  </a:lnTo>
                  <a:lnTo>
                    <a:pt x="942" y="987"/>
                  </a:lnTo>
                  <a:lnTo>
                    <a:pt x="0" y="0"/>
                  </a:lnTo>
                  <a:close/>
                </a:path>
              </a:pathLst>
            </a:custGeom>
            <a:solidFill>
              <a:schemeClr val="accent1">
                <a:lumMod val="50000"/>
              </a:schemeClr>
            </a:solidFill>
            <a:ln>
              <a:noFill/>
            </a:ln>
          </p:spPr>
        </p:sp>
        <p:sp>
          <p:nvSpPr>
            <p:cNvPr id="33" name="Freeform 10">
              <a:extLst>
                <a:ext uri="{FF2B5EF4-FFF2-40B4-BE49-F238E27FC236}">
                  <a16:creationId xmlns="" xmlns:a16="http://schemas.microsoft.com/office/drawing/2014/main" id="{81EA3E26-BFCD-4396-AE8A-2A9828BFFBA2}"/>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bwMode="auto">
            <a:xfrm>
              <a:off x="1627188" y="5286375"/>
              <a:ext cx="2130425" cy="1571625"/>
            </a:xfrm>
            <a:custGeom>
              <a:avLst/>
              <a:gdLst/>
              <a:ahLst/>
              <a:cxnLst/>
              <a:rect l="0" t="0" r="r" b="b"/>
              <a:pathLst>
                <a:path w="1342" h="990">
                  <a:moveTo>
                    <a:pt x="0" y="3"/>
                  </a:moveTo>
                  <a:lnTo>
                    <a:pt x="942" y="990"/>
                  </a:lnTo>
                  <a:lnTo>
                    <a:pt x="1342" y="990"/>
                  </a:lnTo>
                  <a:lnTo>
                    <a:pt x="156" y="27"/>
                  </a:lnTo>
                  <a:lnTo>
                    <a:pt x="0" y="0"/>
                  </a:lnTo>
                  <a:lnTo>
                    <a:pt x="0" y="3"/>
                  </a:lnTo>
                  <a:close/>
                </a:path>
              </a:pathLst>
            </a:custGeom>
            <a:solidFill>
              <a:schemeClr val="accent1">
                <a:lumMod val="75000"/>
              </a:schemeClr>
            </a:solidFill>
            <a:ln>
              <a:noFill/>
            </a:ln>
          </p:spPr>
        </p:sp>
        <p:sp>
          <p:nvSpPr>
            <p:cNvPr id="34" name="Freeform 11">
              <a:extLst>
                <a:ext uri="{FF2B5EF4-FFF2-40B4-BE49-F238E27FC236}">
                  <a16:creationId xmlns="" xmlns:a16="http://schemas.microsoft.com/office/drawing/2014/main" id="{5F9BC582-73A6-4D8A-8738-E36476489351}"/>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bwMode="auto">
            <a:xfrm>
              <a:off x="1320800" y="5238750"/>
              <a:ext cx="1695450" cy="1619250"/>
            </a:xfrm>
            <a:custGeom>
              <a:avLst/>
              <a:gdLst/>
              <a:ahLst/>
              <a:cxnLst/>
              <a:rect l="0" t="0" r="r" b="b"/>
              <a:pathLst>
                <a:path w="1068" h="1020">
                  <a:moveTo>
                    <a:pt x="1068" y="1020"/>
                  </a:moveTo>
                  <a:lnTo>
                    <a:pt x="184" y="60"/>
                  </a:lnTo>
                  <a:lnTo>
                    <a:pt x="154" y="27"/>
                  </a:lnTo>
                  <a:lnTo>
                    <a:pt x="157" y="27"/>
                  </a:lnTo>
                  <a:lnTo>
                    <a:pt x="157" y="24"/>
                  </a:lnTo>
                  <a:lnTo>
                    <a:pt x="154" y="24"/>
                  </a:lnTo>
                  <a:lnTo>
                    <a:pt x="0" y="0"/>
                  </a:lnTo>
                  <a:lnTo>
                    <a:pt x="0" y="0"/>
                  </a:lnTo>
                  <a:lnTo>
                    <a:pt x="774" y="1020"/>
                  </a:lnTo>
                  <a:lnTo>
                    <a:pt x="1068" y="1020"/>
                  </a:lnTo>
                  <a:close/>
                </a:path>
              </a:pathLst>
            </a:custGeom>
            <a:solidFill>
              <a:schemeClr val="tx1">
                <a:lumMod val="75000"/>
                <a:lumOff val="25000"/>
              </a:schemeClr>
            </a:solidFill>
            <a:ln>
              <a:noFill/>
            </a:ln>
          </p:spPr>
        </p:sp>
      </p:grpSp>
      <p:sp useBgFill="1">
        <p:nvSpPr>
          <p:cNvPr id="36" name="Rectangle 35">
            <a:extLst>
              <a:ext uri="{FF2B5EF4-FFF2-40B4-BE49-F238E27FC236}">
                <a16:creationId xmlns="" xmlns:a16="http://schemas.microsoft.com/office/drawing/2014/main" id="{2FCD9B94-D70B-4446-85E5-ACD3904289CB}"/>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itlu 1"/>
          <p:cNvSpPr txBox="1">
            <a:spLocks/>
          </p:cNvSpPr>
          <p:nvPr/>
        </p:nvSpPr>
        <p:spPr>
          <a:xfrm>
            <a:off x="1490286" y="88758"/>
            <a:ext cx="10018713" cy="1377578"/>
          </a:xfrm>
          <a:prstGeom prst="rect">
            <a:avLst/>
          </a:prstGeom>
          <a:scene3d>
            <a:camera prst="orthographicFront"/>
            <a:lightRig rig="threePt" dir="t"/>
          </a:scene3d>
        </p:spPr>
        <p:txBody>
          <a:bodyPr vert="horz" lIns="91440" tIns="45720" rIns="91440" bIns="45720" rtlCol="0" anchor="b">
            <a:normAutofit/>
          </a:bodyPr>
          <a:lstStyle>
            <a:lvl1pPr algn="ctr" defTabSz="914400" rtl="0" eaLnBrk="1" latinLnBrk="0" hangingPunct="1">
              <a:lnSpc>
                <a:spcPct val="90000"/>
              </a:lnSpc>
              <a:spcBef>
                <a:spcPct val="0"/>
              </a:spcBef>
              <a:buNone/>
              <a:defRPr sz="3400" b="1" i="0" kern="1200" cap="all">
                <a:solidFill>
                  <a:schemeClr val="tx1"/>
                </a:solidFill>
                <a:effectLst>
                  <a:outerShdw blurRad="50800" dist="63500" dir="2700000" algn="tl" rotWithShape="0">
                    <a:srgbClr val="000000">
                      <a:alpha val="48000"/>
                    </a:srgbClr>
                  </a:outerShdw>
                </a:effectLst>
                <a:latin typeface="+mj-lt"/>
                <a:ea typeface="+mj-ea"/>
                <a:cs typeface="+mj-cs"/>
              </a:defRPr>
            </a:lvl1pPr>
          </a:lstStyle>
          <a:p>
            <a:pPr marL="571500" indent="-571500" algn="l" defTabSz="457200">
              <a:spcAft>
                <a:spcPts val="600"/>
              </a:spcAft>
              <a:buFont typeface="Wingdings" panose="05000000000000000000" pitchFamily="2" charset="2"/>
              <a:buChar char="v"/>
            </a:pPr>
            <a:r>
              <a:rPr lang="en-US" sz="4000" cap="none" dirty="0">
                <a:ln w="3175" cmpd="sng">
                  <a:noFill/>
                </a:ln>
                <a:solidFill>
                  <a:schemeClr val="accent1">
                    <a:lumMod val="75000"/>
                  </a:schemeClr>
                </a:solidFill>
                <a:effectLst/>
                <a:latin typeface="Arial" panose="020B0604020202020204" pitchFamily="34" charset="0"/>
                <a:cs typeface="Arial" panose="020B0604020202020204" pitchFamily="34" charset="0"/>
              </a:rPr>
              <a:t>LOCUINŢE, SERVICII ŞI DEZVOLTARE </a:t>
            </a:r>
          </a:p>
          <a:p>
            <a:pPr algn="l" defTabSz="457200">
              <a:spcAft>
                <a:spcPts val="600"/>
              </a:spcAft>
            </a:pPr>
            <a:r>
              <a:rPr lang="en-US" sz="4000" cap="none" dirty="0">
                <a:ln w="3175" cmpd="sng">
                  <a:noFill/>
                </a:ln>
                <a:solidFill>
                  <a:schemeClr val="accent1">
                    <a:lumMod val="75000"/>
                  </a:schemeClr>
                </a:solidFill>
                <a:effectLst/>
                <a:latin typeface="Arial" panose="020B0604020202020204" pitchFamily="34" charset="0"/>
                <a:cs typeface="Arial" panose="020B0604020202020204" pitchFamily="34" charset="0"/>
              </a:rPr>
              <a:t> PUBLICĂ</a:t>
            </a:r>
          </a:p>
        </p:txBody>
      </p:sp>
      <p:sp>
        <p:nvSpPr>
          <p:cNvPr id="6" name="Dreptunghi 5"/>
          <p:cNvSpPr/>
          <p:nvPr/>
        </p:nvSpPr>
        <p:spPr>
          <a:xfrm>
            <a:off x="1268412" y="1687072"/>
            <a:ext cx="10461471" cy="4644736"/>
          </a:xfrm>
          <a:prstGeom prst="rect">
            <a:avLst/>
          </a:prstGeom>
          <a:noFill/>
        </p:spPr>
        <p:txBody>
          <a:bodyPr vert="horz" lIns="91440" tIns="45720" rIns="91440" bIns="45720" rtlCol="0" anchor="t">
            <a:normAutofit fontScale="40000" lnSpcReduction="20000"/>
          </a:bodyPr>
          <a:lstStyle/>
          <a:p>
            <a:pPr indent="358775">
              <a:spcBef>
                <a:spcPct val="20000"/>
              </a:spcBef>
              <a:spcAft>
                <a:spcPts val="600"/>
              </a:spcAft>
              <a:buClr>
                <a:schemeClr val="accent1">
                  <a:lumMod val="75000"/>
                </a:schemeClr>
              </a:buClr>
              <a:buSzPct val="145000"/>
              <a:buFont typeface="Arial"/>
              <a:buChar char="•"/>
            </a:pPr>
            <a:r>
              <a:rPr lang="en-US" sz="5300" b="1" dirty="0" err="1">
                <a:latin typeface="Arial" panose="020B0604020202020204" pitchFamily="34" charset="0"/>
                <a:cs typeface="Arial" panose="020B0604020202020204" pitchFamily="34" charset="0"/>
              </a:rPr>
              <a:t>Continuarea</a:t>
            </a:r>
            <a:r>
              <a:rPr lang="en-US" sz="5300" b="1" dirty="0">
                <a:latin typeface="Arial" panose="020B0604020202020204" pitchFamily="34" charset="0"/>
                <a:cs typeface="Arial" panose="020B0604020202020204" pitchFamily="34" charset="0"/>
              </a:rPr>
              <a:t> </a:t>
            </a:r>
            <a:r>
              <a:rPr lang="en-US" sz="5300" b="1" dirty="0" err="1">
                <a:latin typeface="Arial" panose="020B0604020202020204" pitchFamily="34" charset="0"/>
                <a:cs typeface="Arial" panose="020B0604020202020204" pitchFamily="34" charset="0"/>
              </a:rPr>
              <a:t>programului</a:t>
            </a:r>
            <a:r>
              <a:rPr lang="en-US" sz="5300" b="1" dirty="0">
                <a:latin typeface="Arial" panose="020B0604020202020204" pitchFamily="34" charset="0"/>
                <a:cs typeface="Arial" panose="020B0604020202020204" pitchFamily="34" charset="0"/>
              </a:rPr>
              <a:t> de </a:t>
            </a:r>
            <a:r>
              <a:rPr lang="en-US" sz="5300" b="1" dirty="0" err="1">
                <a:latin typeface="Arial" panose="020B0604020202020204" pitchFamily="34" charset="0"/>
                <a:cs typeface="Arial" panose="020B0604020202020204" pitchFamily="34" charset="0"/>
              </a:rPr>
              <a:t>creştere</a:t>
            </a:r>
            <a:r>
              <a:rPr lang="en-US" sz="5300" b="1" dirty="0">
                <a:latin typeface="Arial" panose="020B0604020202020204" pitchFamily="34" charset="0"/>
                <a:cs typeface="Arial" panose="020B0604020202020204" pitchFamily="34" charset="0"/>
              </a:rPr>
              <a:t> a </a:t>
            </a:r>
            <a:r>
              <a:rPr lang="en-US" sz="5300" b="1" dirty="0" err="1">
                <a:latin typeface="Arial" panose="020B0604020202020204" pitchFamily="34" charset="0"/>
                <a:cs typeface="Arial" panose="020B0604020202020204" pitchFamily="34" charset="0"/>
              </a:rPr>
              <a:t>performanței</a:t>
            </a:r>
            <a:r>
              <a:rPr lang="en-US" sz="5300" b="1" dirty="0">
                <a:latin typeface="Arial" panose="020B0604020202020204" pitchFamily="34" charset="0"/>
                <a:cs typeface="Arial" panose="020B0604020202020204" pitchFamily="34" charset="0"/>
              </a:rPr>
              <a:t> </a:t>
            </a:r>
            <a:r>
              <a:rPr lang="en-US" sz="5300" b="1" dirty="0" err="1">
                <a:latin typeface="Arial" panose="020B0604020202020204" pitchFamily="34" charset="0"/>
                <a:cs typeface="Arial" panose="020B0604020202020204" pitchFamily="34" charset="0"/>
              </a:rPr>
              <a:t>energetice</a:t>
            </a:r>
            <a:r>
              <a:rPr lang="en-US" sz="5300" b="1" dirty="0">
                <a:latin typeface="Arial" panose="020B0604020202020204" pitchFamily="34" charset="0"/>
                <a:cs typeface="Arial" panose="020B0604020202020204" pitchFamily="34" charset="0"/>
              </a:rPr>
              <a:t> a </a:t>
            </a:r>
            <a:r>
              <a:rPr lang="en-US" sz="5300" b="1" dirty="0" err="1">
                <a:latin typeface="Arial" panose="020B0604020202020204" pitchFamily="34" charset="0"/>
                <a:cs typeface="Arial" panose="020B0604020202020204" pitchFamily="34" charset="0"/>
              </a:rPr>
              <a:t>blocurilor</a:t>
            </a:r>
            <a:r>
              <a:rPr lang="en-US" sz="5300" b="1" dirty="0">
                <a:latin typeface="Arial" panose="020B0604020202020204" pitchFamily="34" charset="0"/>
                <a:cs typeface="Arial" panose="020B0604020202020204" pitchFamily="34" charset="0"/>
              </a:rPr>
              <a:t> de </a:t>
            </a:r>
            <a:r>
              <a:rPr lang="en-US" sz="5300" b="1" dirty="0" err="1">
                <a:latin typeface="Arial" panose="020B0604020202020204" pitchFamily="34" charset="0"/>
                <a:cs typeface="Arial" panose="020B0604020202020204" pitchFamily="34" charset="0"/>
              </a:rPr>
              <a:t>locuit</a:t>
            </a:r>
            <a:r>
              <a:rPr lang="en-US" sz="5300" b="1" dirty="0">
                <a:latin typeface="Arial" panose="020B0604020202020204" pitchFamily="34" charset="0"/>
                <a:cs typeface="Arial" panose="020B0604020202020204" pitchFamily="34" charset="0"/>
              </a:rPr>
              <a:t> din </a:t>
            </a:r>
            <a:r>
              <a:rPr lang="en-US" sz="5300" b="1" dirty="0" err="1">
                <a:latin typeface="Arial" panose="020B0604020202020204" pitchFamily="34" charset="0"/>
                <a:cs typeface="Arial" panose="020B0604020202020204" pitchFamily="34" charset="0"/>
              </a:rPr>
              <a:t>Sectorul</a:t>
            </a:r>
            <a:r>
              <a:rPr lang="en-US" sz="5300" b="1" dirty="0">
                <a:latin typeface="Arial" panose="020B0604020202020204" pitchFamily="34" charset="0"/>
                <a:cs typeface="Arial" panose="020B0604020202020204" pitchFamily="34" charset="0"/>
              </a:rPr>
              <a:t> 2</a:t>
            </a:r>
            <a:r>
              <a:rPr lang="en-US" sz="5300" b="1" dirty="0" smtClean="0">
                <a:latin typeface="Arial" panose="020B0604020202020204" pitchFamily="34" charset="0"/>
                <a:cs typeface="Arial" panose="020B0604020202020204" pitchFamily="34" charset="0"/>
              </a:rPr>
              <a:t>;</a:t>
            </a:r>
            <a:endParaRPr lang="ro-RO" sz="5300" b="1" dirty="0" smtClean="0">
              <a:latin typeface="Arial" panose="020B0604020202020204" pitchFamily="34" charset="0"/>
              <a:cs typeface="Arial" panose="020B0604020202020204" pitchFamily="34" charset="0"/>
            </a:endParaRPr>
          </a:p>
          <a:p>
            <a:pPr>
              <a:spcBef>
                <a:spcPct val="20000"/>
              </a:spcBef>
              <a:spcAft>
                <a:spcPts val="600"/>
              </a:spcAft>
              <a:buClr>
                <a:schemeClr val="accent1">
                  <a:lumMod val="75000"/>
                </a:schemeClr>
              </a:buClr>
              <a:buSzPct val="145000"/>
            </a:pPr>
            <a:endParaRPr lang="ro-RO" sz="2000" b="1" dirty="0" smtClean="0">
              <a:solidFill>
                <a:srgbClr val="FF0000"/>
              </a:solidFill>
              <a:latin typeface="Arial" panose="020B0604020202020204" pitchFamily="34" charset="0"/>
              <a:cs typeface="Arial" panose="020B0604020202020204" pitchFamily="34" charset="0"/>
            </a:endParaRPr>
          </a:p>
          <a:p>
            <a:pPr indent="358775">
              <a:spcBef>
                <a:spcPct val="20000"/>
              </a:spcBef>
              <a:spcAft>
                <a:spcPts val="600"/>
              </a:spcAft>
              <a:buClr>
                <a:schemeClr val="accent1">
                  <a:lumMod val="75000"/>
                </a:schemeClr>
              </a:buClr>
              <a:buSzPct val="145000"/>
              <a:buFont typeface="Arial"/>
              <a:buChar char="•"/>
            </a:pPr>
            <a:r>
              <a:rPr lang="ro-RO" sz="5300" b="1" dirty="0" smtClean="0">
                <a:latin typeface="Arial" panose="020B0604020202020204" pitchFamily="34" charset="0"/>
                <a:cs typeface="Arial" panose="020B0604020202020204" pitchFamily="34" charset="0"/>
              </a:rPr>
              <a:t>Continuarea programului de creștere a performanței energetice a 24 de blocurilor de locuit din Sectorul 2 finanțate prin PNRR;</a:t>
            </a:r>
          </a:p>
          <a:p>
            <a:pPr>
              <a:spcBef>
                <a:spcPct val="20000"/>
              </a:spcBef>
              <a:spcAft>
                <a:spcPts val="600"/>
              </a:spcAft>
              <a:buClr>
                <a:schemeClr val="accent1">
                  <a:lumMod val="75000"/>
                </a:schemeClr>
              </a:buClr>
              <a:buSzPct val="145000"/>
            </a:pPr>
            <a:endParaRPr lang="en-US" sz="2000" b="1" dirty="0">
              <a:solidFill>
                <a:srgbClr val="FF0000"/>
              </a:solidFill>
              <a:latin typeface="Arial" panose="020B0604020202020204" pitchFamily="34" charset="0"/>
              <a:cs typeface="Arial" panose="020B0604020202020204" pitchFamily="34" charset="0"/>
            </a:endParaRPr>
          </a:p>
          <a:p>
            <a:pPr indent="358775">
              <a:spcBef>
                <a:spcPct val="20000"/>
              </a:spcBef>
              <a:spcAft>
                <a:spcPts val="600"/>
              </a:spcAft>
              <a:buClr>
                <a:schemeClr val="accent1">
                  <a:lumMod val="75000"/>
                </a:schemeClr>
              </a:buClr>
              <a:buSzPct val="145000"/>
              <a:buFont typeface="Arial"/>
              <a:buChar char="•"/>
            </a:pPr>
            <a:r>
              <a:rPr lang="en-US" sz="5300" b="1" dirty="0" err="1">
                <a:latin typeface="Arial" panose="020B0604020202020204" pitchFamily="34" charset="0"/>
                <a:cs typeface="Arial" panose="020B0604020202020204" pitchFamily="34" charset="0"/>
              </a:rPr>
              <a:t>Continuarea</a:t>
            </a:r>
            <a:r>
              <a:rPr lang="en-US" sz="5300" b="1" dirty="0">
                <a:latin typeface="Arial" panose="020B0604020202020204" pitchFamily="34" charset="0"/>
                <a:cs typeface="Arial" panose="020B0604020202020204" pitchFamily="34" charset="0"/>
              </a:rPr>
              <a:t> </a:t>
            </a:r>
            <a:r>
              <a:rPr lang="en-US" sz="5300" b="1" dirty="0" err="1">
                <a:latin typeface="Arial" panose="020B0604020202020204" pitchFamily="34" charset="0"/>
                <a:cs typeface="Arial" panose="020B0604020202020204" pitchFamily="34" charset="0"/>
              </a:rPr>
              <a:t>programului</a:t>
            </a:r>
            <a:r>
              <a:rPr lang="en-US" sz="5300" b="1" dirty="0">
                <a:latin typeface="Arial" panose="020B0604020202020204" pitchFamily="34" charset="0"/>
                <a:cs typeface="Arial" panose="020B0604020202020204" pitchFamily="34" charset="0"/>
              </a:rPr>
              <a:t> de </a:t>
            </a:r>
            <a:r>
              <a:rPr lang="en-US" sz="5300" b="1" dirty="0" err="1">
                <a:latin typeface="Arial" panose="020B0604020202020204" pitchFamily="34" charset="0"/>
                <a:cs typeface="Arial" panose="020B0604020202020204" pitchFamily="34" charset="0"/>
              </a:rPr>
              <a:t>reabilitare</a:t>
            </a:r>
            <a:r>
              <a:rPr lang="en-US" sz="5300" b="1" dirty="0">
                <a:latin typeface="Arial" panose="020B0604020202020204" pitchFamily="34" charset="0"/>
                <a:cs typeface="Arial" panose="020B0604020202020204" pitchFamily="34" charset="0"/>
              </a:rPr>
              <a:t> </a:t>
            </a:r>
            <a:r>
              <a:rPr lang="en-US" sz="5300" b="1" dirty="0" err="1">
                <a:latin typeface="Arial" panose="020B0604020202020204" pitchFamily="34" charset="0"/>
                <a:cs typeface="Arial" panose="020B0604020202020204" pitchFamily="34" charset="0"/>
              </a:rPr>
              <a:t>şi</a:t>
            </a:r>
            <a:r>
              <a:rPr lang="en-US" sz="5300" b="1" dirty="0">
                <a:latin typeface="Arial" panose="020B0604020202020204" pitchFamily="34" charset="0"/>
                <a:cs typeface="Arial" panose="020B0604020202020204" pitchFamily="34" charset="0"/>
              </a:rPr>
              <a:t> de </a:t>
            </a:r>
            <a:r>
              <a:rPr lang="en-US" sz="5300" b="1" dirty="0" err="1">
                <a:latin typeface="Arial" panose="020B0604020202020204" pitchFamily="34" charset="0"/>
                <a:cs typeface="Arial" panose="020B0604020202020204" pitchFamily="34" charset="0"/>
              </a:rPr>
              <a:t>întreţinere</a:t>
            </a:r>
            <a:r>
              <a:rPr lang="en-US" sz="5300" b="1" dirty="0">
                <a:latin typeface="Arial" panose="020B0604020202020204" pitchFamily="34" charset="0"/>
                <a:cs typeface="Arial" panose="020B0604020202020204" pitchFamily="34" charset="0"/>
              </a:rPr>
              <a:t> a </a:t>
            </a:r>
            <a:r>
              <a:rPr lang="en-US" sz="5300" b="1" dirty="0" err="1">
                <a:latin typeface="Arial" panose="020B0604020202020204" pitchFamily="34" charset="0"/>
                <a:cs typeface="Arial" panose="020B0604020202020204" pitchFamily="34" charset="0"/>
              </a:rPr>
              <a:t>zonelor</a:t>
            </a:r>
            <a:r>
              <a:rPr lang="en-US" sz="5300" b="1" dirty="0">
                <a:latin typeface="Arial" panose="020B0604020202020204" pitchFamily="34" charset="0"/>
                <a:cs typeface="Arial" panose="020B0604020202020204" pitchFamily="34" charset="0"/>
              </a:rPr>
              <a:t> </a:t>
            </a:r>
            <a:r>
              <a:rPr lang="en-US" sz="5300" b="1" dirty="0" err="1">
                <a:latin typeface="Arial" panose="020B0604020202020204" pitchFamily="34" charset="0"/>
                <a:cs typeface="Arial" panose="020B0604020202020204" pitchFamily="34" charset="0"/>
              </a:rPr>
              <a:t>verzi</a:t>
            </a:r>
            <a:r>
              <a:rPr lang="en-US" sz="5300" b="1" dirty="0">
                <a:latin typeface="Arial" panose="020B0604020202020204" pitchFamily="34" charset="0"/>
                <a:cs typeface="Arial" panose="020B0604020202020204" pitchFamily="34" charset="0"/>
              </a:rPr>
              <a:t> din </a:t>
            </a:r>
            <a:r>
              <a:rPr lang="en-US" sz="5300" b="1" dirty="0" err="1" smtClean="0">
                <a:latin typeface="Arial" panose="020B0604020202020204" pitchFamily="34" charset="0"/>
                <a:cs typeface="Arial" panose="020B0604020202020204" pitchFamily="34" charset="0"/>
              </a:rPr>
              <a:t>parcuri</a:t>
            </a:r>
            <a:r>
              <a:rPr lang="ro-RO" sz="5300" b="1" dirty="0" smtClean="0">
                <a:latin typeface="Arial" panose="020B0604020202020204" pitchFamily="34" charset="0"/>
                <a:cs typeface="Arial" panose="020B0604020202020204" pitchFamily="34" charset="0"/>
              </a:rPr>
              <a:t> cum ar fii: </a:t>
            </a:r>
          </a:p>
          <a:p>
            <a:pPr marL="800100" lvl="1" indent="-342900">
              <a:spcBef>
                <a:spcPct val="20000"/>
              </a:spcBef>
              <a:spcAft>
                <a:spcPts val="600"/>
              </a:spcAft>
              <a:buClr>
                <a:schemeClr val="accent1">
                  <a:lumMod val="75000"/>
                </a:schemeClr>
              </a:buClr>
              <a:buSzPct val="145000"/>
              <a:buFont typeface="Wingdings" panose="05000000000000000000" pitchFamily="2" charset="2"/>
              <a:buChar char="ü"/>
            </a:pPr>
            <a:r>
              <a:rPr lang="ro-RO" sz="5300" b="1" dirty="0" smtClean="0">
                <a:latin typeface="Arial" panose="020B0604020202020204" pitchFamily="34" charset="0"/>
                <a:cs typeface="Arial" panose="020B0604020202020204" pitchFamily="34" charset="0"/>
              </a:rPr>
              <a:t>Reamenajare insulă Plumbuita, </a:t>
            </a:r>
          </a:p>
          <a:p>
            <a:pPr marL="800100" lvl="1" indent="-342900">
              <a:spcBef>
                <a:spcPct val="20000"/>
              </a:spcBef>
              <a:spcAft>
                <a:spcPts val="600"/>
              </a:spcAft>
              <a:buClr>
                <a:schemeClr val="accent1">
                  <a:lumMod val="75000"/>
                </a:schemeClr>
              </a:buClr>
              <a:buSzPct val="145000"/>
              <a:buFont typeface="Wingdings" panose="05000000000000000000" pitchFamily="2" charset="2"/>
              <a:buChar char="ü"/>
            </a:pPr>
            <a:r>
              <a:rPr lang="ro-RO" sz="5300" b="1" dirty="0" smtClean="0">
                <a:latin typeface="Arial" panose="020B0604020202020204" pitchFamily="34" charset="0"/>
                <a:cs typeface="Arial" panose="020B0604020202020204" pitchFamily="34" charset="0"/>
              </a:rPr>
              <a:t>Reamenajare Parc Plumbuita I, </a:t>
            </a:r>
          </a:p>
          <a:p>
            <a:pPr marL="800100" lvl="1" indent="-342900">
              <a:spcBef>
                <a:spcPct val="20000"/>
              </a:spcBef>
              <a:spcAft>
                <a:spcPts val="600"/>
              </a:spcAft>
              <a:buClr>
                <a:schemeClr val="accent1">
                  <a:lumMod val="75000"/>
                </a:schemeClr>
              </a:buClr>
              <a:buSzPct val="145000"/>
              <a:buFont typeface="Wingdings" panose="05000000000000000000" pitchFamily="2" charset="2"/>
              <a:buChar char="ü"/>
            </a:pPr>
            <a:r>
              <a:rPr lang="ro-RO" sz="5300" b="1" dirty="0" smtClean="0">
                <a:latin typeface="Arial" panose="020B0604020202020204" pitchFamily="34" charset="0"/>
                <a:cs typeface="Arial" panose="020B0604020202020204" pitchFamily="34" charset="0"/>
              </a:rPr>
              <a:t>Reamenajare Parc Plumbuita II, </a:t>
            </a:r>
          </a:p>
          <a:p>
            <a:pPr marL="800100" lvl="1" indent="-342900">
              <a:spcBef>
                <a:spcPct val="20000"/>
              </a:spcBef>
              <a:spcAft>
                <a:spcPts val="600"/>
              </a:spcAft>
              <a:buClr>
                <a:schemeClr val="accent1">
                  <a:lumMod val="75000"/>
                </a:schemeClr>
              </a:buClr>
              <a:buSzPct val="145000"/>
              <a:buFont typeface="Wingdings" panose="05000000000000000000" pitchFamily="2" charset="2"/>
              <a:buChar char="ü"/>
            </a:pPr>
            <a:r>
              <a:rPr lang="ro-RO" sz="5300" b="1" dirty="0" smtClean="0">
                <a:latin typeface="Arial" panose="020B0604020202020204" pitchFamily="34" charset="0"/>
                <a:cs typeface="Arial" panose="020B0604020202020204" pitchFamily="34" charset="0"/>
              </a:rPr>
              <a:t>Reamenajare Parc Național, </a:t>
            </a:r>
          </a:p>
          <a:p>
            <a:pPr marL="800100" lvl="1" indent="-342900">
              <a:spcBef>
                <a:spcPct val="20000"/>
              </a:spcBef>
              <a:spcAft>
                <a:spcPts val="600"/>
              </a:spcAft>
              <a:buClr>
                <a:schemeClr val="accent1">
                  <a:lumMod val="75000"/>
                </a:schemeClr>
              </a:buClr>
              <a:buSzPct val="145000"/>
              <a:buFont typeface="Wingdings" panose="05000000000000000000" pitchFamily="2" charset="2"/>
              <a:buChar char="ü"/>
            </a:pPr>
            <a:r>
              <a:rPr lang="ro-RO" sz="5300" b="1" dirty="0" smtClean="0">
                <a:latin typeface="Arial" panose="020B0604020202020204" pitchFamily="34" charset="0"/>
                <a:cs typeface="Arial" panose="020B0604020202020204" pitchFamily="34" charset="0"/>
              </a:rPr>
              <a:t>Amenajare Lac Național și a malurilor aferente</a:t>
            </a:r>
            <a:r>
              <a:rPr lang="en-US" sz="5300" b="1" dirty="0" smtClean="0">
                <a:latin typeface="Arial" panose="020B0604020202020204" pitchFamily="34" charset="0"/>
                <a:cs typeface="Arial" panose="020B0604020202020204" pitchFamily="34" charset="0"/>
              </a:rPr>
              <a:t>;</a:t>
            </a:r>
            <a:endParaRPr lang="en-US" sz="5300" b="1" dirty="0">
              <a:latin typeface="Arial" panose="020B0604020202020204" pitchFamily="34" charset="0"/>
              <a:cs typeface="Arial" panose="020B0604020202020204" pitchFamily="34" charset="0"/>
            </a:endParaRPr>
          </a:p>
          <a:p>
            <a:pPr>
              <a:spcBef>
                <a:spcPct val="20000"/>
              </a:spcBef>
              <a:spcAft>
                <a:spcPts val="600"/>
              </a:spcAft>
              <a:buClr>
                <a:schemeClr val="accent1">
                  <a:lumMod val="75000"/>
                </a:schemeClr>
              </a:buClr>
              <a:buSzPct val="145000"/>
            </a:pPr>
            <a:endParaRPr lang="en-US" sz="2000" b="1" dirty="0">
              <a:solidFill>
                <a:srgbClr val="FF0000"/>
              </a:solidFill>
              <a:latin typeface="Arial" panose="020B0604020202020204" pitchFamily="34" charset="0"/>
              <a:cs typeface="Arial" panose="020B0604020202020204" pitchFamily="34" charset="0"/>
            </a:endParaRPr>
          </a:p>
          <a:p>
            <a:pPr indent="358775">
              <a:spcBef>
                <a:spcPct val="20000"/>
              </a:spcBef>
              <a:spcAft>
                <a:spcPts val="600"/>
              </a:spcAft>
              <a:buClr>
                <a:schemeClr val="accent1">
                  <a:lumMod val="75000"/>
                </a:schemeClr>
              </a:buClr>
              <a:buSzPct val="145000"/>
              <a:buFont typeface="Arial"/>
              <a:buChar char="•"/>
            </a:pPr>
            <a:endParaRPr lang="ro-RO" sz="2400" b="1" dirty="0" smtClean="0">
              <a:latin typeface="Arial" panose="020B0604020202020204" pitchFamily="34" charset="0"/>
              <a:cs typeface="Arial" panose="020B0604020202020204" pitchFamily="34" charset="0"/>
            </a:endParaRPr>
          </a:p>
          <a:p>
            <a:pPr indent="358775">
              <a:spcBef>
                <a:spcPct val="20000"/>
              </a:spcBef>
              <a:spcAft>
                <a:spcPts val="600"/>
              </a:spcAft>
              <a:buClr>
                <a:schemeClr val="accent1">
                  <a:lumMod val="75000"/>
                </a:schemeClr>
              </a:buClr>
              <a:buSzPct val="145000"/>
              <a:buFont typeface="Arial"/>
              <a:buChar char="•"/>
            </a:pPr>
            <a:endParaRPr lang="en-US" sz="2400" b="1" dirty="0">
              <a:latin typeface="Arial" panose="020B0604020202020204" pitchFamily="34" charset="0"/>
              <a:cs typeface="Arial" panose="020B0604020202020204" pitchFamily="34" charset="0"/>
            </a:endParaRPr>
          </a:p>
          <a:p>
            <a:pPr indent="358775">
              <a:spcBef>
                <a:spcPct val="20000"/>
              </a:spcBef>
              <a:spcAft>
                <a:spcPts val="600"/>
              </a:spcAft>
              <a:buClr>
                <a:schemeClr val="accent1">
                  <a:lumMod val="75000"/>
                </a:schemeClr>
              </a:buClr>
              <a:buSzPct val="145000"/>
              <a:buFont typeface="Arial"/>
              <a:buChar char="•"/>
            </a:pPr>
            <a:endParaRPr lang="en-US" sz="600" b="1" dirty="0">
              <a:solidFill>
                <a:srgbClr val="FF0000"/>
              </a:solidFill>
              <a:latin typeface="Arial" panose="020B0604020202020204" pitchFamily="34" charset="0"/>
              <a:cs typeface="Arial" panose="020B0604020202020204" pitchFamily="34" charset="0"/>
            </a:endParaRPr>
          </a:p>
          <a:p>
            <a:pPr>
              <a:spcBef>
                <a:spcPct val="20000"/>
              </a:spcBef>
              <a:spcAft>
                <a:spcPts val="600"/>
              </a:spcAft>
              <a:buClr>
                <a:schemeClr val="accent1">
                  <a:lumMod val="75000"/>
                </a:schemeClr>
              </a:buClr>
              <a:buSzPct val="145000"/>
            </a:pPr>
            <a:endParaRPr lang="ro-RO" sz="600" b="1" dirty="0" smtClean="0">
              <a:solidFill>
                <a:srgbClr val="FF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930617497"/>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Dreptunghi 1"/>
          <p:cNvSpPr/>
          <p:nvPr/>
        </p:nvSpPr>
        <p:spPr>
          <a:xfrm>
            <a:off x="823569" y="377256"/>
            <a:ext cx="10461471" cy="4644736"/>
          </a:xfrm>
          <a:prstGeom prst="rect">
            <a:avLst/>
          </a:prstGeom>
          <a:noFill/>
        </p:spPr>
        <p:txBody>
          <a:bodyPr vert="horz" lIns="91440" tIns="45720" rIns="91440" bIns="45720" rtlCol="0" anchor="t">
            <a:normAutofit fontScale="47500" lnSpcReduction="20000"/>
          </a:bodyPr>
          <a:lstStyle/>
          <a:p>
            <a:pPr>
              <a:spcBef>
                <a:spcPct val="20000"/>
              </a:spcBef>
              <a:spcAft>
                <a:spcPts val="600"/>
              </a:spcAft>
              <a:buClr>
                <a:schemeClr val="accent1">
                  <a:lumMod val="75000"/>
                </a:schemeClr>
              </a:buClr>
              <a:buSzPct val="145000"/>
            </a:pPr>
            <a:endParaRPr lang="en-US" sz="2000" b="1" dirty="0">
              <a:solidFill>
                <a:srgbClr val="FF0000"/>
              </a:solidFill>
              <a:latin typeface="Arial" panose="020B0604020202020204" pitchFamily="34" charset="0"/>
              <a:cs typeface="Arial" panose="020B0604020202020204" pitchFamily="34" charset="0"/>
            </a:endParaRPr>
          </a:p>
          <a:p>
            <a:pPr indent="358775">
              <a:spcBef>
                <a:spcPct val="20000"/>
              </a:spcBef>
              <a:spcAft>
                <a:spcPts val="600"/>
              </a:spcAft>
              <a:buClr>
                <a:schemeClr val="accent1">
                  <a:lumMod val="75000"/>
                </a:schemeClr>
              </a:buClr>
              <a:buSzPct val="145000"/>
              <a:buFont typeface="Arial"/>
              <a:buChar char="•"/>
            </a:pPr>
            <a:r>
              <a:rPr lang="en-US" sz="4400" b="1" dirty="0" err="1">
                <a:latin typeface="Arial" panose="020B0604020202020204" pitchFamily="34" charset="0"/>
                <a:cs typeface="Arial" panose="020B0604020202020204" pitchFamily="34" charset="0"/>
              </a:rPr>
              <a:t>Continuarea</a:t>
            </a:r>
            <a:r>
              <a:rPr lang="en-US" sz="4400" b="1" dirty="0">
                <a:latin typeface="Arial" panose="020B0604020202020204" pitchFamily="34" charset="0"/>
                <a:cs typeface="Arial" panose="020B0604020202020204" pitchFamily="34" charset="0"/>
              </a:rPr>
              <a:t> </a:t>
            </a:r>
            <a:r>
              <a:rPr lang="en-US" sz="4400" b="1" dirty="0" err="1">
                <a:latin typeface="Arial" panose="020B0604020202020204" pitchFamily="34" charset="0"/>
                <a:cs typeface="Arial" panose="020B0604020202020204" pitchFamily="34" charset="0"/>
              </a:rPr>
              <a:t>programului</a:t>
            </a:r>
            <a:r>
              <a:rPr lang="en-US" sz="4400" b="1" dirty="0">
                <a:latin typeface="Arial" panose="020B0604020202020204" pitchFamily="34" charset="0"/>
                <a:cs typeface="Arial" panose="020B0604020202020204" pitchFamily="34" charset="0"/>
              </a:rPr>
              <a:t> de </a:t>
            </a:r>
            <a:r>
              <a:rPr lang="en-US" sz="4400" b="1" dirty="0" err="1">
                <a:latin typeface="Arial" panose="020B0604020202020204" pitchFamily="34" charset="0"/>
                <a:cs typeface="Arial" panose="020B0604020202020204" pitchFamily="34" charset="0"/>
              </a:rPr>
              <a:t>reabilitare</a:t>
            </a:r>
            <a:r>
              <a:rPr lang="en-US" sz="4400" b="1" dirty="0">
                <a:latin typeface="Arial" panose="020B0604020202020204" pitchFamily="34" charset="0"/>
                <a:cs typeface="Arial" panose="020B0604020202020204" pitchFamily="34" charset="0"/>
              </a:rPr>
              <a:t> a </a:t>
            </a:r>
            <a:r>
              <a:rPr lang="en-US" sz="4400" b="1" dirty="0" err="1">
                <a:latin typeface="Arial" panose="020B0604020202020204" pitchFamily="34" charset="0"/>
                <a:cs typeface="Arial" panose="020B0604020202020204" pitchFamily="34" charset="0"/>
              </a:rPr>
              <a:t>sistemului</a:t>
            </a:r>
            <a:r>
              <a:rPr lang="en-US" sz="4400" b="1" dirty="0">
                <a:latin typeface="Arial" panose="020B0604020202020204" pitchFamily="34" charset="0"/>
                <a:cs typeface="Arial" panose="020B0604020202020204" pitchFamily="34" charset="0"/>
              </a:rPr>
              <a:t> </a:t>
            </a:r>
            <a:r>
              <a:rPr lang="en-US" sz="4400" b="1" dirty="0" err="1">
                <a:latin typeface="Arial" panose="020B0604020202020204" pitchFamily="34" charset="0"/>
                <a:cs typeface="Arial" panose="020B0604020202020204" pitchFamily="34" charset="0"/>
              </a:rPr>
              <a:t>rutier</a:t>
            </a:r>
            <a:r>
              <a:rPr lang="en-US" sz="4400" b="1" dirty="0">
                <a:latin typeface="Arial" panose="020B0604020202020204" pitchFamily="34" charset="0"/>
                <a:cs typeface="Arial" panose="020B0604020202020204" pitchFamily="34" charset="0"/>
              </a:rPr>
              <a:t> </a:t>
            </a:r>
            <a:r>
              <a:rPr lang="ro-RO" sz="4400" b="1" dirty="0" smtClean="0">
                <a:latin typeface="Arial" panose="020B0604020202020204" pitchFamily="34" charset="0"/>
                <a:cs typeface="Arial" panose="020B0604020202020204" pitchFamily="34" charset="0"/>
              </a:rPr>
              <a:t>a peste 100 de străzi </a:t>
            </a:r>
            <a:r>
              <a:rPr lang="en-US" sz="4400" b="1" dirty="0" smtClean="0">
                <a:latin typeface="Arial" panose="020B0604020202020204" pitchFamily="34" charset="0"/>
                <a:cs typeface="Arial" panose="020B0604020202020204" pitchFamily="34" charset="0"/>
              </a:rPr>
              <a:t>de </a:t>
            </a:r>
            <a:r>
              <a:rPr lang="en-US" sz="4400" b="1" dirty="0">
                <a:latin typeface="Arial" panose="020B0604020202020204" pitchFamily="34" charset="0"/>
                <a:cs typeface="Arial" panose="020B0604020202020204" pitchFamily="34" charset="0"/>
              </a:rPr>
              <a:t>pe </a:t>
            </a:r>
            <a:r>
              <a:rPr lang="en-US" sz="4400" b="1" dirty="0" err="1">
                <a:latin typeface="Arial" panose="020B0604020202020204" pitchFamily="34" charset="0"/>
                <a:cs typeface="Arial" panose="020B0604020202020204" pitchFamily="34" charset="0"/>
              </a:rPr>
              <a:t>raza</a:t>
            </a:r>
            <a:r>
              <a:rPr lang="en-US" sz="4400" b="1" dirty="0">
                <a:latin typeface="Arial" panose="020B0604020202020204" pitchFamily="34" charset="0"/>
                <a:cs typeface="Arial" panose="020B0604020202020204" pitchFamily="34" charset="0"/>
              </a:rPr>
              <a:t> </a:t>
            </a:r>
            <a:r>
              <a:rPr lang="en-US" sz="4400" b="1" dirty="0" err="1">
                <a:latin typeface="Arial" panose="020B0604020202020204" pitchFamily="34" charset="0"/>
                <a:cs typeface="Arial" panose="020B0604020202020204" pitchFamily="34" charset="0"/>
              </a:rPr>
              <a:t>Sectorului</a:t>
            </a:r>
            <a:r>
              <a:rPr lang="en-US" sz="4400" b="1" dirty="0">
                <a:latin typeface="Arial" panose="020B0604020202020204" pitchFamily="34" charset="0"/>
                <a:cs typeface="Arial" panose="020B0604020202020204" pitchFamily="34" charset="0"/>
              </a:rPr>
              <a:t> </a:t>
            </a:r>
            <a:r>
              <a:rPr lang="en-US" sz="4400" b="1" dirty="0" smtClean="0">
                <a:latin typeface="Arial" panose="020B0604020202020204" pitchFamily="34" charset="0"/>
                <a:cs typeface="Arial" panose="020B0604020202020204" pitchFamily="34" charset="0"/>
              </a:rPr>
              <a:t>2</a:t>
            </a:r>
            <a:r>
              <a:rPr lang="ro-RO" sz="4400" b="1" dirty="0" smtClean="0">
                <a:latin typeface="Arial" panose="020B0604020202020204" pitchFamily="34" charset="0"/>
                <a:cs typeface="Arial" panose="020B0604020202020204" pitchFamily="34" charset="0"/>
              </a:rPr>
              <a:t> finanțate din bugetul local;</a:t>
            </a:r>
          </a:p>
          <a:p>
            <a:pPr>
              <a:spcBef>
                <a:spcPct val="20000"/>
              </a:spcBef>
              <a:spcAft>
                <a:spcPts val="600"/>
              </a:spcAft>
              <a:buClr>
                <a:schemeClr val="accent1">
                  <a:lumMod val="75000"/>
                </a:schemeClr>
              </a:buClr>
              <a:buSzPct val="145000"/>
            </a:pPr>
            <a:endParaRPr lang="ro-RO" sz="4400" b="1" dirty="0" smtClean="0">
              <a:latin typeface="Arial" panose="020B0604020202020204" pitchFamily="34" charset="0"/>
              <a:cs typeface="Arial" panose="020B0604020202020204" pitchFamily="34" charset="0"/>
            </a:endParaRPr>
          </a:p>
          <a:p>
            <a:pPr indent="358775">
              <a:spcBef>
                <a:spcPct val="20000"/>
              </a:spcBef>
              <a:spcAft>
                <a:spcPts val="600"/>
              </a:spcAft>
              <a:buClr>
                <a:schemeClr val="accent1">
                  <a:lumMod val="75000"/>
                </a:schemeClr>
              </a:buClr>
              <a:buSzPct val="145000"/>
              <a:buFont typeface="Arial"/>
              <a:buChar char="•"/>
            </a:pPr>
            <a:r>
              <a:rPr lang="ro-RO" sz="4400" b="1" dirty="0" smtClean="0">
                <a:latin typeface="Arial" panose="020B0604020202020204" pitchFamily="34" charset="0"/>
                <a:cs typeface="Arial" panose="020B0604020202020204" pitchFamily="34" charset="0"/>
              </a:rPr>
              <a:t>Alocarea de credite de angajament pentru derularea procedurilor necesare următoarelor investiții: </a:t>
            </a:r>
          </a:p>
          <a:p>
            <a:pPr marL="800100" lvl="1" indent="-342900">
              <a:spcBef>
                <a:spcPct val="20000"/>
              </a:spcBef>
              <a:spcAft>
                <a:spcPts val="600"/>
              </a:spcAft>
              <a:buClr>
                <a:schemeClr val="accent1">
                  <a:lumMod val="75000"/>
                </a:schemeClr>
              </a:buClr>
              <a:buSzPct val="145000"/>
              <a:buFont typeface="Wingdings" panose="05000000000000000000" pitchFamily="2" charset="2"/>
              <a:buChar char="ü"/>
            </a:pPr>
            <a:r>
              <a:rPr lang="ro-RO" sz="4400" b="1" dirty="0" err="1" smtClean="0">
                <a:latin typeface="Arial" panose="020B0604020202020204" pitchFamily="34" charset="0"/>
                <a:cs typeface="Arial" panose="020B0604020202020204" pitchFamily="34" charset="0"/>
              </a:rPr>
              <a:t>Expropiere</a:t>
            </a:r>
            <a:r>
              <a:rPr lang="ro-RO" sz="4400" b="1" dirty="0" smtClean="0">
                <a:latin typeface="Arial" panose="020B0604020202020204" pitchFamily="34" charset="0"/>
                <a:cs typeface="Arial" panose="020B0604020202020204" pitchFamily="34" charset="0"/>
              </a:rPr>
              <a:t> teren Șos. Petricani,</a:t>
            </a:r>
          </a:p>
          <a:p>
            <a:pPr marL="800100" lvl="1" indent="-342900">
              <a:spcBef>
                <a:spcPct val="20000"/>
              </a:spcBef>
              <a:spcAft>
                <a:spcPts val="600"/>
              </a:spcAft>
              <a:buClr>
                <a:schemeClr val="accent1">
                  <a:lumMod val="75000"/>
                </a:schemeClr>
              </a:buClr>
              <a:buSzPct val="145000"/>
              <a:buFont typeface="Wingdings" panose="05000000000000000000" pitchFamily="2" charset="2"/>
              <a:buChar char="ü"/>
            </a:pPr>
            <a:r>
              <a:rPr lang="ro-RO" sz="4400" b="1" dirty="0" smtClean="0">
                <a:latin typeface="Arial" panose="020B0604020202020204" pitchFamily="34" charset="0"/>
                <a:cs typeface="Arial" panose="020B0604020202020204" pitchFamily="34" charset="0"/>
              </a:rPr>
              <a:t>Dezvoltarea rețelei de metrou în zona București Nord – extinderea magistralei M2 de metrou: Pipera-Petricani,</a:t>
            </a:r>
          </a:p>
          <a:p>
            <a:pPr marL="800100" lvl="1" indent="-342900">
              <a:spcBef>
                <a:spcPct val="20000"/>
              </a:spcBef>
              <a:spcAft>
                <a:spcPts val="600"/>
              </a:spcAft>
              <a:buClr>
                <a:schemeClr val="accent1">
                  <a:lumMod val="75000"/>
                </a:schemeClr>
              </a:buClr>
              <a:buSzPct val="145000"/>
              <a:buFont typeface="Wingdings" panose="05000000000000000000" pitchFamily="2" charset="2"/>
              <a:buChar char="ü"/>
            </a:pPr>
            <a:r>
              <a:rPr lang="ro-RO" sz="4400" b="1" dirty="0" smtClean="0">
                <a:latin typeface="Arial" panose="020B0604020202020204" pitchFamily="34" charset="0"/>
                <a:cs typeface="Arial" panose="020B0604020202020204" pitchFamily="34" charset="0"/>
              </a:rPr>
              <a:t>Pasaje Petricani și Andronache,</a:t>
            </a:r>
          </a:p>
          <a:p>
            <a:pPr marL="800100" lvl="1" indent="-342900">
              <a:spcBef>
                <a:spcPct val="20000"/>
              </a:spcBef>
              <a:spcAft>
                <a:spcPts val="600"/>
              </a:spcAft>
              <a:buClr>
                <a:schemeClr val="accent1">
                  <a:lumMod val="75000"/>
                </a:schemeClr>
              </a:buClr>
              <a:buSzPct val="145000"/>
              <a:buFont typeface="Wingdings" panose="05000000000000000000" pitchFamily="2" charset="2"/>
              <a:buChar char="ü"/>
            </a:pPr>
            <a:r>
              <a:rPr lang="ro-RO" sz="4400" b="1" dirty="0" smtClean="0">
                <a:latin typeface="Arial" panose="020B0604020202020204" pitchFamily="34" charset="0"/>
                <a:cs typeface="Arial" panose="020B0604020202020204" pitchFamily="34" charset="0"/>
              </a:rPr>
              <a:t>Park &amp; </a:t>
            </a:r>
            <a:r>
              <a:rPr lang="ro-RO" sz="4400" b="1" dirty="0" err="1" smtClean="0">
                <a:latin typeface="Arial" panose="020B0604020202020204" pitchFamily="34" charset="0"/>
                <a:cs typeface="Arial" panose="020B0604020202020204" pitchFamily="34" charset="0"/>
              </a:rPr>
              <a:t>Ride</a:t>
            </a:r>
            <a:r>
              <a:rPr lang="ro-RO" sz="4400" b="1" dirty="0" smtClean="0">
                <a:latin typeface="Arial" panose="020B0604020202020204" pitchFamily="34" charset="0"/>
                <a:cs typeface="Arial" panose="020B0604020202020204" pitchFamily="34" charset="0"/>
              </a:rPr>
              <a:t> Petricani,</a:t>
            </a:r>
          </a:p>
          <a:p>
            <a:pPr marL="800100" lvl="1" indent="-342900">
              <a:spcBef>
                <a:spcPct val="20000"/>
              </a:spcBef>
              <a:spcAft>
                <a:spcPts val="600"/>
              </a:spcAft>
              <a:buClr>
                <a:schemeClr val="accent1">
                  <a:lumMod val="75000"/>
                </a:schemeClr>
              </a:buClr>
              <a:buSzPct val="145000"/>
              <a:buFont typeface="Wingdings" panose="05000000000000000000" pitchFamily="2" charset="2"/>
              <a:buChar char="ü"/>
            </a:pPr>
            <a:r>
              <a:rPr lang="ro-RO" sz="4400" b="1" dirty="0" smtClean="0">
                <a:latin typeface="Arial" panose="020B0604020202020204" pitchFamily="34" charset="0"/>
                <a:cs typeface="Arial" panose="020B0604020202020204" pitchFamily="34" charset="0"/>
              </a:rPr>
              <a:t>Sală Polivalentă Petricani.</a:t>
            </a:r>
          </a:p>
          <a:p>
            <a:pPr indent="358775">
              <a:spcBef>
                <a:spcPct val="20000"/>
              </a:spcBef>
              <a:spcAft>
                <a:spcPts val="600"/>
              </a:spcAft>
              <a:buClr>
                <a:schemeClr val="accent1">
                  <a:lumMod val="75000"/>
                </a:schemeClr>
              </a:buClr>
              <a:buSzPct val="145000"/>
              <a:buFont typeface="Arial"/>
              <a:buChar char="•"/>
            </a:pPr>
            <a:endParaRPr lang="ro-RO" sz="2400" b="1" dirty="0" smtClean="0">
              <a:latin typeface="Arial" panose="020B0604020202020204" pitchFamily="34" charset="0"/>
              <a:cs typeface="Arial" panose="020B0604020202020204" pitchFamily="34" charset="0"/>
            </a:endParaRPr>
          </a:p>
          <a:p>
            <a:pPr indent="358775">
              <a:spcBef>
                <a:spcPct val="20000"/>
              </a:spcBef>
              <a:spcAft>
                <a:spcPts val="600"/>
              </a:spcAft>
              <a:buClr>
                <a:schemeClr val="accent1">
                  <a:lumMod val="75000"/>
                </a:schemeClr>
              </a:buClr>
              <a:buSzPct val="145000"/>
              <a:buFont typeface="Arial"/>
              <a:buChar char="•"/>
            </a:pPr>
            <a:endParaRPr lang="en-US" sz="2400" b="1" dirty="0">
              <a:latin typeface="Arial" panose="020B0604020202020204" pitchFamily="34" charset="0"/>
              <a:cs typeface="Arial" panose="020B0604020202020204" pitchFamily="34" charset="0"/>
            </a:endParaRPr>
          </a:p>
          <a:p>
            <a:pPr indent="358775">
              <a:spcBef>
                <a:spcPct val="20000"/>
              </a:spcBef>
              <a:spcAft>
                <a:spcPts val="600"/>
              </a:spcAft>
              <a:buClr>
                <a:schemeClr val="accent1">
                  <a:lumMod val="75000"/>
                </a:schemeClr>
              </a:buClr>
              <a:buSzPct val="145000"/>
              <a:buFont typeface="Arial"/>
              <a:buChar char="•"/>
            </a:pPr>
            <a:endParaRPr lang="en-US" sz="600" b="1" dirty="0">
              <a:solidFill>
                <a:srgbClr val="FF0000"/>
              </a:solidFill>
              <a:latin typeface="Arial" panose="020B0604020202020204" pitchFamily="34" charset="0"/>
              <a:cs typeface="Arial" panose="020B0604020202020204" pitchFamily="34" charset="0"/>
            </a:endParaRPr>
          </a:p>
          <a:p>
            <a:pPr>
              <a:spcBef>
                <a:spcPct val="20000"/>
              </a:spcBef>
              <a:spcAft>
                <a:spcPts val="600"/>
              </a:spcAft>
              <a:buClr>
                <a:schemeClr val="accent1">
                  <a:lumMod val="75000"/>
                </a:schemeClr>
              </a:buClr>
              <a:buSzPct val="145000"/>
            </a:pPr>
            <a:endParaRPr lang="ro-RO" sz="600" b="1" dirty="0" smtClean="0">
              <a:solidFill>
                <a:srgbClr val="FF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147121807"/>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u 1"/>
          <p:cNvSpPr>
            <a:spLocks noGrp="1"/>
          </p:cNvSpPr>
          <p:nvPr>
            <p:ph type="title"/>
          </p:nvPr>
        </p:nvSpPr>
        <p:spPr>
          <a:xfrm>
            <a:off x="3038371" y="3128879"/>
            <a:ext cx="10018713" cy="1752599"/>
          </a:xfrm>
        </p:spPr>
        <p:txBody>
          <a:bodyPr>
            <a:normAutofit/>
          </a:bodyPr>
          <a:lstStyle/>
          <a:p>
            <a:r>
              <a:rPr lang="ro-RO" sz="6000" b="1" dirty="0" smtClean="0">
                <a:solidFill>
                  <a:schemeClr val="tx2">
                    <a:lumMod val="75000"/>
                  </a:schemeClr>
                </a:solidFill>
                <a:latin typeface="Arial" panose="020B0604020202020204" pitchFamily="34" charset="0"/>
                <a:cs typeface="Arial" panose="020B0604020202020204" pitchFamily="34" charset="0"/>
              </a:rPr>
              <a:t>VĂ MULȚUMIM!</a:t>
            </a:r>
            <a:endParaRPr lang="ro-RO" sz="6000" b="1" dirty="0">
              <a:solidFill>
                <a:schemeClr val="tx2">
                  <a:lumMod val="75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31483339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u 2"/>
          <p:cNvSpPr>
            <a:spLocks noGrp="1"/>
          </p:cNvSpPr>
          <p:nvPr>
            <p:ph type="title"/>
          </p:nvPr>
        </p:nvSpPr>
        <p:spPr>
          <a:xfrm>
            <a:off x="1678131" y="592429"/>
            <a:ext cx="9621982" cy="1582736"/>
          </a:xfrm>
        </p:spPr>
        <p:txBody>
          <a:bodyPr vert="horz" lIns="91440" tIns="45720" rIns="91440" bIns="45720" rtlCol="0" anchor="ctr">
            <a:normAutofit/>
          </a:bodyPr>
          <a:lstStyle/>
          <a:p>
            <a:pPr algn="l"/>
            <a:r>
              <a:rPr lang="en-US" b="1" dirty="0" err="1">
                <a:solidFill>
                  <a:schemeClr val="bg1"/>
                </a:solidFill>
                <a:latin typeface="Arial" panose="020B0604020202020204" pitchFamily="34" charset="0"/>
                <a:cs typeface="Arial" panose="020B0604020202020204" pitchFamily="34" charset="0"/>
              </a:rPr>
              <a:t>Bugetul</a:t>
            </a:r>
            <a:r>
              <a:rPr lang="en-US" b="1" dirty="0">
                <a:solidFill>
                  <a:schemeClr val="bg1"/>
                </a:solidFill>
                <a:latin typeface="Arial" panose="020B0604020202020204" pitchFamily="34" charset="0"/>
                <a:cs typeface="Arial" panose="020B0604020202020204" pitchFamily="34" charset="0"/>
              </a:rPr>
              <a:t> general </a:t>
            </a:r>
            <a:r>
              <a:rPr lang="en-US" b="1" dirty="0" err="1">
                <a:solidFill>
                  <a:schemeClr val="bg1"/>
                </a:solidFill>
                <a:latin typeface="Arial" panose="020B0604020202020204" pitchFamily="34" charset="0"/>
                <a:cs typeface="Arial" panose="020B0604020202020204" pitchFamily="34" charset="0"/>
              </a:rPr>
              <a:t>consolidat</a:t>
            </a:r>
            <a:r>
              <a:rPr lang="en-US" b="1" dirty="0">
                <a:solidFill>
                  <a:schemeClr val="bg1"/>
                </a:solidFill>
                <a:latin typeface="Arial" panose="020B0604020202020204" pitchFamily="34" charset="0"/>
                <a:cs typeface="Arial" panose="020B0604020202020204" pitchFamily="34" charset="0"/>
              </a:rPr>
              <a:t> al </a:t>
            </a:r>
            <a:r>
              <a:rPr lang="en-US" b="1" dirty="0" err="1">
                <a:solidFill>
                  <a:schemeClr val="bg1"/>
                </a:solidFill>
                <a:latin typeface="Arial" panose="020B0604020202020204" pitchFamily="34" charset="0"/>
                <a:cs typeface="Arial" panose="020B0604020202020204" pitchFamily="34" charset="0"/>
              </a:rPr>
              <a:t>Sectorului</a:t>
            </a:r>
            <a:r>
              <a:rPr lang="en-US" b="1" dirty="0">
                <a:solidFill>
                  <a:schemeClr val="bg1"/>
                </a:solidFill>
                <a:latin typeface="Arial" panose="020B0604020202020204" pitchFamily="34" charset="0"/>
                <a:cs typeface="Arial" panose="020B0604020202020204" pitchFamily="34" charset="0"/>
              </a:rPr>
              <a:t> 2</a:t>
            </a:r>
          </a:p>
        </p:txBody>
      </p:sp>
      <p:sp>
        <p:nvSpPr>
          <p:cNvPr id="2" name="CasetăText 1"/>
          <p:cNvSpPr txBox="1"/>
          <p:nvPr/>
        </p:nvSpPr>
        <p:spPr>
          <a:xfrm>
            <a:off x="1839190" y="2479965"/>
            <a:ext cx="9299865" cy="4716606"/>
          </a:xfrm>
          <a:prstGeom prst="rect">
            <a:avLst/>
          </a:prstGeom>
        </p:spPr>
        <p:txBody>
          <a:bodyPr vert="horz" lIns="91440" tIns="45720" rIns="91440" bIns="45720" rtlCol="0" anchor="t">
            <a:normAutofit/>
          </a:bodyPr>
          <a:lstStyle/>
          <a:p>
            <a:pPr marL="88900" lvl="1" algn="just">
              <a:spcBef>
                <a:spcPct val="20000"/>
              </a:spcBef>
              <a:spcAft>
                <a:spcPts val="600"/>
              </a:spcAft>
              <a:buClr>
                <a:schemeClr val="accent1">
                  <a:lumMod val="75000"/>
                </a:schemeClr>
              </a:buClr>
              <a:buSzPct val="145000"/>
              <a:tabLst>
                <a:tab pos="457200" algn="l"/>
              </a:tabLst>
            </a:pPr>
            <a:r>
              <a:rPr lang="en-US" dirty="0" err="1">
                <a:latin typeface="Arial" panose="020B0604020202020204" pitchFamily="34" charset="0"/>
                <a:cs typeface="Arial" panose="020B0604020202020204" pitchFamily="34" charset="0"/>
              </a:rPr>
              <a:t>Veniturile</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şi</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cheltuielile</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bugetelor</a:t>
            </a:r>
            <a:r>
              <a:rPr lang="en-US" dirty="0">
                <a:latin typeface="Arial" panose="020B0604020202020204" pitchFamily="34" charset="0"/>
                <a:cs typeface="Arial" panose="020B0604020202020204" pitchFamily="34" charset="0"/>
              </a:rPr>
              <a:t> cumulate la </a:t>
            </a:r>
            <a:r>
              <a:rPr lang="en-US" dirty="0" err="1">
                <a:latin typeface="Arial" panose="020B0604020202020204" pitchFamily="34" charset="0"/>
                <a:cs typeface="Arial" panose="020B0604020202020204" pitchFamily="34" charset="0"/>
              </a:rPr>
              <a:t>nivelul</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Sectorului</a:t>
            </a:r>
            <a:r>
              <a:rPr lang="en-US" dirty="0">
                <a:latin typeface="Arial" panose="020B0604020202020204" pitchFamily="34" charset="0"/>
                <a:cs typeface="Arial" panose="020B0604020202020204" pitchFamily="34" charset="0"/>
              </a:rPr>
              <a:t> 2, </a:t>
            </a:r>
            <a:r>
              <a:rPr lang="en-US" dirty="0" err="1">
                <a:latin typeface="Arial" panose="020B0604020202020204" pitchFamily="34" charset="0"/>
                <a:cs typeface="Arial" panose="020B0604020202020204" pitchFamily="34" charset="0"/>
              </a:rPr>
              <a:t>alcătuiesc</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bugetului</a:t>
            </a:r>
            <a:r>
              <a:rPr lang="en-US" dirty="0">
                <a:latin typeface="Arial" panose="020B0604020202020204" pitchFamily="34" charset="0"/>
                <a:cs typeface="Arial" panose="020B0604020202020204" pitchFamily="34" charset="0"/>
              </a:rPr>
              <a:t> general al </a:t>
            </a:r>
            <a:r>
              <a:rPr lang="en-US" dirty="0" err="1">
                <a:latin typeface="Arial" panose="020B0604020202020204" pitchFamily="34" charset="0"/>
                <a:cs typeface="Arial" panose="020B0604020202020204" pitchFamily="34" charset="0"/>
              </a:rPr>
              <a:t>Sectorului</a:t>
            </a:r>
            <a:r>
              <a:rPr lang="en-US" dirty="0">
                <a:latin typeface="Arial" panose="020B0604020202020204" pitchFamily="34" charset="0"/>
                <a:cs typeface="Arial" panose="020B0604020202020204" pitchFamily="34" charset="0"/>
              </a:rPr>
              <a:t> 2 care, </a:t>
            </a:r>
            <a:r>
              <a:rPr lang="en-US" dirty="0" err="1">
                <a:latin typeface="Arial" panose="020B0604020202020204" pitchFamily="34" charset="0"/>
                <a:cs typeface="Arial" panose="020B0604020202020204" pitchFamily="34" charset="0"/>
              </a:rPr>
              <a:t>după</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consolidare</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prin</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eliminarea</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transferurilor</a:t>
            </a:r>
            <a:r>
              <a:rPr lang="en-US" dirty="0">
                <a:latin typeface="Arial" panose="020B0604020202020204" pitchFamily="34" charset="0"/>
                <a:cs typeface="Arial" panose="020B0604020202020204" pitchFamily="34" charset="0"/>
              </a:rPr>
              <a:t> de </a:t>
            </a:r>
            <a:r>
              <a:rPr lang="en-US" dirty="0" err="1">
                <a:latin typeface="Arial" panose="020B0604020202020204" pitchFamily="34" charset="0"/>
                <a:cs typeface="Arial" panose="020B0604020202020204" pitchFamily="34" charset="0"/>
              </a:rPr>
              <a:t>sume</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dintre</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bugete</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reflectă</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dimensiunea</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efortului</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financiar</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în</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anul</a:t>
            </a:r>
            <a:r>
              <a:rPr lang="en-US" dirty="0">
                <a:latin typeface="Arial" panose="020B0604020202020204" pitchFamily="34" charset="0"/>
                <a:cs typeface="Arial" panose="020B0604020202020204" pitchFamily="34" charset="0"/>
              </a:rPr>
              <a:t> </a:t>
            </a:r>
            <a:r>
              <a:rPr lang="en-US" dirty="0" smtClean="0">
                <a:latin typeface="Arial" panose="020B0604020202020204" pitchFamily="34" charset="0"/>
                <a:cs typeface="Arial" panose="020B0604020202020204" pitchFamily="34" charset="0"/>
              </a:rPr>
              <a:t>2025, </a:t>
            </a:r>
            <a:r>
              <a:rPr lang="en-US" dirty="0" err="1">
                <a:latin typeface="Arial" panose="020B0604020202020204" pitchFamily="34" charset="0"/>
                <a:cs typeface="Arial" panose="020B0604020202020204" pitchFamily="34" charset="0"/>
              </a:rPr>
              <a:t>în</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condiţii</a:t>
            </a:r>
            <a:r>
              <a:rPr lang="en-US" dirty="0">
                <a:latin typeface="Arial" panose="020B0604020202020204" pitchFamily="34" charset="0"/>
                <a:cs typeface="Arial" panose="020B0604020202020204" pitchFamily="34" charset="0"/>
              </a:rPr>
              <a:t> de </a:t>
            </a:r>
            <a:r>
              <a:rPr lang="en-US" dirty="0" err="1">
                <a:latin typeface="Arial" panose="020B0604020202020204" pitchFamily="34" charset="0"/>
                <a:cs typeface="Arial" panose="020B0604020202020204" pitchFamily="34" charset="0"/>
              </a:rPr>
              <a:t>echilibru</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bugetar</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astfel</a:t>
            </a:r>
            <a:r>
              <a:rPr lang="en-US" dirty="0">
                <a:latin typeface="Arial" panose="020B0604020202020204" pitchFamily="34" charset="0"/>
                <a:cs typeface="Arial" panose="020B0604020202020204" pitchFamily="34" charset="0"/>
              </a:rPr>
              <a:t>:</a:t>
            </a:r>
          </a:p>
          <a:p>
            <a:pPr marL="88900" lvl="1">
              <a:lnSpc>
                <a:spcPct val="90000"/>
              </a:lnSpc>
              <a:spcBef>
                <a:spcPct val="20000"/>
              </a:spcBef>
              <a:spcAft>
                <a:spcPts val="600"/>
              </a:spcAft>
              <a:buClr>
                <a:schemeClr val="accent1">
                  <a:lumMod val="75000"/>
                </a:schemeClr>
              </a:buClr>
              <a:buSzPct val="145000"/>
              <a:buFont typeface="Arial"/>
              <a:buChar char="•"/>
              <a:tabLst>
                <a:tab pos="457200" algn="l"/>
              </a:tabLst>
            </a:pPr>
            <a:endParaRPr lang="en-US" dirty="0"/>
          </a:p>
          <a:p>
            <a:pPr marL="914400" lvl="1" indent="-457200">
              <a:spcBef>
                <a:spcPct val="20000"/>
              </a:spcBef>
              <a:spcAft>
                <a:spcPts val="600"/>
              </a:spcAft>
              <a:buClr>
                <a:schemeClr val="accent1">
                  <a:lumMod val="75000"/>
                </a:schemeClr>
              </a:buClr>
              <a:buSzPct val="145000"/>
              <a:buFont typeface="Arial"/>
              <a:buChar char="•"/>
            </a:pPr>
            <a:r>
              <a:rPr lang="en-US" dirty="0" err="1">
                <a:latin typeface="Arial" panose="020B0604020202020204" pitchFamily="34" charset="0"/>
                <a:cs typeface="Arial" panose="020B0604020202020204" pitchFamily="34" charset="0"/>
              </a:rPr>
              <a:t>Venituri</a:t>
            </a:r>
            <a:r>
              <a:rPr lang="en-US" dirty="0">
                <a:latin typeface="Arial" panose="020B0604020202020204" pitchFamily="34" charset="0"/>
                <a:cs typeface="Arial" panose="020B0604020202020204" pitchFamily="34" charset="0"/>
              </a:rPr>
              <a:t> estimate a se </a:t>
            </a:r>
            <a:r>
              <a:rPr lang="en-US" dirty="0" err="1">
                <a:latin typeface="Arial" panose="020B0604020202020204" pitchFamily="34" charset="0"/>
                <a:cs typeface="Arial" panose="020B0604020202020204" pitchFamily="34" charset="0"/>
              </a:rPr>
              <a:t>încasa</a:t>
            </a:r>
            <a:r>
              <a:rPr lang="en-US" dirty="0">
                <a:latin typeface="Arial" panose="020B0604020202020204" pitchFamily="34" charset="0"/>
                <a:cs typeface="Arial" panose="020B0604020202020204" pitchFamily="34" charset="0"/>
              </a:rPr>
              <a:t>  - </a:t>
            </a:r>
            <a:r>
              <a:rPr lang="ro-RO" dirty="0" smtClean="0">
                <a:latin typeface="Arial" panose="020B0604020202020204" pitchFamily="34" charset="0"/>
                <a:cs typeface="Arial" panose="020B0604020202020204" pitchFamily="34" charset="0"/>
              </a:rPr>
              <a:t>2.285.594</a:t>
            </a:r>
            <a:r>
              <a:rPr lang="en-US" dirty="0" smtClean="0">
                <a:latin typeface="Arial" panose="020B0604020202020204" pitchFamily="34" charset="0"/>
                <a:cs typeface="Arial" panose="020B0604020202020204" pitchFamily="34" charset="0"/>
              </a:rPr>
              <a:t> </a:t>
            </a:r>
            <a:r>
              <a:rPr lang="en-US" dirty="0">
                <a:latin typeface="Arial" panose="020B0604020202020204" pitchFamily="34" charset="0"/>
                <a:cs typeface="Arial" panose="020B0604020202020204" pitchFamily="34" charset="0"/>
              </a:rPr>
              <a:t>mii lei</a:t>
            </a:r>
          </a:p>
          <a:p>
            <a:pPr marL="914400" lvl="1" indent="-457200">
              <a:spcBef>
                <a:spcPct val="20000"/>
              </a:spcBef>
              <a:spcAft>
                <a:spcPts val="600"/>
              </a:spcAft>
              <a:buClr>
                <a:schemeClr val="accent1">
                  <a:lumMod val="75000"/>
                </a:schemeClr>
              </a:buClr>
              <a:buSzPct val="145000"/>
              <a:buFont typeface="Arial"/>
              <a:buChar char="•"/>
            </a:pPr>
            <a:r>
              <a:rPr lang="en-US" dirty="0" err="1">
                <a:latin typeface="Arial" panose="020B0604020202020204" pitchFamily="34" charset="0"/>
                <a:cs typeface="Arial" panose="020B0604020202020204" pitchFamily="34" charset="0"/>
              </a:rPr>
              <a:t>Cheltuieli</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buget</a:t>
            </a:r>
            <a:r>
              <a:rPr lang="en-US" dirty="0">
                <a:latin typeface="Arial" panose="020B0604020202020204" pitchFamily="34" charset="0"/>
                <a:cs typeface="Arial" panose="020B0604020202020204" pitchFamily="34" charset="0"/>
              </a:rPr>
              <a:t> general estimate a se </a:t>
            </a:r>
            <a:r>
              <a:rPr lang="en-US" dirty="0" err="1">
                <a:latin typeface="Arial" panose="020B0604020202020204" pitchFamily="34" charset="0"/>
                <a:cs typeface="Arial" panose="020B0604020202020204" pitchFamily="34" charset="0"/>
              </a:rPr>
              <a:t>efectua</a:t>
            </a:r>
            <a:r>
              <a:rPr lang="en-US" dirty="0">
                <a:latin typeface="Arial" panose="020B0604020202020204" pitchFamily="34" charset="0"/>
                <a:cs typeface="Arial" panose="020B0604020202020204" pitchFamily="34" charset="0"/>
              </a:rPr>
              <a:t> – </a:t>
            </a:r>
            <a:r>
              <a:rPr lang="ro-RO" dirty="0" smtClean="0">
                <a:latin typeface="Arial" panose="020B0604020202020204" pitchFamily="34" charset="0"/>
                <a:cs typeface="Arial" panose="020B0604020202020204" pitchFamily="34" charset="0"/>
              </a:rPr>
              <a:t>2.534.136</a:t>
            </a:r>
            <a:r>
              <a:rPr lang="en-US" dirty="0" smtClean="0">
                <a:latin typeface="Arial" panose="020B0604020202020204" pitchFamily="34" charset="0"/>
                <a:cs typeface="Arial" panose="020B0604020202020204" pitchFamily="34" charset="0"/>
              </a:rPr>
              <a:t> </a:t>
            </a:r>
            <a:r>
              <a:rPr lang="en-US" dirty="0">
                <a:latin typeface="Arial" panose="020B0604020202020204" pitchFamily="34" charset="0"/>
                <a:cs typeface="Arial" panose="020B0604020202020204" pitchFamily="34" charset="0"/>
              </a:rPr>
              <a:t>mii lei</a:t>
            </a:r>
          </a:p>
          <a:p>
            <a:pPr marL="914400" lvl="1" indent="-457200">
              <a:spcBef>
                <a:spcPct val="20000"/>
              </a:spcBef>
              <a:spcAft>
                <a:spcPts val="600"/>
              </a:spcAft>
              <a:buClr>
                <a:schemeClr val="accent1">
                  <a:lumMod val="75000"/>
                </a:schemeClr>
              </a:buClr>
              <a:buSzPct val="145000"/>
              <a:buFont typeface="Arial"/>
              <a:buChar char="•"/>
            </a:pPr>
            <a:r>
              <a:rPr lang="en-US" dirty="0" err="1">
                <a:latin typeface="Arial" panose="020B0604020202020204" pitchFamily="34" charset="0"/>
                <a:cs typeface="Arial" panose="020B0604020202020204" pitchFamily="34" charset="0"/>
              </a:rPr>
              <a:t>Deficitul</a:t>
            </a:r>
            <a:r>
              <a:rPr lang="en-US" dirty="0">
                <a:latin typeface="Arial" panose="020B0604020202020204" pitchFamily="34" charset="0"/>
                <a:cs typeface="Arial" panose="020B0604020202020204" pitchFamily="34" charset="0"/>
              </a:rPr>
              <a:t> pe </a:t>
            </a:r>
            <a:r>
              <a:rPr lang="en-US" dirty="0" err="1">
                <a:latin typeface="Arial" panose="020B0604020202020204" pitchFamily="34" charset="0"/>
                <a:cs typeface="Arial" panose="020B0604020202020204" pitchFamily="34" charset="0"/>
              </a:rPr>
              <a:t>anul</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în</a:t>
            </a:r>
            <a:r>
              <a:rPr lang="en-US" dirty="0">
                <a:latin typeface="Arial" panose="020B0604020202020204" pitchFamily="34" charset="0"/>
                <a:cs typeface="Arial" panose="020B0604020202020204" pitchFamily="34" charset="0"/>
              </a:rPr>
              <a:t> curs </a:t>
            </a:r>
            <a:r>
              <a:rPr lang="en-US" dirty="0" err="1">
                <a:latin typeface="Arial" panose="020B0604020202020204" pitchFamily="34" charset="0"/>
                <a:cs typeface="Arial" panose="020B0604020202020204" pitchFamily="34" charset="0"/>
              </a:rPr>
              <a:t>este</a:t>
            </a:r>
            <a:r>
              <a:rPr lang="en-US" dirty="0">
                <a:latin typeface="Arial" panose="020B0604020202020204" pitchFamily="34" charset="0"/>
                <a:cs typeface="Arial" panose="020B0604020202020204" pitchFamily="34" charset="0"/>
              </a:rPr>
              <a:t> de </a:t>
            </a:r>
            <a:r>
              <a:rPr lang="ro-RO" dirty="0" smtClean="0">
                <a:latin typeface="Arial" panose="020B0604020202020204" pitchFamily="34" charset="0"/>
                <a:cs typeface="Arial" panose="020B0604020202020204" pitchFamily="34" charset="0"/>
              </a:rPr>
              <a:t>259.670</a:t>
            </a:r>
            <a:r>
              <a:rPr lang="en-US" dirty="0" smtClean="0">
                <a:latin typeface="Arial" panose="020B0604020202020204" pitchFamily="34" charset="0"/>
                <a:cs typeface="Arial" panose="020B0604020202020204" pitchFamily="34" charset="0"/>
              </a:rPr>
              <a:t> </a:t>
            </a:r>
            <a:r>
              <a:rPr lang="en-US" dirty="0">
                <a:latin typeface="Arial" panose="020B0604020202020204" pitchFamily="34" charset="0"/>
                <a:cs typeface="Arial" panose="020B0604020202020204" pitchFamily="34" charset="0"/>
              </a:rPr>
              <a:t>mii lei </a:t>
            </a:r>
            <a:r>
              <a:rPr lang="en-US" dirty="0" err="1">
                <a:latin typeface="Arial" panose="020B0604020202020204" pitchFamily="34" charset="0"/>
                <a:cs typeface="Arial" panose="020B0604020202020204" pitchFamily="34" charset="0"/>
              </a:rPr>
              <a:t>şi</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este</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finanţat</a:t>
            </a:r>
            <a:r>
              <a:rPr lang="en-US" dirty="0">
                <a:latin typeface="Arial" panose="020B0604020202020204" pitchFamily="34" charset="0"/>
                <a:cs typeface="Arial" panose="020B0604020202020204" pitchFamily="34" charset="0"/>
              </a:rPr>
              <a:t> din </a:t>
            </a:r>
            <a:r>
              <a:rPr lang="en-US" dirty="0" err="1">
                <a:latin typeface="Arial" panose="020B0604020202020204" pitchFamily="34" charset="0"/>
                <a:cs typeface="Arial" panose="020B0604020202020204" pitchFamily="34" charset="0"/>
              </a:rPr>
              <a:t>excedentul</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anilor</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precedenţi</a:t>
            </a:r>
            <a:r>
              <a:rPr lang="en-US" dirty="0">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221496520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MasterSp="0">
  <p:cSld>
    <p:bg>
      <p:bgPr>
        <a:gradFill>
          <a:gsLst>
            <a:gs pos="0">
              <a:schemeClr val="bg2">
                <a:tint val="90000"/>
                <a:lumMod val="120000"/>
              </a:schemeClr>
            </a:gs>
            <a:gs pos="100000">
              <a:schemeClr val="bg2">
                <a:shade val="98000"/>
                <a:satMod val="120000"/>
                <a:lumMod val="98000"/>
              </a:schemeClr>
            </a:gs>
          </a:gsLst>
          <a:lin ang="5400000" scaled="0"/>
        </a:gradFill>
        <a:effectLst/>
      </p:bgPr>
    </p:bg>
    <p:spTree>
      <p:nvGrpSpPr>
        <p:cNvPr id="1" name=""/>
        <p:cNvGrpSpPr/>
        <p:nvPr/>
      </p:nvGrpSpPr>
      <p:grpSpPr>
        <a:xfrm>
          <a:off x="0" y="0"/>
          <a:ext cx="0" cy="0"/>
          <a:chOff x="0" y="0"/>
          <a:chExt cx="0" cy="0"/>
        </a:xfrm>
      </p:grpSpPr>
      <p:sp>
        <p:nvSpPr>
          <p:cNvPr id="3" name="Titlu 2"/>
          <p:cNvSpPr>
            <a:spLocks noGrp="1"/>
          </p:cNvSpPr>
          <p:nvPr>
            <p:ph type="title" idx="4294967295"/>
          </p:nvPr>
        </p:nvSpPr>
        <p:spPr>
          <a:xfrm>
            <a:off x="0" y="165100"/>
            <a:ext cx="11752263" cy="1611313"/>
          </a:xfrm>
          <a:noFill/>
        </p:spPr>
        <p:txBody>
          <a:bodyPr>
            <a:noAutofit/>
          </a:bodyPr>
          <a:lstStyle/>
          <a:p>
            <a:pPr algn="ctr"/>
            <a:r>
              <a:rPr lang="ro-RO" sz="3000" b="1" dirty="0">
                <a:solidFill>
                  <a:schemeClr val="tx1"/>
                </a:solidFill>
                <a:latin typeface="Arial" panose="020B0604020202020204" pitchFamily="34" charset="0"/>
                <a:cs typeface="Arial" panose="020B0604020202020204" pitchFamily="34" charset="0"/>
              </a:rPr>
              <a:t>Bugetul general consolidat al Sectorului 2 pe anul </a:t>
            </a:r>
            <a:r>
              <a:rPr lang="ro-RO" sz="3000" b="1" dirty="0" smtClean="0">
                <a:solidFill>
                  <a:schemeClr val="tx1"/>
                </a:solidFill>
                <a:latin typeface="Arial" panose="020B0604020202020204" pitchFamily="34" charset="0"/>
                <a:cs typeface="Arial" panose="020B0604020202020204" pitchFamily="34" charset="0"/>
              </a:rPr>
              <a:t>2025,</a:t>
            </a:r>
            <a:r>
              <a:rPr lang="en-US" sz="3000" b="1" dirty="0" smtClean="0">
                <a:solidFill>
                  <a:schemeClr val="tx1"/>
                </a:solidFill>
                <a:latin typeface="Arial" panose="020B0604020202020204" pitchFamily="34" charset="0"/>
                <a:cs typeface="Arial" panose="020B0604020202020204" pitchFamily="34" charset="0"/>
              </a:rPr>
              <a:t> </a:t>
            </a:r>
            <a:r>
              <a:rPr lang="ro-RO" sz="3000" b="1" dirty="0" smtClean="0">
                <a:solidFill>
                  <a:schemeClr val="tx1"/>
                </a:solidFill>
                <a:latin typeface="Arial" panose="020B0604020202020204" pitchFamily="34" charset="0"/>
                <a:cs typeface="Arial" panose="020B0604020202020204" pitchFamily="34" charset="0"/>
              </a:rPr>
              <a:t/>
            </a:r>
            <a:br>
              <a:rPr lang="ro-RO" sz="3000" b="1" dirty="0" smtClean="0">
                <a:solidFill>
                  <a:schemeClr val="tx1"/>
                </a:solidFill>
                <a:latin typeface="Arial" panose="020B0604020202020204" pitchFamily="34" charset="0"/>
                <a:cs typeface="Arial" panose="020B0604020202020204" pitchFamily="34" charset="0"/>
              </a:rPr>
            </a:br>
            <a:r>
              <a:rPr lang="ro-RO" sz="3000" b="1" dirty="0" smtClean="0">
                <a:solidFill>
                  <a:schemeClr val="tx1"/>
                </a:solidFill>
                <a:latin typeface="Arial" panose="020B0604020202020204" pitchFamily="34" charset="0"/>
                <a:cs typeface="Arial" panose="020B0604020202020204" pitchFamily="34" charset="0"/>
              </a:rPr>
              <a:t>pe </a:t>
            </a:r>
            <a:r>
              <a:rPr lang="ro-RO" sz="3000" b="1" dirty="0">
                <a:solidFill>
                  <a:schemeClr val="tx1"/>
                </a:solidFill>
                <a:latin typeface="Arial" panose="020B0604020202020204" pitchFamily="34" charset="0"/>
                <a:cs typeface="Arial" panose="020B0604020202020204" pitchFamily="34" charset="0"/>
              </a:rPr>
              <a:t>surse de finanţare</a:t>
            </a:r>
          </a:p>
        </p:txBody>
      </p:sp>
      <p:sp>
        <p:nvSpPr>
          <p:cNvPr id="5" name="Rectangle 1"/>
          <p:cNvSpPr>
            <a:spLocks noChangeArrowheads="1"/>
          </p:cNvSpPr>
          <p:nvPr/>
        </p:nvSpPr>
        <p:spPr bwMode="auto">
          <a:xfrm>
            <a:off x="10799466" y="1129332"/>
            <a:ext cx="1259183" cy="6155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indent="90488" eaLnBrk="0" fontAlgn="base" hangingPunct="0">
              <a:spcBef>
                <a:spcPct val="0"/>
              </a:spcBef>
              <a:spcAft>
                <a:spcPct val="0"/>
              </a:spcAft>
            </a:pPr>
            <a:r>
              <a:rPr lang="fr-FR" altLang="ro-RO" sz="1600" b="1" dirty="0">
                <a:solidFill>
                  <a:schemeClr val="bg1"/>
                </a:solidFill>
                <a:latin typeface="Arial" panose="020B0604020202020204" pitchFamily="34" charset="0"/>
                <a:ea typeface="Times New Roman" panose="02020603050405020304" pitchFamily="18" charset="0"/>
                <a:cs typeface="Arial" panose="020B0604020202020204" pitchFamily="34" charset="0"/>
              </a:rPr>
              <a:t>mii</a:t>
            </a:r>
            <a:r>
              <a:rPr lang="fr-FR" altLang="ro-RO" sz="1600" b="1" dirty="0">
                <a:latin typeface="Arial" panose="020B0604020202020204" pitchFamily="34" charset="0"/>
                <a:ea typeface="Times New Roman" panose="02020603050405020304" pitchFamily="18" charset="0"/>
                <a:cs typeface="Arial" panose="020B0604020202020204" pitchFamily="34" charset="0"/>
              </a:rPr>
              <a:t> </a:t>
            </a:r>
            <a:r>
              <a:rPr lang="fr-FR" altLang="ro-RO" sz="1600" b="1" dirty="0">
                <a:solidFill>
                  <a:schemeClr val="bg1"/>
                </a:solidFill>
                <a:latin typeface="Arial" panose="020B0604020202020204" pitchFamily="34" charset="0"/>
                <a:ea typeface="Times New Roman" panose="02020603050405020304" pitchFamily="18" charset="0"/>
                <a:cs typeface="Arial" panose="020B0604020202020204" pitchFamily="34" charset="0"/>
              </a:rPr>
              <a:t>lei</a:t>
            </a:r>
            <a:endParaRPr lang="ro-RO" altLang="ro-RO" sz="1600" dirty="0">
              <a:solidFill>
                <a:schemeClr val="bg1"/>
              </a:solidFill>
              <a:latin typeface="Arial" panose="020B0604020202020204" pitchFamily="34" charset="0"/>
              <a:cs typeface="Arial" panose="020B0604020202020204" pitchFamily="34" charset="0"/>
            </a:endParaRPr>
          </a:p>
          <a:p>
            <a:pPr indent="90488" eaLnBrk="0" fontAlgn="base" hangingPunct="0">
              <a:spcBef>
                <a:spcPct val="0"/>
              </a:spcBef>
              <a:spcAft>
                <a:spcPct val="0"/>
              </a:spcAft>
            </a:pPr>
            <a:endParaRPr lang="ro-RO" altLang="ro-RO" dirty="0">
              <a:latin typeface="Arial" panose="020B0604020202020204" pitchFamily="34" charset="0"/>
            </a:endParaRPr>
          </a:p>
        </p:txBody>
      </p:sp>
      <p:graphicFrame>
        <p:nvGraphicFramePr>
          <p:cNvPr id="8" name="Tabel 7"/>
          <p:cNvGraphicFramePr>
            <a:graphicFrameLocks noGrp="1"/>
          </p:cNvGraphicFramePr>
          <p:nvPr>
            <p:extLst>
              <p:ext uri="{D42A27DB-BD31-4B8C-83A1-F6EECF244321}">
                <p14:modId xmlns:p14="http://schemas.microsoft.com/office/powerpoint/2010/main" val="2165175936"/>
              </p:ext>
            </p:extLst>
          </p:nvPr>
        </p:nvGraphicFramePr>
        <p:xfrm>
          <a:off x="166254" y="1744885"/>
          <a:ext cx="11793682" cy="4942464"/>
        </p:xfrm>
        <a:graphic>
          <a:graphicData uri="http://schemas.openxmlformats.org/drawingml/2006/table">
            <a:tbl>
              <a:tblPr>
                <a:tableStyleId>{616DA210-FB5B-4158-B5E0-FEB733F419BA}</a:tableStyleId>
              </a:tblPr>
              <a:tblGrid>
                <a:gridCol w="6957310">
                  <a:extLst>
                    <a:ext uri="{9D8B030D-6E8A-4147-A177-3AD203B41FA5}">
                      <a16:colId xmlns="" xmlns:a16="http://schemas.microsoft.com/office/drawing/2014/main" val="20000"/>
                    </a:ext>
                  </a:extLst>
                </a:gridCol>
                <a:gridCol w="1563974">
                  <a:extLst>
                    <a:ext uri="{9D8B030D-6E8A-4147-A177-3AD203B41FA5}">
                      <a16:colId xmlns="" xmlns:a16="http://schemas.microsoft.com/office/drawing/2014/main" val="20001"/>
                    </a:ext>
                  </a:extLst>
                </a:gridCol>
                <a:gridCol w="1659223">
                  <a:extLst>
                    <a:ext uri="{9D8B030D-6E8A-4147-A177-3AD203B41FA5}">
                      <a16:colId xmlns="" xmlns:a16="http://schemas.microsoft.com/office/drawing/2014/main" val="20002"/>
                    </a:ext>
                  </a:extLst>
                </a:gridCol>
                <a:gridCol w="1613175">
                  <a:extLst>
                    <a:ext uri="{9D8B030D-6E8A-4147-A177-3AD203B41FA5}">
                      <a16:colId xmlns="" xmlns:a16="http://schemas.microsoft.com/office/drawing/2014/main" val="20003"/>
                    </a:ext>
                  </a:extLst>
                </a:gridCol>
              </a:tblGrid>
              <a:tr h="450197">
                <a:tc>
                  <a:txBody>
                    <a:bodyPr/>
                    <a:lstStyle/>
                    <a:p>
                      <a:pPr marL="0" marR="0">
                        <a:spcBef>
                          <a:spcPts val="0"/>
                        </a:spcBef>
                        <a:spcAft>
                          <a:spcPts val="0"/>
                        </a:spcAft>
                      </a:pPr>
                      <a:r>
                        <a:rPr lang="fr-FR" sz="1600" dirty="0">
                          <a:solidFill>
                            <a:schemeClr val="tx1"/>
                          </a:solidFill>
                          <a:effectLst/>
                          <a:latin typeface="Arial" panose="020B0604020202020204" pitchFamily="34" charset="0"/>
                          <a:cs typeface="Arial" panose="020B0604020202020204" pitchFamily="34" charset="0"/>
                        </a:rPr>
                        <a:t> </a:t>
                      </a:r>
                      <a:endParaRPr lang="en-US" sz="1600" b="1"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anchor="b">
                    <a:lnL w="12700" cap="flat" cmpd="sng" algn="ctr">
                      <a:solidFill>
                        <a:schemeClr val="bg2">
                          <a:lumMod val="25000"/>
                        </a:schemeClr>
                      </a:solidFill>
                      <a:prstDash val="solid"/>
                      <a:round/>
                      <a:headEnd type="none" w="med" len="med"/>
                      <a:tailEnd type="none" w="med" len="med"/>
                    </a:lnL>
                    <a:lnR w="12700" cap="flat" cmpd="sng" algn="ctr">
                      <a:solidFill>
                        <a:schemeClr val="bg2">
                          <a:lumMod val="25000"/>
                        </a:schemeClr>
                      </a:solidFill>
                      <a:prstDash val="solid"/>
                      <a:round/>
                      <a:headEnd type="none" w="med" len="med"/>
                      <a:tailEnd type="none" w="med" len="med"/>
                    </a:lnR>
                    <a:lnT w="12700" cap="flat" cmpd="sng" algn="ctr">
                      <a:solidFill>
                        <a:schemeClr val="bg2">
                          <a:lumMod val="25000"/>
                        </a:schemeClr>
                      </a:solidFill>
                      <a:prstDash val="solid"/>
                      <a:round/>
                      <a:headEnd type="none" w="med" len="med"/>
                      <a:tailEnd type="none" w="med" len="med"/>
                    </a:lnT>
                    <a:lnB w="12700" cap="flat" cmpd="sng" algn="ctr">
                      <a:solidFill>
                        <a:schemeClr val="bg2">
                          <a:lumMod val="2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ctr">
                        <a:spcBef>
                          <a:spcPts val="0"/>
                        </a:spcBef>
                        <a:spcAft>
                          <a:spcPts val="0"/>
                        </a:spcAft>
                      </a:pPr>
                      <a:r>
                        <a:rPr lang="fr-FR" sz="1600" b="1" dirty="0">
                          <a:solidFill>
                            <a:schemeClr val="tx1"/>
                          </a:solidFill>
                          <a:effectLst/>
                          <a:latin typeface="Arial" panose="020B0604020202020204" pitchFamily="34" charset="0"/>
                          <a:cs typeface="Arial" panose="020B0604020202020204" pitchFamily="34" charset="0"/>
                        </a:rPr>
                        <a:t>VENITURI</a:t>
                      </a:r>
                      <a:endParaRPr lang="en-US" sz="1600" b="1"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anchor="ctr">
                    <a:lnL w="12700" cap="flat" cmpd="sng" algn="ctr">
                      <a:solidFill>
                        <a:schemeClr val="bg2">
                          <a:lumMod val="25000"/>
                        </a:schemeClr>
                      </a:solidFill>
                      <a:prstDash val="solid"/>
                      <a:round/>
                      <a:headEnd type="none" w="med" len="med"/>
                      <a:tailEnd type="none" w="med" len="med"/>
                    </a:lnL>
                    <a:lnR w="12700" cap="flat" cmpd="sng" algn="ctr">
                      <a:solidFill>
                        <a:schemeClr val="bg2">
                          <a:lumMod val="25000"/>
                        </a:schemeClr>
                      </a:solidFill>
                      <a:prstDash val="solid"/>
                      <a:round/>
                      <a:headEnd type="none" w="med" len="med"/>
                      <a:tailEnd type="none" w="med" len="med"/>
                    </a:lnR>
                    <a:lnT w="12700" cap="flat" cmpd="sng" algn="ctr">
                      <a:solidFill>
                        <a:schemeClr val="bg2">
                          <a:lumMod val="25000"/>
                        </a:schemeClr>
                      </a:solidFill>
                      <a:prstDash val="solid"/>
                      <a:round/>
                      <a:headEnd type="none" w="med" len="med"/>
                      <a:tailEnd type="none" w="med" len="med"/>
                    </a:lnT>
                    <a:lnB w="12700" cap="flat" cmpd="sng" algn="ctr">
                      <a:solidFill>
                        <a:schemeClr val="bg2">
                          <a:lumMod val="2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ctr">
                        <a:spcBef>
                          <a:spcPts val="0"/>
                        </a:spcBef>
                        <a:spcAft>
                          <a:spcPts val="0"/>
                        </a:spcAft>
                      </a:pPr>
                      <a:r>
                        <a:rPr lang="fr-FR" sz="1600" b="1" dirty="0">
                          <a:solidFill>
                            <a:schemeClr val="tx1"/>
                          </a:solidFill>
                          <a:effectLst/>
                          <a:latin typeface="Arial" panose="020B0604020202020204" pitchFamily="34" charset="0"/>
                          <a:cs typeface="Arial" panose="020B0604020202020204" pitchFamily="34" charset="0"/>
                        </a:rPr>
                        <a:t>CHELTUIELI</a:t>
                      </a:r>
                      <a:endParaRPr lang="en-US" sz="1600" b="1"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anchor="ctr">
                    <a:lnL w="12700" cap="flat" cmpd="sng" algn="ctr">
                      <a:solidFill>
                        <a:schemeClr val="bg2">
                          <a:lumMod val="25000"/>
                        </a:schemeClr>
                      </a:solidFill>
                      <a:prstDash val="solid"/>
                      <a:round/>
                      <a:headEnd type="none" w="med" len="med"/>
                      <a:tailEnd type="none" w="med" len="med"/>
                    </a:lnL>
                    <a:lnR w="12700" cap="flat" cmpd="sng" algn="ctr">
                      <a:solidFill>
                        <a:schemeClr val="bg2">
                          <a:lumMod val="25000"/>
                        </a:schemeClr>
                      </a:solidFill>
                      <a:prstDash val="solid"/>
                      <a:round/>
                      <a:headEnd type="none" w="med" len="med"/>
                      <a:tailEnd type="none" w="med" len="med"/>
                    </a:lnR>
                    <a:lnT w="12700" cap="flat" cmpd="sng" algn="ctr">
                      <a:solidFill>
                        <a:schemeClr val="bg2">
                          <a:lumMod val="25000"/>
                        </a:schemeClr>
                      </a:solidFill>
                      <a:prstDash val="solid"/>
                      <a:round/>
                      <a:headEnd type="none" w="med" len="med"/>
                      <a:tailEnd type="none" w="med" len="med"/>
                    </a:lnT>
                    <a:lnB w="12700" cap="flat" cmpd="sng" algn="ctr">
                      <a:solidFill>
                        <a:schemeClr val="bg2">
                          <a:lumMod val="2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ctr">
                        <a:spcBef>
                          <a:spcPts val="0"/>
                        </a:spcBef>
                        <a:spcAft>
                          <a:spcPts val="0"/>
                        </a:spcAft>
                      </a:pPr>
                      <a:r>
                        <a:rPr lang="fr-FR" sz="1600" b="1" dirty="0">
                          <a:solidFill>
                            <a:schemeClr val="tx1"/>
                          </a:solidFill>
                          <a:effectLst/>
                          <a:latin typeface="Arial" panose="020B0604020202020204" pitchFamily="34" charset="0"/>
                          <a:cs typeface="Arial" panose="020B0604020202020204" pitchFamily="34" charset="0"/>
                        </a:rPr>
                        <a:t>DEFICIT</a:t>
                      </a:r>
                      <a:endParaRPr lang="en-US" sz="1600" b="1"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anchor="ctr">
                    <a:lnL w="12700" cap="flat" cmpd="sng" algn="ctr">
                      <a:solidFill>
                        <a:schemeClr val="bg2">
                          <a:lumMod val="25000"/>
                        </a:schemeClr>
                      </a:solidFill>
                      <a:prstDash val="solid"/>
                      <a:round/>
                      <a:headEnd type="none" w="med" len="med"/>
                      <a:tailEnd type="none" w="med" len="med"/>
                    </a:lnL>
                    <a:lnR w="12700" cap="flat" cmpd="sng" algn="ctr">
                      <a:solidFill>
                        <a:schemeClr val="bg2">
                          <a:lumMod val="25000"/>
                        </a:schemeClr>
                      </a:solidFill>
                      <a:prstDash val="solid"/>
                      <a:round/>
                      <a:headEnd type="none" w="med" len="med"/>
                      <a:tailEnd type="none" w="med" len="med"/>
                    </a:lnR>
                    <a:lnT w="12700" cap="flat" cmpd="sng" algn="ctr">
                      <a:solidFill>
                        <a:schemeClr val="bg2">
                          <a:lumMod val="25000"/>
                        </a:schemeClr>
                      </a:solidFill>
                      <a:prstDash val="solid"/>
                      <a:round/>
                      <a:headEnd type="none" w="med" len="med"/>
                      <a:tailEnd type="none" w="med" len="med"/>
                    </a:lnT>
                    <a:lnB w="12700" cap="flat" cmpd="sng" algn="ctr">
                      <a:solidFill>
                        <a:schemeClr val="bg2">
                          <a:lumMod val="2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10000"/>
                  </a:ext>
                </a:extLst>
              </a:tr>
              <a:tr h="439809">
                <a:tc>
                  <a:txBody>
                    <a:bodyPr/>
                    <a:lstStyle/>
                    <a:p>
                      <a:pPr algn="l" fontAlgn="ctr"/>
                      <a:r>
                        <a:rPr lang="ro-RO" sz="1600" b="1" u="none" strike="noStrike" dirty="0">
                          <a:solidFill>
                            <a:schemeClr val="bg1"/>
                          </a:solidFill>
                          <a:effectLst/>
                          <a:latin typeface="Arial" panose="020B0604020202020204" pitchFamily="34" charset="0"/>
                          <a:cs typeface="Arial" panose="020B0604020202020204" pitchFamily="34" charset="0"/>
                        </a:rPr>
                        <a:t>BUGET GENERAL </a:t>
                      </a:r>
                      <a:r>
                        <a:rPr lang="ro-RO" sz="1600" b="1" u="none" strike="noStrike" dirty="0" smtClean="0">
                          <a:solidFill>
                            <a:schemeClr val="bg1"/>
                          </a:solidFill>
                          <a:effectLst/>
                          <a:latin typeface="Arial" panose="020B0604020202020204" pitchFamily="34" charset="0"/>
                          <a:cs typeface="Arial" panose="020B0604020202020204" pitchFamily="34" charset="0"/>
                        </a:rPr>
                        <a:t>2025, </a:t>
                      </a:r>
                      <a:r>
                        <a:rPr lang="ro-RO" sz="1600" b="1" u="none" strike="noStrike" dirty="0">
                          <a:solidFill>
                            <a:schemeClr val="bg1"/>
                          </a:solidFill>
                          <a:effectLst/>
                          <a:latin typeface="Arial" panose="020B0604020202020204" pitchFamily="34" charset="0"/>
                          <a:cs typeface="Arial" panose="020B0604020202020204" pitchFamily="34" charset="0"/>
                        </a:rPr>
                        <a:t>din care:</a:t>
                      </a:r>
                      <a:endParaRPr lang="ro-RO" sz="1600" b="1" i="0" u="none" strike="noStrike" dirty="0">
                        <a:solidFill>
                          <a:schemeClr val="bg1"/>
                        </a:solidFill>
                        <a:effectLst/>
                        <a:latin typeface="Arial" panose="020B0604020202020204" pitchFamily="34" charset="0"/>
                        <a:cs typeface="Arial" panose="020B0604020202020204" pitchFamily="34" charset="0"/>
                      </a:endParaRPr>
                    </a:p>
                  </a:txBody>
                  <a:tcPr anchor="ctr">
                    <a:lnL w="12700" cap="flat" cmpd="sng" algn="ctr">
                      <a:solidFill>
                        <a:schemeClr val="bg2">
                          <a:lumMod val="25000"/>
                        </a:schemeClr>
                      </a:solidFill>
                      <a:prstDash val="solid"/>
                      <a:round/>
                      <a:headEnd type="none" w="med" len="med"/>
                      <a:tailEnd type="none" w="med" len="med"/>
                    </a:lnL>
                    <a:lnR w="12700" cap="flat" cmpd="sng" algn="ctr">
                      <a:solidFill>
                        <a:schemeClr val="bg2">
                          <a:lumMod val="25000"/>
                        </a:schemeClr>
                      </a:solidFill>
                      <a:prstDash val="solid"/>
                      <a:round/>
                      <a:headEnd type="none" w="med" len="med"/>
                      <a:tailEnd type="none" w="med" len="med"/>
                    </a:lnR>
                    <a:lnT w="12700" cap="flat" cmpd="sng" algn="ctr">
                      <a:solidFill>
                        <a:schemeClr val="bg2">
                          <a:lumMod val="25000"/>
                        </a:schemeClr>
                      </a:solidFill>
                      <a:prstDash val="solid"/>
                      <a:round/>
                      <a:headEnd type="none" w="med" len="med"/>
                      <a:tailEnd type="none" w="med" len="med"/>
                    </a:lnT>
                    <a:lnB w="12700" cap="flat" cmpd="sng" algn="ctr">
                      <a:solidFill>
                        <a:schemeClr val="bg2">
                          <a:lumMod val="25000"/>
                        </a:schemeClr>
                      </a:solidFill>
                      <a:prstDash val="solid"/>
                      <a:round/>
                      <a:headEnd type="none" w="med" len="med"/>
                      <a:tailEnd type="none" w="med" len="med"/>
                    </a:lnB>
                    <a:lnTlToBr w="12700" cmpd="sng">
                      <a:noFill/>
                      <a:prstDash val="solid"/>
                    </a:lnTlToBr>
                    <a:lnBlToTr w="12700" cmpd="sng">
                      <a:noFill/>
                      <a:prstDash val="solid"/>
                    </a:lnBlToTr>
                    <a:solidFill>
                      <a:schemeClr val="tx2">
                        <a:lumMod val="75000"/>
                      </a:schemeClr>
                    </a:solidFill>
                  </a:tcPr>
                </a:tc>
                <a:tc>
                  <a:txBody>
                    <a:bodyPr/>
                    <a:lstStyle/>
                    <a:p>
                      <a:pPr algn="ctr" fontAlgn="ctr"/>
                      <a:r>
                        <a:rPr lang="ro-RO" sz="1600" b="1" i="0" u="none" strike="noStrike" dirty="0" smtClean="0">
                          <a:solidFill>
                            <a:schemeClr val="bg1"/>
                          </a:solidFill>
                          <a:effectLst/>
                          <a:latin typeface="Arial" panose="020B0604020202020204" pitchFamily="34" charset="0"/>
                          <a:cs typeface="Arial" panose="020B0604020202020204" pitchFamily="34" charset="0"/>
                        </a:rPr>
                        <a:t>2.285.594</a:t>
                      </a:r>
                      <a:endParaRPr lang="ro-RO" sz="1600" b="1" i="0" u="none" strike="noStrike" dirty="0">
                        <a:solidFill>
                          <a:schemeClr val="bg1"/>
                        </a:solidFill>
                        <a:effectLst/>
                        <a:latin typeface="Arial" panose="020B0604020202020204" pitchFamily="34" charset="0"/>
                        <a:cs typeface="Arial" panose="020B0604020202020204" pitchFamily="34" charset="0"/>
                      </a:endParaRPr>
                    </a:p>
                  </a:txBody>
                  <a:tcPr anchor="ctr">
                    <a:lnL w="12700" cap="flat" cmpd="sng" algn="ctr">
                      <a:solidFill>
                        <a:schemeClr val="bg2">
                          <a:lumMod val="25000"/>
                        </a:schemeClr>
                      </a:solidFill>
                      <a:prstDash val="solid"/>
                      <a:round/>
                      <a:headEnd type="none" w="med" len="med"/>
                      <a:tailEnd type="none" w="med" len="med"/>
                    </a:lnL>
                    <a:lnR w="12700" cap="flat" cmpd="sng" algn="ctr">
                      <a:solidFill>
                        <a:schemeClr val="bg2">
                          <a:lumMod val="25000"/>
                        </a:schemeClr>
                      </a:solidFill>
                      <a:prstDash val="solid"/>
                      <a:round/>
                      <a:headEnd type="none" w="med" len="med"/>
                      <a:tailEnd type="none" w="med" len="med"/>
                    </a:lnR>
                    <a:lnT w="12700" cap="flat" cmpd="sng" algn="ctr">
                      <a:solidFill>
                        <a:schemeClr val="bg2">
                          <a:lumMod val="25000"/>
                        </a:schemeClr>
                      </a:solidFill>
                      <a:prstDash val="solid"/>
                      <a:round/>
                      <a:headEnd type="none" w="med" len="med"/>
                      <a:tailEnd type="none" w="med" len="med"/>
                    </a:lnT>
                    <a:lnB w="12700" cap="flat" cmpd="sng" algn="ctr">
                      <a:solidFill>
                        <a:schemeClr val="bg2">
                          <a:lumMod val="25000"/>
                        </a:schemeClr>
                      </a:solidFill>
                      <a:prstDash val="solid"/>
                      <a:round/>
                      <a:headEnd type="none" w="med" len="med"/>
                      <a:tailEnd type="none" w="med" len="med"/>
                    </a:lnB>
                    <a:lnTlToBr w="12700" cmpd="sng">
                      <a:noFill/>
                      <a:prstDash val="solid"/>
                    </a:lnTlToBr>
                    <a:lnBlToTr w="12700" cmpd="sng">
                      <a:noFill/>
                      <a:prstDash val="solid"/>
                    </a:lnBlToTr>
                    <a:solidFill>
                      <a:schemeClr val="tx2">
                        <a:lumMod val="75000"/>
                      </a:schemeClr>
                    </a:solidFill>
                  </a:tcPr>
                </a:tc>
                <a:tc>
                  <a:txBody>
                    <a:bodyPr/>
                    <a:lstStyle/>
                    <a:p>
                      <a:pPr algn="ctr" fontAlgn="ctr"/>
                      <a:r>
                        <a:rPr lang="ro-RO" sz="1600" b="1" u="none" strike="noStrike" dirty="0" smtClean="0">
                          <a:solidFill>
                            <a:schemeClr val="bg1"/>
                          </a:solidFill>
                          <a:effectLst/>
                          <a:latin typeface="Arial" panose="020B0604020202020204" pitchFamily="34" charset="0"/>
                          <a:cs typeface="Arial" panose="020B0604020202020204" pitchFamily="34" charset="0"/>
                        </a:rPr>
                        <a:t>2.535.264</a:t>
                      </a:r>
                      <a:endParaRPr lang="ro-RO" sz="1600" b="1" i="0" u="none" strike="noStrike" dirty="0">
                        <a:solidFill>
                          <a:schemeClr val="bg1"/>
                        </a:solidFill>
                        <a:effectLst/>
                        <a:latin typeface="Arial" panose="020B0604020202020204" pitchFamily="34" charset="0"/>
                        <a:cs typeface="Arial" panose="020B0604020202020204" pitchFamily="34" charset="0"/>
                      </a:endParaRPr>
                    </a:p>
                  </a:txBody>
                  <a:tcPr anchor="ctr">
                    <a:lnL w="12700" cap="flat" cmpd="sng" algn="ctr">
                      <a:solidFill>
                        <a:schemeClr val="bg2">
                          <a:lumMod val="25000"/>
                        </a:schemeClr>
                      </a:solidFill>
                      <a:prstDash val="solid"/>
                      <a:round/>
                      <a:headEnd type="none" w="med" len="med"/>
                      <a:tailEnd type="none" w="med" len="med"/>
                    </a:lnL>
                    <a:lnR w="12700" cap="flat" cmpd="sng" algn="ctr">
                      <a:solidFill>
                        <a:schemeClr val="bg2">
                          <a:lumMod val="25000"/>
                        </a:schemeClr>
                      </a:solidFill>
                      <a:prstDash val="solid"/>
                      <a:round/>
                      <a:headEnd type="none" w="med" len="med"/>
                      <a:tailEnd type="none" w="med" len="med"/>
                    </a:lnR>
                    <a:lnT w="12700" cap="flat" cmpd="sng" algn="ctr">
                      <a:solidFill>
                        <a:schemeClr val="bg2">
                          <a:lumMod val="25000"/>
                        </a:schemeClr>
                      </a:solidFill>
                      <a:prstDash val="solid"/>
                      <a:round/>
                      <a:headEnd type="none" w="med" len="med"/>
                      <a:tailEnd type="none" w="med" len="med"/>
                    </a:lnT>
                    <a:lnB w="12700" cap="flat" cmpd="sng" algn="ctr">
                      <a:solidFill>
                        <a:schemeClr val="bg2">
                          <a:lumMod val="25000"/>
                        </a:schemeClr>
                      </a:solidFill>
                      <a:prstDash val="solid"/>
                      <a:round/>
                      <a:headEnd type="none" w="med" len="med"/>
                      <a:tailEnd type="none" w="med" len="med"/>
                    </a:lnB>
                    <a:lnTlToBr w="12700" cmpd="sng">
                      <a:noFill/>
                      <a:prstDash val="solid"/>
                    </a:lnTlToBr>
                    <a:lnBlToTr w="12700" cmpd="sng">
                      <a:noFill/>
                      <a:prstDash val="solid"/>
                    </a:lnBlToTr>
                    <a:solidFill>
                      <a:schemeClr val="tx2">
                        <a:lumMod val="75000"/>
                      </a:schemeClr>
                    </a:solidFill>
                  </a:tcPr>
                </a:tc>
                <a:tc>
                  <a:txBody>
                    <a:bodyPr/>
                    <a:lstStyle/>
                    <a:p>
                      <a:pPr algn="ctr" fontAlgn="ctr"/>
                      <a:r>
                        <a:rPr lang="ro-RO" sz="1600" b="1" u="none" strike="noStrike" dirty="0" smtClean="0">
                          <a:solidFill>
                            <a:schemeClr val="bg1"/>
                          </a:solidFill>
                          <a:effectLst/>
                          <a:latin typeface="Arial" panose="020B0604020202020204" pitchFamily="34" charset="0"/>
                          <a:cs typeface="Arial" panose="020B0604020202020204" pitchFamily="34" charset="0"/>
                        </a:rPr>
                        <a:t>-249.670</a:t>
                      </a:r>
                      <a:endParaRPr lang="ro-RO" sz="1600" b="1" i="0" u="none" strike="noStrike" dirty="0">
                        <a:solidFill>
                          <a:schemeClr val="bg1"/>
                        </a:solidFill>
                        <a:effectLst/>
                        <a:latin typeface="Arial" panose="020B0604020202020204" pitchFamily="34" charset="0"/>
                        <a:cs typeface="Arial" panose="020B0604020202020204" pitchFamily="34" charset="0"/>
                      </a:endParaRPr>
                    </a:p>
                  </a:txBody>
                  <a:tcPr anchor="ctr">
                    <a:lnL w="12700" cap="flat" cmpd="sng" algn="ctr">
                      <a:solidFill>
                        <a:schemeClr val="bg2">
                          <a:lumMod val="25000"/>
                        </a:schemeClr>
                      </a:solidFill>
                      <a:prstDash val="solid"/>
                      <a:round/>
                      <a:headEnd type="none" w="med" len="med"/>
                      <a:tailEnd type="none" w="med" len="med"/>
                    </a:lnL>
                    <a:lnR w="12700" cap="flat" cmpd="sng" algn="ctr">
                      <a:solidFill>
                        <a:schemeClr val="bg2">
                          <a:lumMod val="25000"/>
                        </a:schemeClr>
                      </a:solidFill>
                      <a:prstDash val="solid"/>
                      <a:round/>
                      <a:headEnd type="none" w="med" len="med"/>
                      <a:tailEnd type="none" w="med" len="med"/>
                    </a:lnR>
                    <a:lnT w="12700" cap="flat" cmpd="sng" algn="ctr">
                      <a:solidFill>
                        <a:schemeClr val="bg2">
                          <a:lumMod val="25000"/>
                        </a:schemeClr>
                      </a:solidFill>
                      <a:prstDash val="solid"/>
                      <a:round/>
                      <a:headEnd type="none" w="med" len="med"/>
                      <a:tailEnd type="none" w="med" len="med"/>
                    </a:lnT>
                    <a:lnB w="12700" cap="flat" cmpd="sng" algn="ctr">
                      <a:solidFill>
                        <a:schemeClr val="bg2">
                          <a:lumMod val="25000"/>
                        </a:schemeClr>
                      </a:solidFill>
                      <a:prstDash val="solid"/>
                      <a:round/>
                      <a:headEnd type="none" w="med" len="med"/>
                      <a:tailEnd type="none" w="med" len="med"/>
                    </a:lnB>
                    <a:lnTlToBr w="12700" cmpd="sng">
                      <a:noFill/>
                      <a:prstDash val="solid"/>
                    </a:lnTlToBr>
                    <a:lnBlToTr w="12700" cmpd="sng">
                      <a:noFill/>
                      <a:prstDash val="solid"/>
                    </a:lnBlToTr>
                    <a:solidFill>
                      <a:schemeClr val="tx2">
                        <a:lumMod val="75000"/>
                      </a:schemeClr>
                    </a:solidFill>
                  </a:tcPr>
                </a:tc>
                <a:extLst>
                  <a:ext uri="{0D108BD9-81ED-4DB2-BD59-A6C34878D82A}">
                    <a16:rowId xmlns="" xmlns:a16="http://schemas.microsoft.com/office/drawing/2014/main" val="10001"/>
                  </a:ext>
                </a:extLst>
              </a:tr>
              <a:tr h="439809">
                <a:tc>
                  <a:txBody>
                    <a:bodyPr/>
                    <a:lstStyle/>
                    <a:p>
                      <a:pPr algn="l" fontAlgn="ctr"/>
                      <a:r>
                        <a:rPr lang="ro-RO" sz="1600" b="1" u="none" strike="noStrike" dirty="0">
                          <a:solidFill>
                            <a:schemeClr val="tx1"/>
                          </a:solidFill>
                          <a:effectLst/>
                          <a:latin typeface="Arial" panose="020B0604020202020204" pitchFamily="34" charset="0"/>
                          <a:cs typeface="Arial" panose="020B0604020202020204" pitchFamily="34" charset="0"/>
                        </a:rPr>
                        <a:t> 1. BUGET LOCAL:</a:t>
                      </a:r>
                      <a:endParaRPr lang="ro-RO" sz="1600" b="1" i="0" u="none" strike="noStrike" dirty="0">
                        <a:solidFill>
                          <a:schemeClr val="tx1"/>
                        </a:solidFill>
                        <a:effectLst/>
                        <a:latin typeface="Arial" panose="020B0604020202020204" pitchFamily="34" charset="0"/>
                        <a:cs typeface="Arial" panose="020B0604020202020204" pitchFamily="34" charset="0"/>
                      </a:endParaRPr>
                    </a:p>
                  </a:txBody>
                  <a:tcPr anchor="ctr">
                    <a:lnL w="12700" cap="flat" cmpd="sng" algn="ctr">
                      <a:solidFill>
                        <a:schemeClr val="bg2">
                          <a:lumMod val="25000"/>
                        </a:schemeClr>
                      </a:solidFill>
                      <a:prstDash val="solid"/>
                      <a:round/>
                      <a:headEnd type="none" w="med" len="med"/>
                      <a:tailEnd type="none" w="med" len="med"/>
                    </a:lnL>
                    <a:lnR w="12700" cap="flat" cmpd="sng" algn="ctr">
                      <a:solidFill>
                        <a:schemeClr val="bg2">
                          <a:lumMod val="25000"/>
                        </a:schemeClr>
                      </a:solidFill>
                      <a:prstDash val="solid"/>
                      <a:round/>
                      <a:headEnd type="none" w="med" len="med"/>
                      <a:tailEnd type="none" w="med" len="med"/>
                    </a:lnR>
                    <a:lnT w="12700" cap="flat" cmpd="sng" algn="ctr">
                      <a:solidFill>
                        <a:schemeClr val="bg2">
                          <a:lumMod val="25000"/>
                        </a:schemeClr>
                      </a:solidFill>
                      <a:prstDash val="solid"/>
                      <a:round/>
                      <a:headEnd type="none" w="med" len="med"/>
                      <a:tailEnd type="none" w="med" len="med"/>
                    </a:lnT>
                    <a:lnB w="12700" cap="flat" cmpd="sng" algn="ctr">
                      <a:solidFill>
                        <a:schemeClr val="bg2">
                          <a:lumMod val="2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ro-RO" sz="1600" b="1" u="none" strike="noStrike" dirty="0" smtClean="0">
                          <a:solidFill>
                            <a:schemeClr val="tx1"/>
                          </a:solidFill>
                          <a:effectLst/>
                          <a:latin typeface="Arial" panose="020B0604020202020204" pitchFamily="34" charset="0"/>
                          <a:cs typeface="Arial" panose="020B0604020202020204" pitchFamily="34" charset="0"/>
                        </a:rPr>
                        <a:t>2.024.998</a:t>
                      </a:r>
                      <a:endParaRPr lang="ro-RO" sz="1600" b="1" i="0" u="none" strike="noStrike" dirty="0">
                        <a:solidFill>
                          <a:schemeClr val="tx1"/>
                        </a:solidFill>
                        <a:effectLst/>
                        <a:latin typeface="Arial" panose="020B0604020202020204" pitchFamily="34" charset="0"/>
                        <a:cs typeface="Arial" panose="020B0604020202020204" pitchFamily="34" charset="0"/>
                      </a:endParaRPr>
                    </a:p>
                  </a:txBody>
                  <a:tcPr anchor="ctr">
                    <a:lnL w="12700" cap="flat" cmpd="sng" algn="ctr">
                      <a:solidFill>
                        <a:schemeClr val="bg2">
                          <a:lumMod val="25000"/>
                        </a:schemeClr>
                      </a:solidFill>
                      <a:prstDash val="solid"/>
                      <a:round/>
                      <a:headEnd type="none" w="med" len="med"/>
                      <a:tailEnd type="none" w="med" len="med"/>
                    </a:lnL>
                    <a:lnR w="12700" cap="flat" cmpd="sng" algn="ctr">
                      <a:solidFill>
                        <a:schemeClr val="bg2">
                          <a:lumMod val="25000"/>
                        </a:schemeClr>
                      </a:solidFill>
                      <a:prstDash val="solid"/>
                      <a:round/>
                      <a:headEnd type="none" w="med" len="med"/>
                      <a:tailEnd type="none" w="med" len="med"/>
                    </a:lnR>
                    <a:lnT w="12700" cap="flat" cmpd="sng" algn="ctr">
                      <a:solidFill>
                        <a:schemeClr val="bg2">
                          <a:lumMod val="25000"/>
                        </a:schemeClr>
                      </a:solidFill>
                      <a:prstDash val="solid"/>
                      <a:round/>
                      <a:headEnd type="none" w="med" len="med"/>
                      <a:tailEnd type="none" w="med" len="med"/>
                    </a:lnT>
                    <a:lnB w="12700" cap="flat" cmpd="sng" algn="ctr">
                      <a:solidFill>
                        <a:schemeClr val="bg2">
                          <a:lumMod val="2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ro-RO" sz="1600" b="1" u="none" strike="noStrike" dirty="0" smtClean="0">
                          <a:solidFill>
                            <a:schemeClr val="tx1"/>
                          </a:solidFill>
                          <a:effectLst/>
                          <a:latin typeface="Arial" panose="020B0604020202020204" pitchFamily="34" charset="0"/>
                          <a:cs typeface="Arial" panose="020B0604020202020204" pitchFamily="34" charset="0"/>
                        </a:rPr>
                        <a:t>2.274.668</a:t>
                      </a:r>
                      <a:endParaRPr lang="ro-RO" sz="1600" b="1" i="0" u="none" strike="noStrike" dirty="0">
                        <a:solidFill>
                          <a:schemeClr val="tx1"/>
                        </a:solidFill>
                        <a:effectLst/>
                        <a:latin typeface="Arial" panose="020B0604020202020204" pitchFamily="34" charset="0"/>
                        <a:cs typeface="Arial" panose="020B0604020202020204" pitchFamily="34" charset="0"/>
                      </a:endParaRPr>
                    </a:p>
                  </a:txBody>
                  <a:tcPr anchor="ctr">
                    <a:lnL w="12700" cap="flat" cmpd="sng" algn="ctr">
                      <a:solidFill>
                        <a:schemeClr val="bg2">
                          <a:lumMod val="25000"/>
                        </a:schemeClr>
                      </a:solidFill>
                      <a:prstDash val="solid"/>
                      <a:round/>
                      <a:headEnd type="none" w="med" len="med"/>
                      <a:tailEnd type="none" w="med" len="med"/>
                    </a:lnL>
                    <a:lnR w="12700" cap="flat" cmpd="sng" algn="ctr">
                      <a:solidFill>
                        <a:schemeClr val="bg2">
                          <a:lumMod val="25000"/>
                        </a:schemeClr>
                      </a:solidFill>
                      <a:prstDash val="solid"/>
                      <a:round/>
                      <a:headEnd type="none" w="med" len="med"/>
                      <a:tailEnd type="none" w="med" len="med"/>
                    </a:lnR>
                    <a:lnT w="12700" cap="flat" cmpd="sng" algn="ctr">
                      <a:solidFill>
                        <a:schemeClr val="bg2">
                          <a:lumMod val="25000"/>
                        </a:schemeClr>
                      </a:solidFill>
                      <a:prstDash val="solid"/>
                      <a:round/>
                      <a:headEnd type="none" w="med" len="med"/>
                      <a:tailEnd type="none" w="med" len="med"/>
                    </a:lnT>
                    <a:lnB w="12700" cap="flat" cmpd="sng" algn="ctr">
                      <a:solidFill>
                        <a:schemeClr val="bg2">
                          <a:lumMod val="2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57200" rtl="0" eaLnBrk="1" fontAlgn="ctr" latinLnBrk="0" hangingPunct="1">
                        <a:lnSpc>
                          <a:spcPct val="100000"/>
                        </a:lnSpc>
                        <a:spcBef>
                          <a:spcPts val="0"/>
                        </a:spcBef>
                        <a:spcAft>
                          <a:spcPts val="0"/>
                        </a:spcAft>
                        <a:buClrTx/>
                        <a:buSzTx/>
                        <a:buFontTx/>
                        <a:buNone/>
                        <a:tabLst/>
                        <a:defRPr/>
                      </a:pPr>
                      <a:r>
                        <a:rPr kumimoji="0" lang="ro-RO" sz="1600" b="0"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-249.670</a:t>
                      </a:r>
                      <a:endParaRPr kumimoji="0" lang="ro-RO" sz="1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txBody>
                  <a:tcPr anchor="ctr">
                    <a:lnL w="12700" cap="flat" cmpd="sng" algn="ctr">
                      <a:solidFill>
                        <a:schemeClr val="bg2">
                          <a:lumMod val="25000"/>
                        </a:schemeClr>
                      </a:solidFill>
                      <a:prstDash val="solid"/>
                      <a:round/>
                      <a:headEnd type="none" w="med" len="med"/>
                      <a:tailEnd type="none" w="med" len="med"/>
                    </a:lnL>
                    <a:lnR w="12700" cap="flat" cmpd="sng" algn="ctr">
                      <a:solidFill>
                        <a:schemeClr val="bg2">
                          <a:lumMod val="25000"/>
                        </a:schemeClr>
                      </a:solidFill>
                      <a:prstDash val="solid"/>
                      <a:round/>
                      <a:headEnd type="none" w="med" len="med"/>
                      <a:tailEnd type="none" w="med" len="med"/>
                    </a:lnR>
                    <a:lnT w="12700" cap="flat" cmpd="sng" algn="ctr">
                      <a:solidFill>
                        <a:schemeClr val="bg2">
                          <a:lumMod val="25000"/>
                        </a:schemeClr>
                      </a:solidFill>
                      <a:prstDash val="solid"/>
                      <a:round/>
                      <a:headEnd type="none" w="med" len="med"/>
                      <a:tailEnd type="none" w="med" len="med"/>
                    </a:lnT>
                    <a:lnB w="12700" cap="flat" cmpd="sng" algn="ctr">
                      <a:solidFill>
                        <a:schemeClr val="bg2">
                          <a:lumMod val="2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10002"/>
                  </a:ext>
                </a:extLst>
              </a:tr>
              <a:tr h="439809">
                <a:tc>
                  <a:txBody>
                    <a:bodyPr/>
                    <a:lstStyle/>
                    <a:p>
                      <a:pPr algn="l" fontAlgn="ctr"/>
                      <a:r>
                        <a:rPr lang="ro-RO" sz="1600" u="none" strike="noStrike" dirty="0">
                          <a:solidFill>
                            <a:schemeClr val="tx1"/>
                          </a:solidFill>
                          <a:effectLst/>
                          <a:latin typeface="Arial" panose="020B0604020202020204" pitchFamily="34" charset="0"/>
                          <a:cs typeface="Arial" panose="020B0604020202020204" pitchFamily="34" charset="0"/>
                        </a:rPr>
                        <a:t>   - </a:t>
                      </a:r>
                      <a:r>
                        <a:rPr lang="ro-RO" sz="1600" u="none" strike="noStrike" dirty="0" err="1">
                          <a:solidFill>
                            <a:schemeClr val="tx1"/>
                          </a:solidFill>
                          <a:effectLst/>
                          <a:latin typeface="Arial" panose="020B0604020202020204" pitchFamily="34" charset="0"/>
                          <a:cs typeface="Arial" panose="020B0604020202020204" pitchFamily="34" charset="0"/>
                        </a:rPr>
                        <a:t>secţiunea</a:t>
                      </a:r>
                      <a:r>
                        <a:rPr lang="ro-RO" sz="1600" u="none" strike="noStrike" dirty="0">
                          <a:solidFill>
                            <a:schemeClr val="tx1"/>
                          </a:solidFill>
                          <a:effectLst/>
                          <a:latin typeface="Arial" panose="020B0604020202020204" pitchFamily="34" charset="0"/>
                          <a:cs typeface="Arial" panose="020B0604020202020204" pitchFamily="34" charset="0"/>
                        </a:rPr>
                        <a:t> de </a:t>
                      </a:r>
                      <a:r>
                        <a:rPr lang="ro-RO" sz="1600" u="none" strike="noStrike" dirty="0" err="1">
                          <a:solidFill>
                            <a:schemeClr val="tx1"/>
                          </a:solidFill>
                          <a:effectLst/>
                          <a:latin typeface="Arial" panose="020B0604020202020204" pitchFamily="34" charset="0"/>
                          <a:cs typeface="Arial" panose="020B0604020202020204" pitchFamily="34" charset="0"/>
                        </a:rPr>
                        <a:t>funcţionare</a:t>
                      </a:r>
                      <a:r>
                        <a:rPr lang="ro-RO" sz="1600" u="none" strike="noStrike" dirty="0">
                          <a:solidFill>
                            <a:schemeClr val="tx1"/>
                          </a:solidFill>
                          <a:effectLst/>
                          <a:latin typeface="Arial" panose="020B0604020202020204" pitchFamily="34" charset="0"/>
                          <a:cs typeface="Arial" panose="020B0604020202020204" pitchFamily="34" charset="0"/>
                        </a:rPr>
                        <a:t> a bugetului local</a:t>
                      </a:r>
                      <a:endParaRPr lang="ro-RO" sz="1600" b="0" i="0" u="none" strike="noStrike" dirty="0">
                        <a:solidFill>
                          <a:schemeClr val="tx1"/>
                        </a:solidFill>
                        <a:effectLst/>
                        <a:latin typeface="Arial" panose="020B0604020202020204" pitchFamily="34" charset="0"/>
                        <a:cs typeface="Arial" panose="020B0604020202020204" pitchFamily="34" charset="0"/>
                      </a:endParaRPr>
                    </a:p>
                  </a:txBody>
                  <a:tcPr anchor="ctr">
                    <a:lnL w="12700" cap="flat" cmpd="sng" algn="ctr">
                      <a:solidFill>
                        <a:schemeClr val="bg2">
                          <a:lumMod val="25000"/>
                        </a:schemeClr>
                      </a:solidFill>
                      <a:prstDash val="solid"/>
                      <a:round/>
                      <a:headEnd type="none" w="med" len="med"/>
                      <a:tailEnd type="none" w="med" len="med"/>
                    </a:lnL>
                    <a:lnR w="12700" cap="flat" cmpd="sng" algn="ctr">
                      <a:solidFill>
                        <a:schemeClr val="bg2">
                          <a:lumMod val="25000"/>
                        </a:schemeClr>
                      </a:solidFill>
                      <a:prstDash val="solid"/>
                      <a:round/>
                      <a:headEnd type="none" w="med" len="med"/>
                      <a:tailEnd type="none" w="med" len="med"/>
                    </a:lnR>
                    <a:lnT w="12700" cap="flat" cmpd="sng" algn="ctr">
                      <a:solidFill>
                        <a:schemeClr val="bg2">
                          <a:lumMod val="25000"/>
                        </a:schemeClr>
                      </a:solidFill>
                      <a:prstDash val="solid"/>
                      <a:round/>
                      <a:headEnd type="none" w="med" len="med"/>
                      <a:tailEnd type="none" w="med" len="med"/>
                    </a:lnT>
                    <a:lnB w="12700" cap="flat" cmpd="sng" algn="ctr">
                      <a:solidFill>
                        <a:schemeClr val="bg2">
                          <a:lumMod val="2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ro-RO" sz="1600" u="none" strike="noStrike" dirty="0" smtClean="0">
                          <a:solidFill>
                            <a:schemeClr val="tx1"/>
                          </a:solidFill>
                          <a:effectLst/>
                          <a:latin typeface="Arial" panose="020B0604020202020204" pitchFamily="34" charset="0"/>
                          <a:cs typeface="Arial" panose="020B0604020202020204" pitchFamily="34" charset="0"/>
                        </a:rPr>
                        <a:t>1.399.920</a:t>
                      </a:r>
                      <a:endParaRPr lang="ro-RO" sz="1600" b="0" i="0" u="none" strike="noStrike" dirty="0">
                        <a:solidFill>
                          <a:schemeClr val="tx1"/>
                        </a:solidFill>
                        <a:effectLst/>
                        <a:latin typeface="Arial" panose="020B0604020202020204" pitchFamily="34" charset="0"/>
                        <a:cs typeface="Arial" panose="020B0604020202020204" pitchFamily="34" charset="0"/>
                      </a:endParaRPr>
                    </a:p>
                  </a:txBody>
                  <a:tcPr anchor="ctr">
                    <a:lnL w="12700" cap="flat" cmpd="sng" algn="ctr">
                      <a:solidFill>
                        <a:schemeClr val="bg2">
                          <a:lumMod val="25000"/>
                        </a:schemeClr>
                      </a:solidFill>
                      <a:prstDash val="solid"/>
                      <a:round/>
                      <a:headEnd type="none" w="med" len="med"/>
                      <a:tailEnd type="none" w="med" len="med"/>
                    </a:lnL>
                    <a:lnR w="12700" cap="flat" cmpd="sng" algn="ctr">
                      <a:solidFill>
                        <a:schemeClr val="bg2">
                          <a:lumMod val="25000"/>
                        </a:schemeClr>
                      </a:solidFill>
                      <a:prstDash val="solid"/>
                      <a:round/>
                      <a:headEnd type="none" w="med" len="med"/>
                      <a:tailEnd type="none" w="med" len="med"/>
                    </a:lnR>
                    <a:lnT w="12700" cap="flat" cmpd="sng" algn="ctr">
                      <a:solidFill>
                        <a:schemeClr val="bg2">
                          <a:lumMod val="25000"/>
                        </a:schemeClr>
                      </a:solidFill>
                      <a:prstDash val="solid"/>
                      <a:round/>
                      <a:headEnd type="none" w="med" len="med"/>
                      <a:tailEnd type="none" w="med" len="med"/>
                    </a:lnT>
                    <a:lnB w="12700" cap="flat" cmpd="sng" algn="ctr">
                      <a:solidFill>
                        <a:schemeClr val="bg2">
                          <a:lumMod val="2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ro-RO" sz="1600" u="none" strike="noStrike" dirty="0" smtClean="0">
                          <a:solidFill>
                            <a:schemeClr val="tx1"/>
                          </a:solidFill>
                          <a:effectLst/>
                          <a:latin typeface="Arial" panose="020B0604020202020204" pitchFamily="34" charset="0"/>
                          <a:cs typeface="Arial" panose="020B0604020202020204" pitchFamily="34" charset="0"/>
                        </a:rPr>
                        <a:t>1.399.920</a:t>
                      </a:r>
                      <a:endParaRPr lang="ro-RO" sz="1600" b="0" i="0" u="none" strike="noStrike" dirty="0">
                        <a:solidFill>
                          <a:schemeClr val="tx1"/>
                        </a:solidFill>
                        <a:effectLst/>
                        <a:latin typeface="Arial" panose="020B0604020202020204" pitchFamily="34" charset="0"/>
                        <a:cs typeface="Arial" panose="020B0604020202020204" pitchFamily="34" charset="0"/>
                      </a:endParaRPr>
                    </a:p>
                  </a:txBody>
                  <a:tcPr anchor="ctr">
                    <a:lnL w="12700" cap="flat" cmpd="sng" algn="ctr">
                      <a:solidFill>
                        <a:schemeClr val="bg2">
                          <a:lumMod val="25000"/>
                        </a:schemeClr>
                      </a:solidFill>
                      <a:prstDash val="solid"/>
                      <a:round/>
                      <a:headEnd type="none" w="med" len="med"/>
                      <a:tailEnd type="none" w="med" len="med"/>
                    </a:lnL>
                    <a:lnR w="12700" cap="flat" cmpd="sng" algn="ctr">
                      <a:solidFill>
                        <a:schemeClr val="bg2">
                          <a:lumMod val="25000"/>
                        </a:schemeClr>
                      </a:solidFill>
                      <a:prstDash val="solid"/>
                      <a:round/>
                      <a:headEnd type="none" w="med" len="med"/>
                      <a:tailEnd type="none" w="med" len="med"/>
                    </a:lnR>
                    <a:lnT w="12700" cap="flat" cmpd="sng" algn="ctr">
                      <a:solidFill>
                        <a:schemeClr val="bg2">
                          <a:lumMod val="25000"/>
                        </a:schemeClr>
                      </a:solidFill>
                      <a:prstDash val="solid"/>
                      <a:round/>
                      <a:headEnd type="none" w="med" len="med"/>
                      <a:tailEnd type="none" w="med" len="med"/>
                    </a:lnT>
                    <a:lnB w="12700" cap="flat" cmpd="sng" algn="ctr">
                      <a:solidFill>
                        <a:schemeClr val="bg2">
                          <a:lumMod val="2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ro-RO" sz="1600" u="none" strike="noStrike" dirty="0">
                          <a:solidFill>
                            <a:schemeClr val="tx1"/>
                          </a:solidFill>
                          <a:effectLst/>
                          <a:latin typeface="Arial" panose="020B0604020202020204" pitchFamily="34" charset="0"/>
                          <a:cs typeface="Arial" panose="020B0604020202020204" pitchFamily="34" charset="0"/>
                        </a:rPr>
                        <a:t>0</a:t>
                      </a:r>
                      <a:endParaRPr lang="ro-RO" sz="1600" b="0" i="0" u="none" strike="noStrike" dirty="0">
                        <a:solidFill>
                          <a:schemeClr val="tx1"/>
                        </a:solidFill>
                        <a:effectLst/>
                        <a:latin typeface="Arial" panose="020B0604020202020204" pitchFamily="34" charset="0"/>
                        <a:cs typeface="Arial" panose="020B0604020202020204" pitchFamily="34" charset="0"/>
                      </a:endParaRPr>
                    </a:p>
                  </a:txBody>
                  <a:tcPr anchor="ctr">
                    <a:lnL w="12700" cap="flat" cmpd="sng" algn="ctr">
                      <a:solidFill>
                        <a:schemeClr val="bg2">
                          <a:lumMod val="25000"/>
                        </a:schemeClr>
                      </a:solidFill>
                      <a:prstDash val="solid"/>
                      <a:round/>
                      <a:headEnd type="none" w="med" len="med"/>
                      <a:tailEnd type="none" w="med" len="med"/>
                    </a:lnL>
                    <a:lnR w="12700" cap="flat" cmpd="sng" algn="ctr">
                      <a:solidFill>
                        <a:schemeClr val="bg2">
                          <a:lumMod val="25000"/>
                        </a:schemeClr>
                      </a:solidFill>
                      <a:prstDash val="solid"/>
                      <a:round/>
                      <a:headEnd type="none" w="med" len="med"/>
                      <a:tailEnd type="none" w="med" len="med"/>
                    </a:lnR>
                    <a:lnT w="12700" cap="flat" cmpd="sng" algn="ctr">
                      <a:solidFill>
                        <a:schemeClr val="bg2">
                          <a:lumMod val="25000"/>
                        </a:schemeClr>
                      </a:solidFill>
                      <a:prstDash val="solid"/>
                      <a:round/>
                      <a:headEnd type="none" w="med" len="med"/>
                      <a:tailEnd type="none" w="med" len="med"/>
                    </a:lnT>
                    <a:lnB w="12700" cap="flat" cmpd="sng" algn="ctr">
                      <a:solidFill>
                        <a:schemeClr val="bg2">
                          <a:lumMod val="2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10003"/>
                  </a:ext>
                </a:extLst>
              </a:tr>
              <a:tr h="578722">
                <a:tc>
                  <a:txBody>
                    <a:bodyPr/>
                    <a:lstStyle/>
                    <a:p>
                      <a:pPr algn="l" fontAlgn="ctr"/>
                      <a:r>
                        <a:rPr lang="ro-RO" sz="1600" u="none" strike="noStrike" dirty="0">
                          <a:solidFill>
                            <a:schemeClr val="tx1"/>
                          </a:solidFill>
                          <a:effectLst/>
                          <a:latin typeface="Arial" panose="020B0604020202020204" pitchFamily="34" charset="0"/>
                          <a:cs typeface="Arial" panose="020B0604020202020204" pitchFamily="34" charset="0"/>
                        </a:rPr>
                        <a:t>   - </a:t>
                      </a:r>
                      <a:r>
                        <a:rPr lang="ro-RO" sz="1600" u="none" strike="noStrike" dirty="0" err="1">
                          <a:solidFill>
                            <a:schemeClr val="tx1"/>
                          </a:solidFill>
                          <a:effectLst/>
                          <a:latin typeface="Arial" panose="020B0604020202020204" pitchFamily="34" charset="0"/>
                          <a:cs typeface="Arial" panose="020B0604020202020204" pitchFamily="34" charset="0"/>
                        </a:rPr>
                        <a:t>secţiunea</a:t>
                      </a:r>
                      <a:r>
                        <a:rPr lang="ro-RO" sz="1600" u="none" strike="noStrike" dirty="0">
                          <a:solidFill>
                            <a:schemeClr val="tx1"/>
                          </a:solidFill>
                          <a:effectLst/>
                          <a:latin typeface="Arial" panose="020B0604020202020204" pitchFamily="34" charset="0"/>
                          <a:cs typeface="Arial" panose="020B0604020202020204" pitchFamily="34" charset="0"/>
                        </a:rPr>
                        <a:t> de dezvoltare a bugetului local;  deficit – </a:t>
                      </a:r>
                      <a:r>
                        <a:rPr lang="ro-RO" sz="1600" u="none" strike="noStrike" dirty="0" err="1">
                          <a:solidFill>
                            <a:schemeClr val="tx1"/>
                          </a:solidFill>
                          <a:effectLst/>
                          <a:latin typeface="Arial" panose="020B0604020202020204" pitchFamily="34" charset="0"/>
                          <a:cs typeface="Arial" panose="020B0604020202020204" pitchFamily="34" charset="0"/>
                        </a:rPr>
                        <a:t>finanţat</a:t>
                      </a:r>
                      <a:r>
                        <a:rPr lang="ro-RO" sz="1600" u="none" strike="noStrike" dirty="0">
                          <a:solidFill>
                            <a:schemeClr val="tx1"/>
                          </a:solidFill>
                          <a:effectLst/>
                          <a:latin typeface="Arial" panose="020B0604020202020204" pitchFamily="34" charset="0"/>
                          <a:cs typeface="Arial" panose="020B0604020202020204" pitchFamily="34" charset="0"/>
                        </a:rPr>
                        <a:t> din excedentul</a:t>
                      </a:r>
                      <a:r>
                        <a:rPr lang="ro-RO" sz="1600" u="none" strike="noStrike" baseline="0" dirty="0">
                          <a:solidFill>
                            <a:schemeClr val="tx1"/>
                          </a:solidFill>
                          <a:effectLst/>
                          <a:latin typeface="Arial" panose="020B0604020202020204" pitchFamily="34" charset="0"/>
                          <a:cs typeface="Arial" panose="020B0604020202020204" pitchFamily="34" charset="0"/>
                        </a:rPr>
                        <a:t> </a:t>
                      </a:r>
                      <a:r>
                        <a:rPr lang="ro-RO" sz="1600" u="none" strike="noStrike" dirty="0">
                          <a:solidFill>
                            <a:schemeClr val="tx1"/>
                          </a:solidFill>
                          <a:effectLst/>
                          <a:latin typeface="Arial" panose="020B0604020202020204" pitchFamily="34" charset="0"/>
                          <a:cs typeface="Arial" panose="020B0604020202020204" pitchFamily="34" charset="0"/>
                        </a:rPr>
                        <a:t>anului </a:t>
                      </a:r>
                      <a:r>
                        <a:rPr lang="ro-RO" sz="1600" u="none" strike="noStrike" dirty="0" smtClean="0">
                          <a:solidFill>
                            <a:schemeClr val="tx1"/>
                          </a:solidFill>
                          <a:effectLst/>
                          <a:latin typeface="Arial" panose="020B0604020202020204" pitchFamily="34" charset="0"/>
                          <a:cs typeface="Arial" panose="020B0604020202020204" pitchFamily="34" charset="0"/>
                        </a:rPr>
                        <a:t>2024</a:t>
                      </a:r>
                      <a:endParaRPr lang="ro-RO" sz="1600" b="0" i="0" u="none" strike="noStrike" dirty="0">
                        <a:solidFill>
                          <a:schemeClr val="tx1"/>
                        </a:solidFill>
                        <a:effectLst/>
                        <a:latin typeface="Arial" panose="020B0604020202020204" pitchFamily="34" charset="0"/>
                        <a:cs typeface="Arial" panose="020B0604020202020204" pitchFamily="34" charset="0"/>
                      </a:endParaRPr>
                    </a:p>
                  </a:txBody>
                  <a:tcPr anchor="ctr">
                    <a:lnL w="12700" cap="flat" cmpd="sng" algn="ctr">
                      <a:solidFill>
                        <a:schemeClr val="bg2">
                          <a:lumMod val="25000"/>
                        </a:schemeClr>
                      </a:solidFill>
                      <a:prstDash val="solid"/>
                      <a:round/>
                      <a:headEnd type="none" w="med" len="med"/>
                      <a:tailEnd type="none" w="med" len="med"/>
                    </a:lnL>
                    <a:lnR w="12700" cap="flat" cmpd="sng" algn="ctr">
                      <a:solidFill>
                        <a:schemeClr val="bg2">
                          <a:lumMod val="25000"/>
                        </a:schemeClr>
                      </a:solidFill>
                      <a:prstDash val="solid"/>
                      <a:round/>
                      <a:headEnd type="none" w="med" len="med"/>
                      <a:tailEnd type="none" w="med" len="med"/>
                    </a:lnR>
                    <a:lnT w="12700" cap="flat" cmpd="sng" algn="ctr">
                      <a:solidFill>
                        <a:schemeClr val="bg2">
                          <a:lumMod val="25000"/>
                        </a:schemeClr>
                      </a:solidFill>
                      <a:prstDash val="solid"/>
                      <a:round/>
                      <a:headEnd type="none" w="med" len="med"/>
                      <a:tailEnd type="none" w="med" len="med"/>
                    </a:lnT>
                    <a:lnB w="12700" cap="flat" cmpd="sng" algn="ctr">
                      <a:solidFill>
                        <a:schemeClr val="bg2">
                          <a:lumMod val="2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ro-RO" sz="1600" u="none" strike="noStrike" dirty="0" smtClean="0">
                          <a:solidFill>
                            <a:schemeClr val="tx1"/>
                          </a:solidFill>
                          <a:effectLst/>
                          <a:latin typeface="Arial" panose="020B0604020202020204" pitchFamily="34" charset="0"/>
                          <a:cs typeface="Arial" panose="020B0604020202020204" pitchFamily="34" charset="0"/>
                        </a:rPr>
                        <a:t>625.078</a:t>
                      </a:r>
                      <a:endParaRPr lang="ro-RO" sz="1600" b="0" i="0" u="none" strike="noStrike" dirty="0">
                        <a:solidFill>
                          <a:schemeClr val="tx1"/>
                        </a:solidFill>
                        <a:effectLst/>
                        <a:latin typeface="Arial" panose="020B0604020202020204" pitchFamily="34" charset="0"/>
                        <a:cs typeface="Arial" panose="020B0604020202020204" pitchFamily="34" charset="0"/>
                      </a:endParaRPr>
                    </a:p>
                  </a:txBody>
                  <a:tcPr anchor="ctr">
                    <a:lnL w="12700" cap="flat" cmpd="sng" algn="ctr">
                      <a:solidFill>
                        <a:schemeClr val="bg2">
                          <a:lumMod val="25000"/>
                        </a:schemeClr>
                      </a:solidFill>
                      <a:prstDash val="solid"/>
                      <a:round/>
                      <a:headEnd type="none" w="med" len="med"/>
                      <a:tailEnd type="none" w="med" len="med"/>
                    </a:lnL>
                    <a:lnR w="12700" cap="flat" cmpd="sng" algn="ctr">
                      <a:solidFill>
                        <a:schemeClr val="bg2">
                          <a:lumMod val="25000"/>
                        </a:schemeClr>
                      </a:solidFill>
                      <a:prstDash val="solid"/>
                      <a:round/>
                      <a:headEnd type="none" w="med" len="med"/>
                      <a:tailEnd type="none" w="med" len="med"/>
                    </a:lnR>
                    <a:lnT w="12700" cap="flat" cmpd="sng" algn="ctr">
                      <a:solidFill>
                        <a:schemeClr val="bg2">
                          <a:lumMod val="25000"/>
                        </a:schemeClr>
                      </a:solidFill>
                      <a:prstDash val="solid"/>
                      <a:round/>
                      <a:headEnd type="none" w="med" len="med"/>
                      <a:tailEnd type="none" w="med" len="med"/>
                    </a:lnT>
                    <a:lnB w="12700" cap="flat" cmpd="sng" algn="ctr">
                      <a:solidFill>
                        <a:schemeClr val="bg2">
                          <a:lumMod val="2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ro-RO" sz="1600" u="none" strike="noStrike" dirty="0" smtClean="0">
                          <a:solidFill>
                            <a:schemeClr val="tx1"/>
                          </a:solidFill>
                          <a:effectLst/>
                          <a:latin typeface="Arial" panose="020B0604020202020204" pitchFamily="34" charset="0"/>
                          <a:cs typeface="Arial" panose="020B0604020202020204" pitchFamily="34" charset="0"/>
                        </a:rPr>
                        <a:t>874.748</a:t>
                      </a:r>
                      <a:endParaRPr lang="ro-RO" sz="1600" b="0" i="0" u="none" strike="noStrike" dirty="0">
                        <a:solidFill>
                          <a:schemeClr val="tx1"/>
                        </a:solidFill>
                        <a:effectLst/>
                        <a:latin typeface="Arial" panose="020B0604020202020204" pitchFamily="34" charset="0"/>
                        <a:cs typeface="Arial" panose="020B0604020202020204" pitchFamily="34" charset="0"/>
                      </a:endParaRPr>
                    </a:p>
                  </a:txBody>
                  <a:tcPr anchor="ctr">
                    <a:lnL w="12700" cap="flat" cmpd="sng" algn="ctr">
                      <a:solidFill>
                        <a:schemeClr val="bg2">
                          <a:lumMod val="25000"/>
                        </a:schemeClr>
                      </a:solidFill>
                      <a:prstDash val="solid"/>
                      <a:round/>
                      <a:headEnd type="none" w="med" len="med"/>
                      <a:tailEnd type="none" w="med" len="med"/>
                    </a:lnL>
                    <a:lnR w="12700" cap="flat" cmpd="sng" algn="ctr">
                      <a:solidFill>
                        <a:schemeClr val="bg2">
                          <a:lumMod val="25000"/>
                        </a:schemeClr>
                      </a:solidFill>
                      <a:prstDash val="solid"/>
                      <a:round/>
                      <a:headEnd type="none" w="med" len="med"/>
                      <a:tailEnd type="none" w="med" len="med"/>
                    </a:lnR>
                    <a:lnT w="12700" cap="flat" cmpd="sng" algn="ctr">
                      <a:solidFill>
                        <a:schemeClr val="bg2">
                          <a:lumMod val="25000"/>
                        </a:schemeClr>
                      </a:solidFill>
                      <a:prstDash val="solid"/>
                      <a:round/>
                      <a:headEnd type="none" w="med" len="med"/>
                      <a:tailEnd type="none" w="med" len="med"/>
                    </a:lnT>
                    <a:lnB w="12700" cap="flat" cmpd="sng" algn="ctr">
                      <a:solidFill>
                        <a:schemeClr val="bg2">
                          <a:lumMod val="2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ro-RO" sz="1600" u="none" strike="noStrike" dirty="0" smtClean="0">
                          <a:solidFill>
                            <a:schemeClr val="tx1"/>
                          </a:solidFill>
                          <a:effectLst/>
                          <a:latin typeface="Arial" panose="020B0604020202020204" pitchFamily="34" charset="0"/>
                          <a:cs typeface="Arial" panose="020B0604020202020204" pitchFamily="34" charset="0"/>
                        </a:rPr>
                        <a:t>-249.670</a:t>
                      </a:r>
                      <a:endParaRPr lang="ro-RO" sz="1600" b="0" i="0" u="none" strike="noStrike" dirty="0">
                        <a:solidFill>
                          <a:schemeClr val="tx1"/>
                        </a:solidFill>
                        <a:effectLst/>
                        <a:latin typeface="Arial" panose="020B0604020202020204" pitchFamily="34" charset="0"/>
                        <a:cs typeface="Arial" panose="020B0604020202020204" pitchFamily="34" charset="0"/>
                      </a:endParaRPr>
                    </a:p>
                  </a:txBody>
                  <a:tcPr anchor="ctr">
                    <a:lnL w="12700" cap="flat" cmpd="sng" algn="ctr">
                      <a:solidFill>
                        <a:schemeClr val="bg2">
                          <a:lumMod val="25000"/>
                        </a:schemeClr>
                      </a:solidFill>
                      <a:prstDash val="solid"/>
                      <a:round/>
                      <a:headEnd type="none" w="med" len="med"/>
                      <a:tailEnd type="none" w="med" len="med"/>
                    </a:lnL>
                    <a:lnR w="12700" cap="flat" cmpd="sng" algn="ctr">
                      <a:solidFill>
                        <a:schemeClr val="bg2">
                          <a:lumMod val="25000"/>
                        </a:schemeClr>
                      </a:solidFill>
                      <a:prstDash val="solid"/>
                      <a:round/>
                      <a:headEnd type="none" w="med" len="med"/>
                      <a:tailEnd type="none" w="med" len="med"/>
                    </a:lnR>
                    <a:lnT w="12700" cap="flat" cmpd="sng" algn="ctr">
                      <a:solidFill>
                        <a:schemeClr val="bg2">
                          <a:lumMod val="25000"/>
                        </a:schemeClr>
                      </a:solidFill>
                      <a:prstDash val="solid"/>
                      <a:round/>
                      <a:headEnd type="none" w="med" len="med"/>
                      <a:tailEnd type="none" w="med" len="med"/>
                    </a:lnT>
                    <a:lnB w="12700" cap="flat" cmpd="sng" algn="ctr">
                      <a:solidFill>
                        <a:schemeClr val="bg2">
                          <a:lumMod val="2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10004"/>
                  </a:ext>
                </a:extLst>
              </a:tr>
              <a:tr h="394456">
                <a:tc>
                  <a:txBody>
                    <a:bodyPr/>
                    <a:lstStyle/>
                    <a:p>
                      <a:pPr algn="l" fontAlgn="ctr"/>
                      <a:r>
                        <a:rPr lang="ro-RO" sz="1600" b="1" u="none" strike="noStrike" baseline="0" dirty="0">
                          <a:solidFill>
                            <a:schemeClr val="tx1"/>
                          </a:solidFill>
                          <a:effectLst/>
                          <a:latin typeface="Arial" panose="020B0604020202020204" pitchFamily="34" charset="0"/>
                          <a:cs typeface="Arial" panose="020B0604020202020204" pitchFamily="34" charset="0"/>
                        </a:rPr>
                        <a:t> </a:t>
                      </a:r>
                      <a:r>
                        <a:rPr lang="pt-BR" sz="1600" b="1" u="none" strike="noStrike" dirty="0">
                          <a:solidFill>
                            <a:schemeClr val="tx1"/>
                          </a:solidFill>
                          <a:effectLst/>
                          <a:latin typeface="Arial" panose="020B0604020202020204" pitchFamily="34" charset="0"/>
                          <a:cs typeface="Arial" panose="020B0604020202020204" pitchFamily="34" charset="0"/>
                        </a:rPr>
                        <a:t>2. BUGET CREDITE EXTERNE (</a:t>
                      </a:r>
                      <a:r>
                        <a:rPr lang="pt-BR" sz="1600" b="1" u="none" strike="noStrike" dirty="0" smtClean="0">
                          <a:solidFill>
                            <a:schemeClr val="tx1"/>
                          </a:solidFill>
                          <a:effectLst/>
                          <a:latin typeface="Arial" panose="020B0604020202020204" pitchFamily="34" charset="0"/>
                          <a:cs typeface="Arial" panose="020B0604020202020204" pitchFamily="34" charset="0"/>
                        </a:rPr>
                        <a:t>sec</a:t>
                      </a:r>
                      <a:r>
                        <a:rPr lang="ro-RO" sz="1600" b="1" u="none" strike="noStrike" dirty="0" smtClean="0">
                          <a:solidFill>
                            <a:schemeClr val="tx1"/>
                          </a:solidFill>
                          <a:effectLst/>
                          <a:latin typeface="Arial" panose="020B0604020202020204" pitchFamily="34" charset="0"/>
                          <a:cs typeface="Arial" panose="020B0604020202020204" pitchFamily="34" charset="0"/>
                        </a:rPr>
                        <a:t>ț</a:t>
                      </a:r>
                      <a:r>
                        <a:rPr lang="pt-BR" sz="1600" b="1" u="none" strike="noStrike" dirty="0" smtClean="0">
                          <a:solidFill>
                            <a:schemeClr val="tx1"/>
                          </a:solidFill>
                          <a:effectLst/>
                          <a:latin typeface="Arial" panose="020B0604020202020204" pitchFamily="34" charset="0"/>
                          <a:cs typeface="Arial" panose="020B0604020202020204" pitchFamily="34" charset="0"/>
                        </a:rPr>
                        <a:t>iunea </a:t>
                      </a:r>
                      <a:r>
                        <a:rPr lang="pt-BR" sz="1600" b="1" u="none" strike="noStrike" dirty="0">
                          <a:solidFill>
                            <a:schemeClr val="tx1"/>
                          </a:solidFill>
                          <a:effectLst/>
                          <a:latin typeface="Arial" panose="020B0604020202020204" pitchFamily="34" charset="0"/>
                          <a:cs typeface="Arial" panose="020B0604020202020204" pitchFamily="34" charset="0"/>
                        </a:rPr>
                        <a:t>de dezvoltare)</a:t>
                      </a:r>
                      <a:endParaRPr lang="pt-BR" sz="1600" b="1" i="0" u="none" strike="noStrike" dirty="0">
                        <a:solidFill>
                          <a:schemeClr val="tx1"/>
                        </a:solidFill>
                        <a:effectLst/>
                        <a:latin typeface="Arial" panose="020B0604020202020204" pitchFamily="34" charset="0"/>
                        <a:cs typeface="Arial" panose="020B0604020202020204" pitchFamily="34" charset="0"/>
                      </a:endParaRPr>
                    </a:p>
                  </a:txBody>
                  <a:tcPr anchor="ctr">
                    <a:lnL w="12700" cap="flat" cmpd="sng" algn="ctr">
                      <a:solidFill>
                        <a:schemeClr val="bg2">
                          <a:lumMod val="25000"/>
                        </a:schemeClr>
                      </a:solidFill>
                      <a:prstDash val="solid"/>
                      <a:round/>
                      <a:headEnd type="none" w="med" len="med"/>
                      <a:tailEnd type="none" w="med" len="med"/>
                    </a:lnL>
                    <a:lnR w="12700" cap="flat" cmpd="sng" algn="ctr">
                      <a:solidFill>
                        <a:schemeClr val="bg2">
                          <a:lumMod val="25000"/>
                        </a:schemeClr>
                      </a:solidFill>
                      <a:prstDash val="solid"/>
                      <a:round/>
                      <a:headEnd type="none" w="med" len="med"/>
                      <a:tailEnd type="none" w="med" len="med"/>
                    </a:lnR>
                    <a:lnT w="12700" cap="flat" cmpd="sng" algn="ctr">
                      <a:solidFill>
                        <a:schemeClr val="bg2">
                          <a:lumMod val="25000"/>
                        </a:schemeClr>
                      </a:solidFill>
                      <a:prstDash val="solid"/>
                      <a:round/>
                      <a:headEnd type="none" w="med" len="med"/>
                      <a:tailEnd type="none" w="med" len="med"/>
                    </a:lnT>
                    <a:lnB w="12700" cap="flat" cmpd="sng" algn="ctr">
                      <a:solidFill>
                        <a:schemeClr val="bg2">
                          <a:lumMod val="2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ro-RO" sz="1600" b="1" i="0" u="none" strike="noStrike" dirty="0" smtClean="0">
                          <a:solidFill>
                            <a:schemeClr val="tx1"/>
                          </a:solidFill>
                          <a:effectLst/>
                          <a:latin typeface="Arial" panose="020B0604020202020204" pitchFamily="34" charset="0"/>
                          <a:cs typeface="Arial" panose="020B0604020202020204" pitchFamily="34" charset="0"/>
                        </a:rPr>
                        <a:t>192.215</a:t>
                      </a:r>
                      <a:endParaRPr lang="ro-RO" sz="1600" b="1" i="0" u="none" strike="noStrike" dirty="0">
                        <a:solidFill>
                          <a:schemeClr val="tx1"/>
                        </a:solidFill>
                        <a:effectLst/>
                        <a:latin typeface="Arial" panose="020B0604020202020204" pitchFamily="34" charset="0"/>
                        <a:cs typeface="Arial" panose="020B0604020202020204" pitchFamily="34" charset="0"/>
                      </a:endParaRPr>
                    </a:p>
                  </a:txBody>
                  <a:tcPr anchor="ctr">
                    <a:lnL w="12700" cap="flat" cmpd="sng" algn="ctr">
                      <a:solidFill>
                        <a:schemeClr val="bg2">
                          <a:lumMod val="25000"/>
                        </a:schemeClr>
                      </a:solidFill>
                      <a:prstDash val="solid"/>
                      <a:round/>
                      <a:headEnd type="none" w="med" len="med"/>
                      <a:tailEnd type="none" w="med" len="med"/>
                    </a:lnL>
                    <a:lnR w="12700" cap="flat" cmpd="sng" algn="ctr">
                      <a:solidFill>
                        <a:schemeClr val="bg2">
                          <a:lumMod val="25000"/>
                        </a:schemeClr>
                      </a:solidFill>
                      <a:prstDash val="solid"/>
                      <a:round/>
                      <a:headEnd type="none" w="med" len="med"/>
                      <a:tailEnd type="none" w="med" len="med"/>
                    </a:lnR>
                    <a:lnT w="12700" cap="flat" cmpd="sng" algn="ctr">
                      <a:solidFill>
                        <a:schemeClr val="bg2">
                          <a:lumMod val="25000"/>
                        </a:schemeClr>
                      </a:solidFill>
                      <a:prstDash val="solid"/>
                      <a:round/>
                      <a:headEnd type="none" w="med" len="med"/>
                      <a:tailEnd type="none" w="med" len="med"/>
                    </a:lnT>
                    <a:lnB w="12700" cap="flat" cmpd="sng" algn="ctr">
                      <a:solidFill>
                        <a:schemeClr val="bg2">
                          <a:lumMod val="2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ro-RO" sz="1600" b="1" i="0" u="none" strike="noStrike" dirty="0" smtClean="0">
                          <a:solidFill>
                            <a:schemeClr val="tx1"/>
                          </a:solidFill>
                          <a:effectLst/>
                          <a:latin typeface="Arial" panose="020B0604020202020204" pitchFamily="34" charset="0"/>
                          <a:cs typeface="Arial" panose="020B0604020202020204" pitchFamily="34" charset="0"/>
                        </a:rPr>
                        <a:t>192.215</a:t>
                      </a:r>
                      <a:endParaRPr lang="ro-RO" sz="1600" b="1" i="0" u="none" strike="noStrike" dirty="0">
                        <a:solidFill>
                          <a:schemeClr val="tx1"/>
                        </a:solidFill>
                        <a:effectLst/>
                        <a:latin typeface="Arial" panose="020B0604020202020204" pitchFamily="34" charset="0"/>
                        <a:cs typeface="Arial" panose="020B0604020202020204" pitchFamily="34" charset="0"/>
                      </a:endParaRPr>
                    </a:p>
                  </a:txBody>
                  <a:tcPr anchor="ctr">
                    <a:lnL w="12700" cap="flat" cmpd="sng" algn="ctr">
                      <a:solidFill>
                        <a:schemeClr val="bg2">
                          <a:lumMod val="25000"/>
                        </a:schemeClr>
                      </a:solidFill>
                      <a:prstDash val="solid"/>
                      <a:round/>
                      <a:headEnd type="none" w="med" len="med"/>
                      <a:tailEnd type="none" w="med" len="med"/>
                    </a:lnL>
                    <a:lnR w="12700" cap="flat" cmpd="sng" algn="ctr">
                      <a:solidFill>
                        <a:schemeClr val="bg2">
                          <a:lumMod val="25000"/>
                        </a:schemeClr>
                      </a:solidFill>
                      <a:prstDash val="solid"/>
                      <a:round/>
                      <a:headEnd type="none" w="med" len="med"/>
                      <a:tailEnd type="none" w="med" len="med"/>
                    </a:lnR>
                    <a:lnT w="12700" cap="flat" cmpd="sng" algn="ctr">
                      <a:solidFill>
                        <a:schemeClr val="bg2">
                          <a:lumMod val="25000"/>
                        </a:schemeClr>
                      </a:solidFill>
                      <a:prstDash val="solid"/>
                      <a:round/>
                      <a:headEnd type="none" w="med" len="med"/>
                      <a:tailEnd type="none" w="med" len="med"/>
                    </a:lnT>
                    <a:lnB w="12700" cap="flat" cmpd="sng" algn="ctr">
                      <a:solidFill>
                        <a:schemeClr val="bg2">
                          <a:lumMod val="2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ro-RO" sz="1600" b="1" u="none" strike="noStrike" dirty="0">
                          <a:solidFill>
                            <a:schemeClr val="tx1"/>
                          </a:solidFill>
                          <a:effectLst/>
                          <a:latin typeface="Arial" panose="020B0604020202020204" pitchFamily="34" charset="0"/>
                          <a:cs typeface="Arial" panose="020B0604020202020204" pitchFamily="34" charset="0"/>
                        </a:rPr>
                        <a:t>0</a:t>
                      </a:r>
                      <a:endParaRPr lang="ro-RO" sz="1600" b="1" i="0" u="none" strike="noStrike" dirty="0">
                        <a:solidFill>
                          <a:schemeClr val="tx1"/>
                        </a:solidFill>
                        <a:effectLst/>
                        <a:latin typeface="Arial" panose="020B0604020202020204" pitchFamily="34" charset="0"/>
                        <a:cs typeface="Arial" panose="020B0604020202020204" pitchFamily="34" charset="0"/>
                      </a:endParaRPr>
                    </a:p>
                  </a:txBody>
                  <a:tcPr anchor="ctr">
                    <a:lnL w="12700" cap="flat" cmpd="sng" algn="ctr">
                      <a:solidFill>
                        <a:schemeClr val="bg2">
                          <a:lumMod val="25000"/>
                        </a:schemeClr>
                      </a:solidFill>
                      <a:prstDash val="solid"/>
                      <a:round/>
                      <a:headEnd type="none" w="med" len="med"/>
                      <a:tailEnd type="none" w="med" len="med"/>
                    </a:lnL>
                    <a:lnR w="12700" cap="flat" cmpd="sng" algn="ctr">
                      <a:solidFill>
                        <a:schemeClr val="bg2">
                          <a:lumMod val="25000"/>
                        </a:schemeClr>
                      </a:solidFill>
                      <a:prstDash val="solid"/>
                      <a:round/>
                      <a:headEnd type="none" w="med" len="med"/>
                      <a:tailEnd type="none" w="med" len="med"/>
                    </a:lnR>
                    <a:lnT w="12700" cap="flat" cmpd="sng" algn="ctr">
                      <a:solidFill>
                        <a:schemeClr val="bg2">
                          <a:lumMod val="25000"/>
                        </a:schemeClr>
                      </a:solidFill>
                      <a:prstDash val="solid"/>
                      <a:round/>
                      <a:headEnd type="none" w="med" len="med"/>
                      <a:tailEnd type="none" w="med" len="med"/>
                    </a:lnT>
                    <a:lnB w="12700" cap="flat" cmpd="sng" algn="ctr">
                      <a:solidFill>
                        <a:schemeClr val="bg2">
                          <a:lumMod val="2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10005"/>
                  </a:ext>
                </a:extLst>
              </a:tr>
              <a:tr h="439809">
                <a:tc>
                  <a:txBody>
                    <a:bodyPr/>
                    <a:lstStyle/>
                    <a:p>
                      <a:pPr algn="l" fontAlgn="ctr"/>
                      <a:r>
                        <a:rPr lang="ro-RO" sz="1600" b="1" u="none" strike="noStrike" baseline="0" dirty="0">
                          <a:solidFill>
                            <a:schemeClr val="tx1"/>
                          </a:solidFill>
                          <a:effectLst/>
                          <a:latin typeface="Arial" panose="020B0604020202020204" pitchFamily="34" charset="0"/>
                          <a:cs typeface="Arial" panose="020B0604020202020204" pitchFamily="34" charset="0"/>
                        </a:rPr>
                        <a:t> 3</a:t>
                      </a:r>
                      <a:r>
                        <a:rPr lang="pt-BR" sz="1600" b="1" u="none" strike="noStrike" dirty="0" smtClean="0">
                          <a:solidFill>
                            <a:schemeClr val="tx1"/>
                          </a:solidFill>
                          <a:effectLst/>
                          <a:latin typeface="Arial" panose="020B0604020202020204" pitchFamily="34" charset="0"/>
                          <a:cs typeface="Arial" panose="020B0604020202020204" pitchFamily="34" charset="0"/>
                        </a:rPr>
                        <a:t>. </a:t>
                      </a:r>
                      <a:r>
                        <a:rPr lang="pt-BR" sz="1600" b="1" u="none" strike="noStrike" dirty="0">
                          <a:solidFill>
                            <a:schemeClr val="tx1"/>
                          </a:solidFill>
                          <a:effectLst/>
                          <a:latin typeface="Arial" panose="020B0604020202020204" pitchFamily="34" charset="0"/>
                          <a:cs typeface="Arial" panose="020B0604020202020204" pitchFamily="34" charset="0"/>
                        </a:rPr>
                        <a:t>BUGET </a:t>
                      </a:r>
                      <a:r>
                        <a:rPr lang="pt-BR" sz="1600" b="1" u="none" strike="noStrike" dirty="0" smtClean="0">
                          <a:solidFill>
                            <a:schemeClr val="tx1"/>
                          </a:solidFill>
                          <a:effectLst/>
                          <a:latin typeface="Arial" panose="020B0604020202020204" pitchFamily="34" charset="0"/>
                          <a:cs typeface="Arial" panose="020B0604020202020204" pitchFamily="34" charset="0"/>
                        </a:rPr>
                        <a:t>CREDITE</a:t>
                      </a:r>
                      <a:r>
                        <a:rPr lang="ro-RO" sz="1600" b="1" u="none" strike="noStrike" baseline="0" dirty="0" smtClean="0">
                          <a:solidFill>
                            <a:schemeClr val="tx1"/>
                          </a:solidFill>
                          <a:effectLst/>
                          <a:latin typeface="Arial" panose="020B0604020202020204" pitchFamily="34" charset="0"/>
                          <a:cs typeface="Arial" panose="020B0604020202020204" pitchFamily="34" charset="0"/>
                        </a:rPr>
                        <a:t> INTERNE</a:t>
                      </a:r>
                      <a:r>
                        <a:rPr lang="pt-BR" sz="1600" b="1" u="none" strike="noStrike" dirty="0" smtClean="0">
                          <a:solidFill>
                            <a:schemeClr val="tx1"/>
                          </a:solidFill>
                          <a:effectLst/>
                          <a:latin typeface="Arial" panose="020B0604020202020204" pitchFamily="34" charset="0"/>
                          <a:cs typeface="Arial" panose="020B0604020202020204" pitchFamily="34" charset="0"/>
                        </a:rPr>
                        <a:t> </a:t>
                      </a:r>
                      <a:r>
                        <a:rPr lang="pt-BR" sz="1600" b="1" u="none" strike="noStrike" dirty="0">
                          <a:solidFill>
                            <a:schemeClr val="tx1"/>
                          </a:solidFill>
                          <a:effectLst/>
                          <a:latin typeface="Arial" panose="020B0604020202020204" pitchFamily="34" charset="0"/>
                          <a:cs typeface="Arial" panose="020B0604020202020204" pitchFamily="34" charset="0"/>
                        </a:rPr>
                        <a:t>(</a:t>
                      </a:r>
                      <a:r>
                        <a:rPr lang="pt-BR" sz="1600" b="1" u="none" strike="noStrike" dirty="0" smtClean="0">
                          <a:solidFill>
                            <a:schemeClr val="tx1"/>
                          </a:solidFill>
                          <a:effectLst/>
                          <a:latin typeface="Arial" panose="020B0604020202020204" pitchFamily="34" charset="0"/>
                          <a:cs typeface="Arial" panose="020B0604020202020204" pitchFamily="34" charset="0"/>
                        </a:rPr>
                        <a:t>sec</a:t>
                      </a:r>
                      <a:r>
                        <a:rPr lang="ro-RO" sz="1600" b="1" u="none" strike="noStrike" dirty="0" smtClean="0">
                          <a:solidFill>
                            <a:schemeClr val="tx1"/>
                          </a:solidFill>
                          <a:effectLst/>
                          <a:latin typeface="Arial" panose="020B0604020202020204" pitchFamily="34" charset="0"/>
                          <a:cs typeface="Arial" panose="020B0604020202020204" pitchFamily="34" charset="0"/>
                        </a:rPr>
                        <a:t>ț</a:t>
                      </a:r>
                      <a:r>
                        <a:rPr lang="pt-BR" sz="1600" b="1" u="none" strike="noStrike" dirty="0" smtClean="0">
                          <a:solidFill>
                            <a:schemeClr val="tx1"/>
                          </a:solidFill>
                          <a:effectLst/>
                          <a:latin typeface="Arial" panose="020B0604020202020204" pitchFamily="34" charset="0"/>
                          <a:cs typeface="Arial" panose="020B0604020202020204" pitchFamily="34" charset="0"/>
                        </a:rPr>
                        <a:t>iunea </a:t>
                      </a:r>
                      <a:r>
                        <a:rPr lang="pt-BR" sz="1600" b="1" u="none" strike="noStrike" dirty="0">
                          <a:solidFill>
                            <a:schemeClr val="tx1"/>
                          </a:solidFill>
                          <a:effectLst/>
                          <a:latin typeface="Arial" panose="020B0604020202020204" pitchFamily="34" charset="0"/>
                          <a:cs typeface="Arial" panose="020B0604020202020204" pitchFamily="34" charset="0"/>
                        </a:rPr>
                        <a:t>de dezvoltare)</a:t>
                      </a:r>
                      <a:endParaRPr lang="pt-BR" sz="1600" b="1" i="0" u="none" strike="noStrike" dirty="0">
                        <a:solidFill>
                          <a:schemeClr val="tx1"/>
                        </a:solidFill>
                        <a:effectLst/>
                        <a:latin typeface="Arial" panose="020B0604020202020204" pitchFamily="34" charset="0"/>
                        <a:cs typeface="Arial" panose="020B0604020202020204" pitchFamily="34" charset="0"/>
                      </a:endParaRPr>
                    </a:p>
                  </a:txBody>
                  <a:tcPr anchor="ctr">
                    <a:lnL w="12700" cap="flat" cmpd="sng" algn="ctr">
                      <a:solidFill>
                        <a:schemeClr val="bg2">
                          <a:lumMod val="25000"/>
                        </a:schemeClr>
                      </a:solidFill>
                      <a:prstDash val="solid"/>
                      <a:round/>
                      <a:headEnd type="none" w="med" len="med"/>
                      <a:tailEnd type="none" w="med" len="med"/>
                    </a:lnL>
                    <a:lnR w="12700" cap="flat" cmpd="sng" algn="ctr">
                      <a:solidFill>
                        <a:schemeClr val="bg2">
                          <a:lumMod val="25000"/>
                        </a:schemeClr>
                      </a:solidFill>
                      <a:prstDash val="solid"/>
                      <a:round/>
                      <a:headEnd type="none" w="med" len="med"/>
                      <a:tailEnd type="none" w="med" len="med"/>
                    </a:lnR>
                    <a:lnT w="12700" cap="flat" cmpd="sng" algn="ctr">
                      <a:solidFill>
                        <a:schemeClr val="bg2">
                          <a:lumMod val="25000"/>
                        </a:schemeClr>
                      </a:solidFill>
                      <a:prstDash val="solid"/>
                      <a:round/>
                      <a:headEnd type="none" w="med" len="med"/>
                      <a:tailEnd type="none" w="med" len="med"/>
                    </a:lnT>
                    <a:lnB w="12700" cap="flat" cmpd="sng" algn="ctr">
                      <a:solidFill>
                        <a:schemeClr val="bg2">
                          <a:lumMod val="2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ro-RO" sz="1600" b="1" i="0" u="none" strike="noStrike" dirty="0" smtClean="0">
                          <a:solidFill>
                            <a:schemeClr val="tx1"/>
                          </a:solidFill>
                          <a:effectLst/>
                          <a:latin typeface="Arial" panose="020B0604020202020204" pitchFamily="34" charset="0"/>
                          <a:cs typeface="Arial" panose="020B0604020202020204" pitchFamily="34" charset="0"/>
                        </a:rPr>
                        <a:t>20.743</a:t>
                      </a:r>
                      <a:endParaRPr lang="ro-RO" sz="1600" b="1" i="0" u="none" strike="noStrike" dirty="0">
                        <a:solidFill>
                          <a:schemeClr val="tx1"/>
                        </a:solidFill>
                        <a:effectLst/>
                        <a:latin typeface="Arial" panose="020B0604020202020204" pitchFamily="34" charset="0"/>
                        <a:cs typeface="Arial" panose="020B0604020202020204" pitchFamily="34" charset="0"/>
                      </a:endParaRPr>
                    </a:p>
                  </a:txBody>
                  <a:tcPr anchor="ctr">
                    <a:lnL w="12700" cap="flat" cmpd="sng" algn="ctr">
                      <a:solidFill>
                        <a:schemeClr val="bg2">
                          <a:lumMod val="25000"/>
                        </a:schemeClr>
                      </a:solidFill>
                      <a:prstDash val="solid"/>
                      <a:round/>
                      <a:headEnd type="none" w="med" len="med"/>
                      <a:tailEnd type="none" w="med" len="med"/>
                    </a:lnL>
                    <a:lnR w="12700" cap="flat" cmpd="sng" algn="ctr">
                      <a:solidFill>
                        <a:schemeClr val="bg2">
                          <a:lumMod val="25000"/>
                        </a:schemeClr>
                      </a:solidFill>
                      <a:prstDash val="solid"/>
                      <a:round/>
                      <a:headEnd type="none" w="med" len="med"/>
                      <a:tailEnd type="none" w="med" len="med"/>
                    </a:lnR>
                    <a:lnT w="12700" cap="flat" cmpd="sng" algn="ctr">
                      <a:solidFill>
                        <a:schemeClr val="bg2">
                          <a:lumMod val="25000"/>
                        </a:schemeClr>
                      </a:solidFill>
                      <a:prstDash val="solid"/>
                      <a:round/>
                      <a:headEnd type="none" w="med" len="med"/>
                      <a:tailEnd type="none" w="med" len="med"/>
                    </a:lnT>
                    <a:lnB w="12700" cap="flat" cmpd="sng" algn="ctr">
                      <a:solidFill>
                        <a:schemeClr val="bg2">
                          <a:lumMod val="2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ro-RO" sz="1600" b="1" i="0" u="none" strike="noStrike" dirty="0" smtClean="0">
                          <a:solidFill>
                            <a:schemeClr val="tx1"/>
                          </a:solidFill>
                          <a:effectLst/>
                          <a:latin typeface="Arial" panose="020B0604020202020204" pitchFamily="34" charset="0"/>
                          <a:cs typeface="Arial" panose="020B0604020202020204" pitchFamily="34" charset="0"/>
                        </a:rPr>
                        <a:t>20.743</a:t>
                      </a:r>
                      <a:endParaRPr lang="ro-RO" sz="1600" b="1" i="0" u="none" strike="noStrike" dirty="0">
                        <a:solidFill>
                          <a:schemeClr val="tx1"/>
                        </a:solidFill>
                        <a:effectLst/>
                        <a:latin typeface="Arial" panose="020B0604020202020204" pitchFamily="34" charset="0"/>
                        <a:cs typeface="Arial" panose="020B0604020202020204" pitchFamily="34" charset="0"/>
                      </a:endParaRPr>
                    </a:p>
                  </a:txBody>
                  <a:tcPr anchor="ctr">
                    <a:lnL w="12700" cap="flat" cmpd="sng" algn="ctr">
                      <a:solidFill>
                        <a:schemeClr val="bg2">
                          <a:lumMod val="25000"/>
                        </a:schemeClr>
                      </a:solidFill>
                      <a:prstDash val="solid"/>
                      <a:round/>
                      <a:headEnd type="none" w="med" len="med"/>
                      <a:tailEnd type="none" w="med" len="med"/>
                    </a:lnL>
                    <a:lnR w="12700" cap="flat" cmpd="sng" algn="ctr">
                      <a:solidFill>
                        <a:schemeClr val="bg2">
                          <a:lumMod val="25000"/>
                        </a:schemeClr>
                      </a:solidFill>
                      <a:prstDash val="solid"/>
                      <a:round/>
                      <a:headEnd type="none" w="med" len="med"/>
                      <a:tailEnd type="none" w="med" len="med"/>
                    </a:lnR>
                    <a:lnT w="12700" cap="flat" cmpd="sng" algn="ctr">
                      <a:solidFill>
                        <a:schemeClr val="bg2">
                          <a:lumMod val="25000"/>
                        </a:schemeClr>
                      </a:solidFill>
                      <a:prstDash val="solid"/>
                      <a:round/>
                      <a:headEnd type="none" w="med" len="med"/>
                      <a:tailEnd type="none" w="med" len="med"/>
                    </a:lnT>
                    <a:lnB w="12700" cap="flat" cmpd="sng" algn="ctr">
                      <a:solidFill>
                        <a:schemeClr val="bg2">
                          <a:lumMod val="2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ro-RO" sz="1600" b="1" u="none" strike="noStrike" dirty="0">
                          <a:solidFill>
                            <a:schemeClr val="tx1"/>
                          </a:solidFill>
                          <a:effectLst/>
                          <a:latin typeface="Arial" panose="020B0604020202020204" pitchFamily="34" charset="0"/>
                          <a:cs typeface="Arial" panose="020B0604020202020204" pitchFamily="34" charset="0"/>
                        </a:rPr>
                        <a:t>0</a:t>
                      </a:r>
                      <a:endParaRPr lang="ro-RO" sz="1600" b="1" i="0" u="none" strike="noStrike" dirty="0">
                        <a:solidFill>
                          <a:schemeClr val="tx1"/>
                        </a:solidFill>
                        <a:effectLst/>
                        <a:latin typeface="Arial" panose="020B0604020202020204" pitchFamily="34" charset="0"/>
                        <a:cs typeface="Arial" panose="020B0604020202020204" pitchFamily="34" charset="0"/>
                      </a:endParaRPr>
                    </a:p>
                  </a:txBody>
                  <a:tcPr anchor="ctr">
                    <a:lnL w="12700" cap="flat" cmpd="sng" algn="ctr">
                      <a:solidFill>
                        <a:schemeClr val="bg2">
                          <a:lumMod val="25000"/>
                        </a:schemeClr>
                      </a:solidFill>
                      <a:prstDash val="solid"/>
                      <a:round/>
                      <a:headEnd type="none" w="med" len="med"/>
                      <a:tailEnd type="none" w="med" len="med"/>
                    </a:lnL>
                    <a:lnR w="12700" cap="flat" cmpd="sng" algn="ctr">
                      <a:solidFill>
                        <a:schemeClr val="bg2">
                          <a:lumMod val="25000"/>
                        </a:schemeClr>
                      </a:solidFill>
                      <a:prstDash val="solid"/>
                      <a:round/>
                      <a:headEnd type="none" w="med" len="med"/>
                      <a:tailEnd type="none" w="med" len="med"/>
                    </a:lnR>
                    <a:lnT w="12700" cap="flat" cmpd="sng" algn="ctr">
                      <a:solidFill>
                        <a:schemeClr val="bg2">
                          <a:lumMod val="25000"/>
                        </a:schemeClr>
                      </a:solidFill>
                      <a:prstDash val="solid"/>
                      <a:round/>
                      <a:headEnd type="none" w="med" len="med"/>
                      <a:tailEnd type="none" w="med" len="med"/>
                    </a:lnT>
                    <a:lnB w="12700" cap="flat" cmpd="sng" algn="ctr">
                      <a:solidFill>
                        <a:schemeClr val="bg2">
                          <a:lumMod val="25000"/>
                        </a:schemeClr>
                      </a:solidFill>
                      <a:prstDash val="solid"/>
                      <a:round/>
                      <a:headEnd type="none" w="med" len="med"/>
                      <a:tailEnd type="none" w="med" len="med"/>
                    </a:lnB>
                    <a:lnTlToBr w="12700" cmpd="sng">
                      <a:noFill/>
                      <a:prstDash val="solid"/>
                    </a:lnTlToBr>
                    <a:lnBlToTr w="12700" cmpd="sng">
                      <a:noFill/>
                      <a:prstDash val="solid"/>
                    </a:lnBlToTr>
                    <a:noFill/>
                  </a:tcPr>
                </a:tc>
              </a:tr>
              <a:tr h="439809">
                <a:tc>
                  <a:txBody>
                    <a:bodyPr/>
                    <a:lstStyle/>
                    <a:p>
                      <a:pPr algn="l" fontAlgn="ctr"/>
                      <a:r>
                        <a:rPr lang="ro-RO" sz="1600" b="1" u="none" strike="noStrike" dirty="0">
                          <a:solidFill>
                            <a:schemeClr val="tx1"/>
                          </a:solidFill>
                          <a:effectLst/>
                          <a:latin typeface="Arial" panose="020B0604020202020204" pitchFamily="34" charset="0"/>
                          <a:cs typeface="Arial" panose="020B0604020202020204" pitchFamily="34" charset="0"/>
                        </a:rPr>
                        <a:t> </a:t>
                      </a:r>
                      <a:r>
                        <a:rPr lang="ro-RO" sz="1600" b="1" u="none" strike="noStrike" dirty="0" smtClean="0">
                          <a:solidFill>
                            <a:schemeClr val="tx1"/>
                          </a:solidFill>
                          <a:effectLst/>
                          <a:latin typeface="Arial" panose="020B0604020202020204" pitchFamily="34" charset="0"/>
                          <a:cs typeface="Arial" panose="020B0604020202020204" pitchFamily="34" charset="0"/>
                        </a:rPr>
                        <a:t>4. </a:t>
                      </a:r>
                      <a:r>
                        <a:rPr lang="ro-RO" sz="1600" b="1" u="none" strike="noStrike" dirty="0">
                          <a:solidFill>
                            <a:schemeClr val="tx1"/>
                          </a:solidFill>
                          <a:effectLst/>
                          <a:latin typeface="Arial" panose="020B0604020202020204" pitchFamily="34" charset="0"/>
                          <a:cs typeface="Arial" panose="020B0604020202020204" pitchFamily="34" charset="0"/>
                        </a:rPr>
                        <a:t>BUGET VENITURI PROPRII ŞI SUBVENȚII:</a:t>
                      </a:r>
                      <a:endParaRPr lang="ro-RO" sz="1600" b="1" i="0" u="none" strike="noStrike" dirty="0">
                        <a:solidFill>
                          <a:schemeClr val="tx1"/>
                        </a:solidFill>
                        <a:effectLst/>
                        <a:latin typeface="Arial" panose="020B0604020202020204" pitchFamily="34" charset="0"/>
                        <a:cs typeface="Arial" panose="020B0604020202020204" pitchFamily="34" charset="0"/>
                      </a:endParaRPr>
                    </a:p>
                  </a:txBody>
                  <a:tcPr anchor="ctr">
                    <a:lnL w="12700" cap="flat" cmpd="sng" algn="ctr">
                      <a:solidFill>
                        <a:schemeClr val="bg2">
                          <a:lumMod val="25000"/>
                        </a:schemeClr>
                      </a:solidFill>
                      <a:prstDash val="solid"/>
                      <a:round/>
                      <a:headEnd type="none" w="med" len="med"/>
                      <a:tailEnd type="none" w="med" len="med"/>
                    </a:lnL>
                    <a:lnR w="12700" cap="flat" cmpd="sng" algn="ctr">
                      <a:solidFill>
                        <a:schemeClr val="bg2">
                          <a:lumMod val="25000"/>
                        </a:schemeClr>
                      </a:solidFill>
                      <a:prstDash val="solid"/>
                      <a:round/>
                      <a:headEnd type="none" w="med" len="med"/>
                      <a:tailEnd type="none" w="med" len="med"/>
                    </a:lnR>
                    <a:lnT w="12700" cap="flat" cmpd="sng" algn="ctr">
                      <a:solidFill>
                        <a:schemeClr val="bg2">
                          <a:lumMod val="25000"/>
                        </a:schemeClr>
                      </a:solidFill>
                      <a:prstDash val="solid"/>
                      <a:round/>
                      <a:headEnd type="none" w="med" len="med"/>
                      <a:tailEnd type="none" w="med" len="med"/>
                    </a:lnT>
                    <a:lnB w="12700" cap="flat" cmpd="sng" algn="ctr">
                      <a:solidFill>
                        <a:schemeClr val="bg2">
                          <a:lumMod val="2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ro-RO" sz="1600" b="1" i="0" u="none" strike="noStrike" dirty="0" smtClean="0">
                          <a:solidFill>
                            <a:schemeClr val="tx1"/>
                          </a:solidFill>
                          <a:effectLst/>
                          <a:latin typeface="Arial" panose="020B0604020202020204" pitchFamily="34" charset="0"/>
                          <a:cs typeface="Arial" panose="020B0604020202020204" pitchFamily="34" charset="0"/>
                        </a:rPr>
                        <a:t>451.685</a:t>
                      </a:r>
                      <a:endParaRPr lang="ro-RO" sz="1600" b="1" i="0" u="none" strike="noStrike" dirty="0">
                        <a:solidFill>
                          <a:schemeClr val="tx1"/>
                        </a:solidFill>
                        <a:effectLst/>
                        <a:latin typeface="Arial" panose="020B0604020202020204" pitchFamily="34" charset="0"/>
                        <a:cs typeface="Arial" panose="020B0604020202020204" pitchFamily="34" charset="0"/>
                      </a:endParaRPr>
                    </a:p>
                  </a:txBody>
                  <a:tcPr anchor="ctr">
                    <a:lnL w="12700" cap="flat" cmpd="sng" algn="ctr">
                      <a:solidFill>
                        <a:schemeClr val="bg2">
                          <a:lumMod val="25000"/>
                        </a:schemeClr>
                      </a:solidFill>
                      <a:prstDash val="solid"/>
                      <a:round/>
                      <a:headEnd type="none" w="med" len="med"/>
                      <a:tailEnd type="none" w="med" len="med"/>
                    </a:lnL>
                    <a:lnR w="12700" cap="flat" cmpd="sng" algn="ctr">
                      <a:solidFill>
                        <a:schemeClr val="bg2">
                          <a:lumMod val="25000"/>
                        </a:schemeClr>
                      </a:solidFill>
                      <a:prstDash val="solid"/>
                      <a:round/>
                      <a:headEnd type="none" w="med" len="med"/>
                      <a:tailEnd type="none" w="med" len="med"/>
                    </a:lnR>
                    <a:lnT w="12700" cap="flat" cmpd="sng" algn="ctr">
                      <a:solidFill>
                        <a:schemeClr val="bg2">
                          <a:lumMod val="25000"/>
                        </a:schemeClr>
                      </a:solidFill>
                      <a:prstDash val="solid"/>
                      <a:round/>
                      <a:headEnd type="none" w="med" len="med"/>
                      <a:tailEnd type="none" w="med" len="med"/>
                    </a:lnT>
                    <a:lnB w="12700" cap="flat" cmpd="sng" algn="ctr">
                      <a:solidFill>
                        <a:schemeClr val="bg2">
                          <a:lumMod val="2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ro-RO" sz="1600" b="1" i="0" u="none" strike="noStrike" dirty="0" smtClean="0">
                          <a:solidFill>
                            <a:schemeClr val="tx1"/>
                          </a:solidFill>
                          <a:effectLst/>
                          <a:latin typeface="Arial" panose="020B0604020202020204" pitchFamily="34" charset="0"/>
                          <a:cs typeface="Arial" panose="020B0604020202020204" pitchFamily="34" charset="0"/>
                        </a:rPr>
                        <a:t>451.685</a:t>
                      </a:r>
                      <a:endParaRPr lang="ro-RO" sz="1600" b="1" i="0" u="none" strike="noStrike" dirty="0">
                        <a:solidFill>
                          <a:schemeClr val="tx1"/>
                        </a:solidFill>
                        <a:effectLst/>
                        <a:latin typeface="Arial" panose="020B0604020202020204" pitchFamily="34" charset="0"/>
                        <a:cs typeface="Arial" panose="020B0604020202020204" pitchFamily="34" charset="0"/>
                      </a:endParaRPr>
                    </a:p>
                  </a:txBody>
                  <a:tcPr anchor="ctr">
                    <a:lnL w="12700" cap="flat" cmpd="sng" algn="ctr">
                      <a:solidFill>
                        <a:schemeClr val="bg2">
                          <a:lumMod val="25000"/>
                        </a:schemeClr>
                      </a:solidFill>
                      <a:prstDash val="solid"/>
                      <a:round/>
                      <a:headEnd type="none" w="med" len="med"/>
                      <a:tailEnd type="none" w="med" len="med"/>
                    </a:lnL>
                    <a:lnR w="12700" cap="flat" cmpd="sng" algn="ctr">
                      <a:solidFill>
                        <a:schemeClr val="bg2">
                          <a:lumMod val="25000"/>
                        </a:schemeClr>
                      </a:solidFill>
                      <a:prstDash val="solid"/>
                      <a:round/>
                      <a:headEnd type="none" w="med" len="med"/>
                      <a:tailEnd type="none" w="med" len="med"/>
                    </a:lnR>
                    <a:lnT w="12700" cap="flat" cmpd="sng" algn="ctr">
                      <a:solidFill>
                        <a:schemeClr val="bg2">
                          <a:lumMod val="25000"/>
                        </a:schemeClr>
                      </a:solidFill>
                      <a:prstDash val="solid"/>
                      <a:round/>
                      <a:headEnd type="none" w="med" len="med"/>
                      <a:tailEnd type="none" w="med" len="med"/>
                    </a:lnT>
                    <a:lnB w="12700" cap="flat" cmpd="sng" algn="ctr">
                      <a:solidFill>
                        <a:schemeClr val="bg2">
                          <a:lumMod val="2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ro-RO" sz="1600" b="1" u="none" strike="noStrike" dirty="0">
                          <a:solidFill>
                            <a:schemeClr val="tx1"/>
                          </a:solidFill>
                          <a:effectLst/>
                          <a:latin typeface="Arial" panose="020B0604020202020204" pitchFamily="34" charset="0"/>
                          <a:cs typeface="Arial" panose="020B0604020202020204" pitchFamily="34" charset="0"/>
                        </a:rPr>
                        <a:t>0</a:t>
                      </a:r>
                      <a:endParaRPr lang="ro-RO" sz="1600" b="1" i="0" u="none" strike="noStrike" dirty="0">
                        <a:solidFill>
                          <a:schemeClr val="tx1"/>
                        </a:solidFill>
                        <a:effectLst/>
                        <a:latin typeface="Arial" panose="020B0604020202020204" pitchFamily="34" charset="0"/>
                        <a:cs typeface="Arial" panose="020B0604020202020204" pitchFamily="34" charset="0"/>
                      </a:endParaRPr>
                    </a:p>
                  </a:txBody>
                  <a:tcPr anchor="ctr">
                    <a:lnL w="12700" cap="flat" cmpd="sng" algn="ctr">
                      <a:solidFill>
                        <a:schemeClr val="bg2">
                          <a:lumMod val="25000"/>
                        </a:schemeClr>
                      </a:solidFill>
                      <a:prstDash val="solid"/>
                      <a:round/>
                      <a:headEnd type="none" w="med" len="med"/>
                      <a:tailEnd type="none" w="med" len="med"/>
                    </a:lnL>
                    <a:lnR w="12700" cap="flat" cmpd="sng" algn="ctr">
                      <a:solidFill>
                        <a:schemeClr val="bg2">
                          <a:lumMod val="25000"/>
                        </a:schemeClr>
                      </a:solidFill>
                      <a:prstDash val="solid"/>
                      <a:round/>
                      <a:headEnd type="none" w="med" len="med"/>
                      <a:tailEnd type="none" w="med" len="med"/>
                    </a:lnR>
                    <a:lnT w="12700" cap="flat" cmpd="sng" algn="ctr">
                      <a:solidFill>
                        <a:schemeClr val="bg2">
                          <a:lumMod val="25000"/>
                        </a:schemeClr>
                      </a:solidFill>
                      <a:prstDash val="solid"/>
                      <a:round/>
                      <a:headEnd type="none" w="med" len="med"/>
                      <a:tailEnd type="none" w="med" len="med"/>
                    </a:lnT>
                    <a:lnB w="12700" cap="flat" cmpd="sng" algn="ctr">
                      <a:solidFill>
                        <a:schemeClr val="bg2">
                          <a:lumMod val="2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10006"/>
                  </a:ext>
                </a:extLst>
              </a:tr>
              <a:tr h="433028">
                <a:tc>
                  <a:txBody>
                    <a:bodyPr/>
                    <a:lstStyle/>
                    <a:p>
                      <a:pPr algn="l" fontAlgn="ctr"/>
                      <a:r>
                        <a:rPr lang="pt-BR" sz="1600" u="none" strike="noStrike" dirty="0">
                          <a:solidFill>
                            <a:schemeClr val="tx1"/>
                          </a:solidFill>
                          <a:effectLst/>
                          <a:latin typeface="Arial" panose="020B0604020202020204" pitchFamily="34" charset="0"/>
                          <a:cs typeface="Arial" panose="020B0604020202020204" pitchFamily="34" charset="0"/>
                        </a:rPr>
                        <a:t>   - </a:t>
                      </a:r>
                      <a:r>
                        <a:rPr lang="ro-RO" sz="1600" u="none" strike="noStrike" dirty="0">
                          <a:solidFill>
                            <a:schemeClr val="tx1"/>
                          </a:solidFill>
                          <a:effectLst/>
                          <a:latin typeface="Arial" panose="020B0604020202020204" pitchFamily="34" charset="0"/>
                          <a:cs typeface="Arial" panose="020B0604020202020204" pitchFamily="34" charset="0"/>
                        </a:rPr>
                        <a:t>s</a:t>
                      </a:r>
                      <a:r>
                        <a:rPr lang="pt-BR" sz="1600" u="none" strike="noStrike" dirty="0">
                          <a:solidFill>
                            <a:schemeClr val="tx1"/>
                          </a:solidFill>
                          <a:effectLst/>
                          <a:latin typeface="Arial" panose="020B0604020202020204" pitchFamily="34" charset="0"/>
                          <a:cs typeface="Arial" panose="020B0604020202020204" pitchFamily="34" charset="0"/>
                        </a:rPr>
                        <a:t>ectiunea de funcționare a bugetului de venituri proprii și subvenții</a:t>
                      </a:r>
                      <a:endParaRPr lang="pt-BR" sz="1600" b="0" i="0" u="none" strike="noStrike" dirty="0">
                        <a:solidFill>
                          <a:schemeClr val="tx1"/>
                        </a:solidFill>
                        <a:effectLst/>
                        <a:latin typeface="Arial" panose="020B0604020202020204" pitchFamily="34" charset="0"/>
                        <a:cs typeface="Arial" panose="020B0604020202020204" pitchFamily="34" charset="0"/>
                      </a:endParaRPr>
                    </a:p>
                  </a:txBody>
                  <a:tcPr anchor="ctr">
                    <a:lnL w="12700" cap="flat" cmpd="sng" algn="ctr">
                      <a:solidFill>
                        <a:schemeClr val="bg2">
                          <a:lumMod val="25000"/>
                        </a:schemeClr>
                      </a:solidFill>
                      <a:prstDash val="solid"/>
                      <a:round/>
                      <a:headEnd type="none" w="med" len="med"/>
                      <a:tailEnd type="none" w="med" len="med"/>
                    </a:lnL>
                    <a:lnR w="12700" cap="flat" cmpd="sng" algn="ctr">
                      <a:solidFill>
                        <a:schemeClr val="bg2">
                          <a:lumMod val="25000"/>
                        </a:schemeClr>
                      </a:solidFill>
                      <a:prstDash val="solid"/>
                      <a:round/>
                      <a:headEnd type="none" w="med" len="med"/>
                      <a:tailEnd type="none" w="med" len="med"/>
                    </a:lnR>
                    <a:lnT w="12700" cap="flat" cmpd="sng" algn="ctr">
                      <a:solidFill>
                        <a:schemeClr val="bg2">
                          <a:lumMod val="25000"/>
                        </a:schemeClr>
                      </a:solidFill>
                      <a:prstDash val="solid"/>
                      <a:round/>
                      <a:headEnd type="none" w="med" len="med"/>
                      <a:tailEnd type="none" w="med" len="med"/>
                    </a:lnT>
                    <a:lnB w="12700" cap="flat" cmpd="sng" algn="ctr">
                      <a:solidFill>
                        <a:schemeClr val="bg2">
                          <a:lumMod val="2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ro-RO" sz="1600" b="0" i="0" u="none" strike="noStrike" dirty="0" smtClean="0">
                          <a:solidFill>
                            <a:schemeClr val="tx1"/>
                          </a:solidFill>
                          <a:effectLst/>
                          <a:latin typeface="Arial" panose="020B0604020202020204" pitchFamily="34" charset="0"/>
                          <a:cs typeface="Arial" panose="020B0604020202020204" pitchFamily="34" charset="0"/>
                        </a:rPr>
                        <a:t>288.629</a:t>
                      </a:r>
                      <a:endParaRPr lang="ro-RO" sz="1600" b="0" i="0" u="none" strike="noStrike" dirty="0">
                        <a:solidFill>
                          <a:schemeClr val="tx1"/>
                        </a:solidFill>
                        <a:effectLst/>
                        <a:latin typeface="Arial" panose="020B0604020202020204" pitchFamily="34" charset="0"/>
                        <a:cs typeface="Arial" panose="020B0604020202020204" pitchFamily="34" charset="0"/>
                      </a:endParaRPr>
                    </a:p>
                  </a:txBody>
                  <a:tcPr anchor="ctr">
                    <a:lnL w="12700" cap="flat" cmpd="sng" algn="ctr">
                      <a:solidFill>
                        <a:schemeClr val="bg2">
                          <a:lumMod val="25000"/>
                        </a:schemeClr>
                      </a:solidFill>
                      <a:prstDash val="solid"/>
                      <a:round/>
                      <a:headEnd type="none" w="med" len="med"/>
                      <a:tailEnd type="none" w="med" len="med"/>
                    </a:lnL>
                    <a:lnR w="12700" cap="flat" cmpd="sng" algn="ctr">
                      <a:solidFill>
                        <a:schemeClr val="bg2">
                          <a:lumMod val="25000"/>
                        </a:schemeClr>
                      </a:solidFill>
                      <a:prstDash val="solid"/>
                      <a:round/>
                      <a:headEnd type="none" w="med" len="med"/>
                      <a:tailEnd type="none" w="med" len="med"/>
                    </a:lnR>
                    <a:lnT w="12700" cap="flat" cmpd="sng" algn="ctr">
                      <a:solidFill>
                        <a:schemeClr val="bg2">
                          <a:lumMod val="25000"/>
                        </a:schemeClr>
                      </a:solidFill>
                      <a:prstDash val="solid"/>
                      <a:round/>
                      <a:headEnd type="none" w="med" len="med"/>
                      <a:tailEnd type="none" w="med" len="med"/>
                    </a:lnT>
                    <a:lnB w="12700" cap="flat" cmpd="sng" algn="ctr">
                      <a:solidFill>
                        <a:schemeClr val="bg2">
                          <a:lumMod val="2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ro-RO" sz="1600" b="0" i="0" u="none" strike="noStrike" dirty="0" smtClean="0">
                          <a:solidFill>
                            <a:schemeClr val="tx1"/>
                          </a:solidFill>
                          <a:effectLst/>
                          <a:latin typeface="Arial" panose="020B0604020202020204" pitchFamily="34" charset="0"/>
                          <a:cs typeface="Arial" panose="020B0604020202020204" pitchFamily="34" charset="0"/>
                        </a:rPr>
                        <a:t>288.629</a:t>
                      </a:r>
                      <a:endParaRPr lang="ro-RO" sz="1600" b="0" i="0" u="none" strike="noStrike" dirty="0">
                        <a:solidFill>
                          <a:schemeClr val="tx1"/>
                        </a:solidFill>
                        <a:effectLst/>
                        <a:latin typeface="Arial" panose="020B0604020202020204" pitchFamily="34" charset="0"/>
                        <a:cs typeface="Arial" panose="020B0604020202020204" pitchFamily="34" charset="0"/>
                      </a:endParaRPr>
                    </a:p>
                  </a:txBody>
                  <a:tcPr anchor="ctr">
                    <a:lnL w="12700" cap="flat" cmpd="sng" algn="ctr">
                      <a:solidFill>
                        <a:schemeClr val="bg2">
                          <a:lumMod val="25000"/>
                        </a:schemeClr>
                      </a:solidFill>
                      <a:prstDash val="solid"/>
                      <a:round/>
                      <a:headEnd type="none" w="med" len="med"/>
                      <a:tailEnd type="none" w="med" len="med"/>
                    </a:lnL>
                    <a:lnR w="12700" cap="flat" cmpd="sng" algn="ctr">
                      <a:solidFill>
                        <a:schemeClr val="bg2">
                          <a:lumMod val="25000"/>
                        </a:schemeClr>
                      </a:solidFill>
                      <a:prstDash val="solid"/>
                      <a:round/>
                      <a:headEnd type="none" w="med" len="med"/>
                      <a:tailEnd type="none" w="med" len="med"/>
                    </a:lnR>
                    <a:lnT w="12700" cap="flat" cmpd="sng" algn="ctr">
                      <a:solidFill>
                        <a:schemeClr val="bg2">
                          <a:lumMod val="25000"/>
                        </a:schemeClr>
                      </a:solidFill>
                      <a:prstDash val="solid"/>
                      <a:round/>
                      <a:headEnd type="none" w="med" len="med"/>
                      <a:tailEnd type="none" w="med" len="med"/>
                    </a:lnT>
                    <a:lnB w="12700" cap="flat" cmpd="sng" algn="ctr">
                      <a:solidFill>
                        <a:schemeClr val="bg2">
                          <a:lumMod val="2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ro-RO" sz="1600" u="none" strike="noStrike" dirty="0">
                          <a:solidFill>
                            <a:schemeClr val="tx1"/>
                          </a:solidFill>
                          <a:effectLst/>
                          <a:latin typeface="Arial" panose="020B0604020202020204" pitchFamily="34" charset="0"/>
                          <a:cs typeface="Arial" panose="020B0604020202020204" pitchFamily="34" charset="0"/>
                        </a:rPr>
                        <a:t>0</a:t>
                      </a:r>
                      <a:endParaRPr lang="ro-RO" sz="1600" b="0" i="0" u="none" strike="noStrike" dirty="0">
                        <a:solidFill>
                          <a:schemeClr val="tx1"/>
                        </a:solidFill>
                        <a:effectLst/>
                        <a:latin typeface="Arial" panose="020B0604020202020204" pitchFamily="34" charset="0"/>
                        <a:cs typeface="Arial" panose="020B0604020202020204" pitchFamily="34" charset="0"/>
                      </a:endParaRPr>
                    </a:p>
                  </a:txBody>
                  <a:tcPr anchor="ctr">
                    <a:lnL w="12700" cap="flat" cmpd="sng" algn="ctr">
                      <a:solidFill>
                        <a:schemeClr val="bg2">
                          <a:lumMod val="25000"/>
                        </a:schemeClr>
                      </a:solidFill>
                      <a:prstDash val="solid"/>
                      <a:round/>
                      <a:headEnd type="none" w="med" len="med"/>
                      <a:tailEnd type="none" w="med" len="med"/>
                    </a:lnL>
                    <a:lnR w="12700" cap="flat" cmpd="sng" algn="ctr">
                      <a:solidFill>
                        <a:schemeClr val="bg2">
                          <a:lumMod val="25000"/>
                        </a:schemeClr>
                      </a:solidFill>
                      <a:prstDash val="solid"/>
                      <a:round/>
                      <a:headEnd type="none" w="med" len="med"/>
                      <a:tailEnd type="none" w="med" len="med"/>
                    </a:lnR>
                    <a:lnT w="12700" cap="flat" cmpd="sng" algn="ctr">
                      <a:solidFill>
                        <a:schemeClr val="bg2">
                          <a:lumMod val="25000"/>
                        </a:schemeClr>
                      </a:solidFill>
                      <a:prstDash val="solid"/>
                      <a:round/>
                      <a:headEnd type="none" w="med" len="med"/>
                      <a:tailEnd type="none" w="med" len="med"/>
                    </a:lnT>
                    <a:lnB w="12700" cap="flat" cmpd="sng" algn="ctr">
                      <a:solidFill>
                        <a:schemeClr val="bg2">
                          <a:lumMod val="2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10007"/>
                  </a:ext>
                </a:extLst>
              </a:tr>
              <a:tr h="446809">
                <a:tc>
                  <a:txBody>
                    <a:bodyPr/>
                    <a:lstStyle/>
                    <a:p>
                      <a:pPr algn="l" fontAlgn="ctr"/>
                      <a:r>
                        <a:rPr lang="pt-BR" sz="1600" u="none" strike="noStrike" dirty="0">
                          <a:solidFill>
                            <a:schemeClr val="tx1"/>
                          </a:solidFill>
                          <a:effectLst/>
                          <a:latin typeface="Arial" panose="020B0604020202020204" pitchFamily="34" charset="0"/>
                          <a:cs typeface="Arial" panose="020B0604020202020204" pitchFamily="34" charset="0"/>
                        </a:rPr>
                        <a:t>   - </a:t>
                      </a:r>
                      <a:r>
                        <a:rPr lang="ro-RO" sz="1600" u="none" strike="noStrike" dirty="0">
                          <a:solidFill>
                            <a:schemeClr val="tx1"/>
                          </a:solidFill>
                          <a:effectLst/>
                          <a:latin typeface="Arial" panose="020B0604020202020204" pitchFamily="34" charset="0"/>
                          <a:cs typeface="Arial" panose="020B0604020202020204" pitchFamily="34" charset="0"/>
                        </a:rPr>
                        <a:t>s</a:t>
                      </a:r>
                      <a:r>
                        <a:rPr lang="pt-BR" sz="1600" u="none" strike="noStrike" dirty="0">
                          <a:solidFill>
                            <a:schemeClr val="tx1"/>
                          </a:solidFill>
                          <a:effectLst/>
                          <a:latin typeface="Arial" panose="020B0604020202020204" pitchFamily="34" charset="0"/>
                          <a:cs typeface="Arial" panose="020B0604020202020204" pitchFamily="34" charset="0"/>
                        </a:rPr>
                        <a:t>ectiunea de dezvoltare a bugetului de venituri proprii și subvenții</a:t>
                      </a:r>
                      <a:endParaRPr lang="pt-BR" sz="1600" b="0" i="0" u="none" strike="noStrike" dirty="0">
                        <a:solidFill>
                          <a:schemeClr val="tx1"/>
                        </a:solidFill>
                        <a:effectLst/>
                        <a:latin typeface="Arial" panose="020B0604020202020204" pitchFamily="34" charset="0"/>
                        <a:cs typeface="Arial" panose="020B0604020202020204" pitchFamily="34" charset="0"/>
                      </a:endParaRPr>
                    </a:p>
                  </a:txBody>
                  <a:tcPr anchor="ctr">
                    <a:lnL w="12700" cap="flat" cmpd="sng" algn="ctr">
                      <a:solidFill>
                        <a:schemeClr val="bg2">
                          <a:lumMod val="25000"/>
                        </a:schemeClr>
                      </a:solidFill>
                      <a:prstDash val="solid"/>
                      <a:round/>
                      <a:headEnd type="none" w="med" len="med"/>
                      <a:tailEnd type="none" w="med" len="med"/>
                    </a:lnL>
                    <a:lnR w="12700" cap="flat" cmpd="sng" algn="ctr">
                      <a:solidFill>
                        <a:schemeClr val="bg2">
                          <a:lumMod val="25000"/>
                        </a:schemeClr>
                      </a:solidFill>
                      <a:prstDash val="solid"/>
                      <a:round/>
                      <a:headEnd type="none" w="med" len="med"/>
                      <a:tailEnd type="none" w="med" len="med"/>
                    </a:lnR>
                    <a:lnT w="12700" cap="flat" cmpd="sng" algn="ctr">
                      <a:solidFill>
                        <a:schemeClr val="bg2">
                          <a:lumMod val="25000"/>
                        </a:schemeClr>
                      </a:solidFill>
                      <a:prstDash val="solid"/>
                      <a:round/>
                      <a:headEnd type="none" w="med" len="med"/>
                      <a:tailEnd type="none" w="med" len="med"/>
                    </a:lnT>
                    <a:lnB w="12700" cap="flat" cmpd="sng" algn="ctr">
                      <a:solidFill>
                        <a:schemeClr val="bg2">
                          <a:lumMod val="2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ro-RO" sz="1600" b="0" i="0" u="none" strike="noStrike" dirty="0" smtClean="0">
                          <a:solidFill>
                            <a:schemeClr val="tx1"/>
                          </a:solidFill>
                          <a:effectLst/>
                          <a:latin typeface="Arial" panose="020B0604020202020204" pitchFamily="34" charset="0"/>
                          <a:cs typeface="Arial" panose="020B0604020202020204" pitchFamily="34" charset="0"/>
                        </a:rPr>
                        <a:t>163.056</a:t>
                      </a:r>
                      <a:endParaRPr lang="ro-RO" sz="1600" b="0" i="0" u="none" strike="noStrike" dirty="0">
                        <a:solidFill>
                          <a:schemeClr val="tx1"/>
                        </a:solidFill>
                        <a:effectLst/>
                        <a:latin typeface="Arial" panose="020B0604020202020204" pitchFamily="34" charset="0"/>
                        <a:cs typeface="Arial" panose="020B0604020202020204" pitchFamily="34" charset="0"/>
                      </a:endParaRPr>
                    </a:p>
                  </a:txBody>
                  <a:tcPr anchor="ctr">
                    <a:lnL w="12700" cap="flat" cmpd="sng" algn="ctr">
                      <a:solidFill>
                        <a:schemeClr val="bg2">
                          <a:lumMod val="25000"/>
                        </a:schemeClr>
                      </a:solidFill>
                      <a:prstDash val="solid"/>
                      <a:round/>
                      <a:headEnd type="none" w="med" len="med"/>
                      <a:tailEnd type="none" w="med" len="med"/>
                    </a:lnL>
                    <a:lnR w="12700" cap="flat" cmpd="sng" algn="ctr">
                      <a:solidFill>
                        <a:schemeClr val="bg2">
                          <a:lumMod val="25000"/>
                        </a:schemeClr>
                      </a:solidFill>
                      <a:prstDash val="solid"/>
                      <a:round/>
                      <a:headEnd type="none" w="med" len="med"/>
                      <a:tailEnd type="none" w="med" len="med"/>
                    </a:lnR>
                    <a:lnT w="12700" cap="flat" cmpd="sng" algn="ctr">
                      <a:solidFill>
                        <a:schemeClr val="bg2">
                          <a:lumMod val="25000"/>
                        </a:schemeClr>
                      </a:solidFill>
                      <a:prstDash val="solid"/>
                      <a:round/>
                      <a:headEnd type="none" w="med" len="med"/>
                      <a:tailEnd type="none" w="med" len="med"/>
                    </a:lnT>
                    <a:lnB w="12700" cap="flat" cmpd="sng" algn="ctr">
                      <a:solidFill>
                        <a:schemeClr val="bg2">
                          <a:lumMod val="2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ro-RO" sz="1600" b="0" i="0" u="none" strike="noStrike" dirty="0" smtClean="0">
                          <a:solidFill>
                            <a:schemeClr val="tx1"/>
                          </a:solidFill>
                          <a:effectLst/>
                          <a:latin typeface="Arial" panose="020B0604020202020204" pitchFamily="34" charset="0"/>
                          <a:cs typeface="Arial" panose="020B0604020202020204" pitchFamily="34" charset="0"/>
                        </a:rPr>
                        <a:t>163.056</a:t>
                      </a:r>
                      <a:endParaRPr lang="ro-RO" sz="1600" b="0" i="0" u="none" strike="noStrike" dirty="0">
                        <a:solidFill>
                          <a:schemeClr val="tx1"/>
                        </a:solidFill>
                        <a:effectLst/>
                        <a:latin typeface="Arial" panose="020B0604020202020204" pitchFamily="34" charset="0"/>
                        <a:cs typeface="Arial" panose="020B0604020202020204" pitchFamily="34" charset="0"/>
                      </a:endParaRPr>
                    </a:p>
                  </a:txBody>
                  <a:tcPr anchor="ctr">
                    <a:lnL w="12700" cap="flat" cmpd="sng" algn="ctr">
                      <a:solidFill>
                        <a:schemeClr val="bg2">
                          <a:lumMod val="25000"/>
                        </a:schemeClr>
                      </a:solidFill>
                      <a:prstDash val="solid"/>
                      <a:round/>
                      <a:headEnd type="none" w="med" len="med"/>
                      <a:tailEnd type="none" w="med" len="med"/>
                    </a:lnL>
                    <a:lnR w="12700" cap="flat" cmpd="sng" algn="ctr">
                      <a:solidFill>
                        <a:schemeClr val="bg2">
                          <a:lumMod val="25000"/>
                        </a:schemeClr>
                      </a:solidFill>
                      <a:prstDash val="solid"/>
                      <a:round/>
                      <a:headEnd type="none" w="med" len="med"/>
                      <a:tailEnd type="none" w="med" len="med"/>
                    </a:lnR>
                    <a:lnT w="12700" cap="flat" cmpd="sng" algn="ctr">
                      <a:solidFill>
                        <a:schemeClr val="bg2">
                          <a:lumMod val="25000"/>
                        </a:schemeClr>
                      </a:solidFill>
                      <a:prstDash val="solid"/>
                      <a:round/>
                      <a:headEnd type="none" w="med" len="med"/>
                      <a:tailEnd type="none" w="med" len="med"/>
                    </a:lnT>
                    <a:lnB w="12700" cap="flat" cmpd="sng" algn="ctr">
                      <a:solidFill>
                        <a:schemeClr val="bg2">
                          <a:lumMod val="2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ro-RO" sz="1600" u="none" strike="noStrike" dirty="0" smtClean="0">
                          <a:solidFill>
                            <a:schemeClr val="tx1"/>
                          </a:solidFill>
                          <a:effectLst/>
                          <a:latin typeface="Arial" panose="020B0604020202020204" pitchFamily="34" charset="0"/>
                          <a:cs typeface="Arial" panose="020B0604020202020204" pitchFamily="34" charset="0"/>
                        </a:rPr>
                        <a:t>0</a:t>
                      </a:r>
                      <a:endParaRPr lang="ro-RO" sz="1600" b="0" i="0" u="none" strike="noStrike" dirty="0">
                        <a:solidFill>
                          <a:schemeClr val="tx1"/>
                        </a:solidFill>
                        <a:effectLst/>
                        <a:latin typeface="Arial" panose="020B0604020202020204" pitchFamily="34" charset="0"/>
                        <a:cs typeface="Arial" panose="020B0604020202020204" pitchFamily="34" charset="0"/>
                      </a:endParaRPr>
                    </a:p>
                  </a:txBody>
                  <a:tcPr anchor="ctr">
                    <a:lnL w="12700" cap="flat" cmpd="sng" algn="ctr">
                      <a:solidFill>
                        <a:schemeClr val="bg2">
                          <a:lumMod val="25000"/>
                        </a:schemeClr>
                      </a:solidFill>
                      <a:prstDash val="solid"/>
                      <a:round/>
                      <a:headEnd type="none" w="med" len="med"/>
                      <a:tailEnd type="none" w="med" len="med"/>
                    </a:lnL>
                    <a:lnR w="12700" cap="flat" cmpd="sng" algn="ctr">
                      <a:solidFill>
                        <a:schemeClr val="bg2">
                          <a:lumMod val="25000"/>
                        </a:schemeClr>
                      </a:solidFill>
                      <a:prstDash val="solid"/>
                      <a:round/>
                      <a:headEnd type="none" w="med" len="med"/>
                      <a:tailEnd type="none" w="med" len="med"/>
                    </a:lnR>
                    <a:lnT w="12700" cap="flat" cmpd="sng" algn="ctr">
                      <a:solidFill>
                        <a:schemeClr val="bg2">
                          <a:lumMod val="25000"/>
                        </a:schemeClr>
                      </a:solidFill>
                      <a:prstDash val="solid"/>
                      <a:round/>
                      <a:headEnd type="none" w="med" len="med"/>
                      <a:tailEnd type="none" w="med" len="med"/>
                    </a:lnT>
                    <a:lnB w="12700" cap="flat" cmpd="sng" algn="ctr">
                      <a:solidFill>
                        <a:schemeClr val="bg2">
                          <a:lumMod val="2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10008"/>
                  </a:ext>
                </a:extLst>
              </a:tr>
              <a:tr h="439809">
                <a:tc>
                  <a:txBody>
                    <a:bodyPr/>
                    <a:lstStyle/>
                    <a:p>
                      <a:pPr algn="l" fontAlgn="ctr"/>
                      <a:r>
                        <a:rPr lang="ro-RO" sz="1600" b="1" u="none" strike="noStrike" dirty="0">
                          <a:solidFill>
                            <a:schemeClr val="tx1"/>
                          </a:solidFill>
                          <a:effectLst/>
                          <a:latin typeface="Arial" panose="020B0604020202020204" pitchFamily="34" charset="0"/>
                          <a:cs typeface="Arial" panose="020B0604020202020204" pitchFamily="34" charset="0"/>
                        </a:rPr>
                        <a:t>   TRANSFERURI ÎNTRE UNITĂŢI</a:t>
                      </a:r>
                      <a:r>
                        <a:rPr lang="ro-RO" sz="1600" b="1" u="none" strike="noStrike" baseline="0" dirty="0">
                          <a:solidFill>
                            <a:schemeClr val="tx1"/>
                          </a:solidFill>
                          <a:effectLst/>
                          <a:latin typeface="Arial" panose="020B0604020202020204" pitchFamily="34" charset="0"/>
                          <a:cs typeface="Arial" panose="020B0604020202020204" pitchFamily="34" charset="0"/>
                        </a:rPr>
                        <a:t> </a:t>
                      </a:r>
                      <a:r>
                        <a:rPr lang="ro-RO" sz="1600" b="1" u="none" strike="noStrike" dirty="0">
                          <a:solidFill>
                            <a:schemeClr val="tx1"/>
                          </a:solidFill>
                          <a:effectLst/>
                          <a:latin typeface="Arial" panose="020B0604020202020204" pitchFamily="34" charset="0"/>
                          <a:cs typeface="Arial" panose="020B0604020202020204" pitchFamily="34" charset="0"/>
                        </a:rPr>
                        <a:t>(se scad)</a:t>
                      </a:r>
                      <a:endParaRPr lang="ro-RO" sz="1600" b="1" i="0" u="none" strike="noStrike" dirty="0">
                        <a:solidFill>
                          <a:schemeClr val="tx1"/>
                        </a:solidFill>
                        <a:effectLst/>
                        <a:latin typeface="Arial" panose="020B0604020202020204" pitchFamily="34" charset="0"/>
                        <a:cs typeface="Arial" panose="020B0604020202020204" pitchFamily="34" charset="0"/>
                      </a:endParaRPr>
                    </a:p>
                  </a:txBody>
                  <a:tcPr anchor="ctr">
                    <a:lnL w="12700" cap="flat" cmpd="sng" algn="ctr">
                      <a:solidFill>
                        <a:schemeClr val="bg2">
                          <a:lumMod val="25000"/>
                        </a:schemeClr>
                      </a:solidFill>
                      <a:prstDash val="solid"/>
                      <a:round/>
                      <a:headEnd type="none" w="med" len="med"/>
                      <a:tailEnd type="none" w="med" len="med"/>
                    </a:lnL>
                    <a:lnR w="12700" cap="flat" cmpd="sng" algn="ctr">
                      <a:solidFill>
                        <a:schemeClr val="bg2">
                          <a:lumMod val="25000"/>
                        </a:schemeClr>
                      </a:solidFill>
                      <a:prstDash val="solid"/>
                      <a:round/>
                      <a:headEnd type="none" w="med" len="med"/>
                      <a:tailEnd type="none" w="med" len="med"/>
                    </a:lnR>
                    <a:lnT w="12700" cap="flat" cmpd="sng" algn="ctr">
                      <a:solidFill>
                        <a:schemeClr val="bg2">
                          <a:lumMod val="25000"/>
                        </a:schemeClr>
                      </a:solidFill>
                      <a:prstDash val="solid"/>
                      <a:round/>
                      <a:headEnd type="none" w="med" len="med"/>
                      <a:tailEnd type="none" w="med" len="med"/>
                    </a:lnT>
                    <a:lnB w="12700" cap="flat" cmpd="sng" algn="ctr">
                      <a:solidFill>
                        <a:schemeClr val="bg2">
                          <a:lumMod val="2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ro-RO" sz="1600" b="1" u="none" strike="noStrike" dirty="0" smtClean="0">
                          <a:solidFill>
                            <a:schemeClr val="tx1"/>
                          </a:solidFill>
                          <a:effectLst/>
                          <a:latin typeface="Arial" panose="020B0604020202020204" pitchFamily="34" charset="0"/>
                          <a:cs typeface="Arial" panose="020B0604020202020204" pitchFamily="34" charset="0"/>
                        </a:rPr>
                        <a:t>-404.047</a:t>
                      </a:r>
                      <a:endParaRPr lang="ro-RO" sz="1600" b="1" i="0" u="none" strike="noStrike" dirty="0">
                        <a:solidFill>
                          <a:schemeClr val="tx1"/>
                        </a:solidFill>
                        <a:effectLst/>
                        <a:latin typeface="Arial" panose="020B0604020202020204" pitchFamily="34" charset="0"/>
                        <a:cs typeface="Arial" panose="020B0604020202020204" pitchFamily="34" charset="0"/>
                      </a:endParaRPr>
                    </a:p>
                  </a:txBody>
                  <a:tcPr anchor="ctr">
                    <a:lnL w="12700" cap="flat" cmpd="sng" algn="ctr">
                      <a:solidFill>
                        <a:schemeClr val="bg2">
                          <a:lumMod val="25000"/>
                        </a:schemeClr>
                      </a:solidFill>
                      <a:prstDash val="solid"/>
                      <a:round/>
                      <a:headEnd type="none" w="med" len="med"/>
                      <a:tailEnd type="none" w="med" len="med"/>
                    </a:lnL>
                    <a:lnR w="12700" cap="flat" cmpd="sng" algn="ctr">
                      <a:solidFill>
                        <a:schemeClr val="bg2">
                          <a:lumMod val="25000"/>
                        </a:schemeClr>
                      </a:solidFill>
                      <a:prstDash val="solid"/>
                      <a:round/>
                      <a:headEnd type="none" w="med" len="med"/>
                      <a:tailEnd type="none" w="med" len="med"/>
                    </a:lnR>
                    <a:lnT w="12700" cap="flat" cmpd="sng" algn="ctr">
                      <a:solidFill>
                        <a:schemeClr val="bg2">
                          <a:lumMod val="25000"/>
                        </a:schemeClr>
                      </a:solidFill>
                      <a:prstDash val="solid"/>
                      <a:round/>
                      <a:headEnd type="none" w="med" len="med"/>
                      <a:tailEnd type="none" w="med" len="med"/>
                    </a:lnT>
                    <a:lnB w="12700" cap="flat" cmpd="sng" algn="ctr">
                      <a:solidFill>
                        <a:schemeClr val="bg2">
                          <a:lumMod val="2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ro-RO" sz="1600" b="1" u="none" strike="noStrike" dirty="0" smtClean="0">
                          <a:solidFill>
                            <a:schemeClr val="tx1"/>
                          </a:solidFill>
                          <a:effectLst/>
                          <a:latin typeface="Arial" panose="020B0604020202020204" pitchFamily="34" charset="0"/>
                          <a:cs typeface="Arial" panose="020B0604020202020204" pitchFamily="34" charset="0"/>
                        </a:rPr>
                        <a:t>-404.047</a:t>
                      </a:r>
                      <a:endParaRPr lang="ro-RO" sz="1600" b="1" i="0" u="none" strike="noStrike" dirty="0">
                        <a:solidFill>
                          <a:schemeClr val="tx1"/>
                        </a:solidFill>
                        <a:effectLst/>
                        <a:latin typeface="Arial" panose="020B0604020202020204" pitchFamily="34" charset="0"/>
                        <a:cs typeface="Arial" panose="020B0604020202020204" pitchFamily="34" charset="0"/>
                      </a:endParaRPr>
                    </a:p>
                  </a:txBody>
                  <a:tcPr anchor="ctr">
                    <a:lnL w="12700" cap="flat" cmpd="sng" algn="ctr">
                      <a:solidFill>
                        <a:schemeClr val="bg2">
                          <a:lumMod val="25000"/>
                        </a:schemeClr>
                      </a:solidFill>
                      <a:prstDash val="solid"/>
                      <a:round/>
                      <a:headEnd type="none" w="med" len="med"/>
                      <a:tailEnd type="none" w="med" len="med"/>
                    </a:lnL>
                    <a:lnR w="12700" cap="flat" cmpd="sng" algn="ctr">
                      <a:solidFill>
                        <a:schemeClr val="bg2">
                          <a:lumMod val="25000"/>
                        </a:schemeClr>
                      </a:solidFill>
                      <a:prstDash val="solid"/>
                      <a:round/>
                      <a:headEnd type="none" w="med" len="med"/>
                      <a:tailEnd type="none" w="med" len="med"/>
                    </a:lnR>
                    <a:lnT w="12700" cap="flat" cmpd="sng" algn="ctr">
                      <a:solidFill>
                        <a:schemeClr val="bg2">
                          <a:lumMod val="25000"/>
                        </a:schemeClr>
                      </a:solidFill>
                      <a:prstDash val="solid"/>
                      <a:round/>
                      <a:headEnd type="none" w="med" len="med"/>
                      <a:tailEnd type="none" w="med" len="med"/>
                    </a:lnT>
                    <a:lnB w="12700" cap="flat" cmpd="sng" algn="ctr">
                      <a:solidFill>
                        <a:schemeClr val="bg2">
                          <a:lumMod val="2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ro-RO" sz="1600" b="1" u="none" strike="noStrike" dirty="0">
                          <a:solidFill>
                            <a:schemeClr val="tx1"/>
                          </a:solidFill>
                          <a:effectLst/>
                          <a:latin typeface="Arial" panose="020B0604020202020204" pitchFamily="34" charset="0"/>
                          <a:cs typeface="Arial" panose="020B0604020202020204" pitchFamily="34" charset="0"/>
                        </a:rPr>
                        <a:t>0</a:t>
                      </a:r>
                      <a:endParaRPr lang="ro-RO" sz="1600" b="1" i="0" u="none" strike="noStrike" dirty="0">
                        <a:solidFill>
                          <a:schemeClr val="tx1"/>
                        </a:solidFill>
                        <a:effectLst/>
                        <a:latin typeface="Arial" panose="020B0604020202020204" pitchFamily="34" charset="0"/>
                        <a:cs typeface="Arial" panose="020B0604020202020204" pitchFamily="34" charset="0"/>
                      </a:endParaRPr>
                    </a:p>
                  </a:txBody>
                  <a:tcPr anchor="ctr">
                    <a:lnL w="12700" cap="flat" cmpd="sng" algn="ctr">
                      <a:solidFill>
                        <a:schemeClr val="bg2">
                          <a:lumMod val="25000"/>
                        </a:schemeClr>
                      </a:solidFill>
                      <a:prstDash val="solid"/>
                      <a:round/>
                      <a:headEnd type="none" w="med" len="med"/>
                      <a:tailEnd type="none" w="med" len="med"/>
                    </a:lnL>
                    <a:lnR w="12700" cap="flat" cmpd="sng" algn="ctr">
                      <a:solidFill>
                        <a:schemeClr val="bg2">
                          <a:lumMod val="25000"/>
                        </a:schemeClr>
                      </a:solidFill>
                      <a:prstDash val="solid"/>
                      <a:round/>
                      <a:headEnd type="none" w="med" len="med"/>
                      <a:tailEnd type="none" w="med" len="med"/>
                    </a:lnR>
                    <a:lnT w="12700" cap="flat" cmpd="sng" algn="ctr">
                      <a:solidFill>
                        <a:schemeClr val="bg2">
                          <a:lumMod val="25000"/>
                        </a:schemeClr>
                      </a:solidFill>
                      <a:prstDash val="solid"/>
                      <a:round/>
                      <a:headEnd type="none" w="med" len="med"/>
                      <a:tailEnd type="none" w="med" len="med"/>
                    </a:lnT>
                    <a:lnB w="12700" cap="flat" cmpd="sng" algn="ctr">
                      <a:solidFill>
                        <a:schemeClr val="bg2">
                          <a:lumMod val="2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10009"/>
                  </a:ext>
                </a:extLst>
              </a:tr>
            </a:tbl>
          </a:graphicData>
        </a:graphic>
      </p:graphicFrame>
      <p:sp>
        <p:nvSpPr>
          <p:cNvPr id="2" name="CasetăText 1"/>
          <p:cNvSpPr txBox="1"/>
          <p:nvPr/>
        </p:nvSpPr>
        <p:spPr>
          <a:xfrm>
            <a:off x="10799466" y="1437108"/>
            <a:ext cx="707245" cy="338554"/>
          </a:xfrm>
          <a:prstGeom prst="rect">
            <a:avLst/>
          </a:prstGeom>
          <a:noFill/>
        </p:spPr>
        <p:txBody>
          <a:bodyPr wrap="none" rtlCol="0">
            <a:spAutoFit/>
          </a:bodyPr>
          <a:lstStyle/>
          <a:p>
            <a:r>
              <a:rPr lang="ro-RO" sz="1600" dirty="0">
                <a:latin typeface="Arial" panose="020B0604020202020204" pitchFamily="34" charset="0"/>
                <a:cs typeface="Arial" panose="020B0604020202020204" pitchFamily="34" charset="0"/>
              </a:rPr>
              <a:t>m</a:t>
            </a:r>
            <a:r>
              <a:rPr lang="ro-RO" sz="1600" dirty="0" smtClean="0">
                <a:latin typeface="Arial" panose="020B0604020202020204" pitchFamily="34" charset="0"/>
                <a:cs typeface="Arial" panose="020B0604020202020204" pitchFamily="34" charset="0"/>
              </a:rPr>
              <a:t>ii lei</a:t>
            </a:r>
            <a:endParaRPr lang="ro-RO" sz="1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57399617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MasterSp="0">
  <p:cSld>
    <p:bg>
      <p:bgPr>
        <a:gradFill>
          <a:gsLst>
            <a:gs pos="0">
              <a:schemeClr val="bg2">
                <a:tint val="90000"/>
                <a:lumMod val="120000"/>
              </a:schemeClr>
            </a:gs>
            <a:gs pos="100000">
              <a:schemeClr val="bg2">
                <a:shade val="98000"/>
                <a:satMod val="120000"/>
                <a:lumMod val="98000"/>
              </a:schemeClr>
            </a:gs>
          </a:gsLst>
          <a:lin ang="5400000" scaled="0"/>
        </a:gradFill>
        <a:effectLst/>
      </p:bgPr>
    </p:bg>
    <p:spTree>
      <p:nvGrpSpPr>
        <p:cNvPr id="1" name=""/>
        <p:cNvGrpSpPr/>
        <p:nvPr/>
      </p:nvGrpSpPr>
      <p:grpSpPr>
        <a:xfrm>
          <a:off x="0" y="0"/>
          <a:ext cx="0" cy="0"/>
          <a:chOff x="0" y="0"/>
          <a:chExt cx="0" cy="0"/>
        </a:xfrm>
      </p:grpSpPr>
      <p:sp>
        <p:nvSpPr>
          <p:cNvPr id="4" name="Rectangle 4"/>
          <p:cNvSpPr>
            <a:spLocks noChangeArrowheads="1"/>
          </p:cNvSpPr>
          <p:nvPr/>
        </p:nvSpPr>
        <p:spPr bwMode="auto">
          <a:xfrm>
            <a:off x="-1" y="-457200"/>
            <a:ext cx="20844375" cy="5065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ro-RO"/>
          </a:p>
        </p:txBody>
      </p:sp>
      <p:pic>
        <p:nvPicPr>
          <p:cNvPr id="2" name="Imagine 1"/>
          <p:cNvPicPr>
            <a:picLocks noChangeAspect="1"/>
          </p:cNvPicPr>
          <p:nvPr/>
        </p:nvPicPr>
        <p:blipFill>
          <a:blip r:embed="rId2"/>
          <a:stretch>
            <a:fillRect/>
          </a:stretch>
        </p:blipFill>
        <p:spPr>
          <a:xfrm>
            <a:off x="76900" y="15771"/>
            <a:ext cx="12192000" cy="6857999"/>
          </a:xfrm>
          <a:prstGeom prst="rect">
            <a:avLst/>
          </a:prstGeom>
        </p:spPr>
      </p:pic>
    </p:spTree>
    <p:extLst>
      <p:ext uri="{BB962C8B-B14F-4D97-AF65-F5344CB8AC3E}">
        <p14:creationId xmlns:p14="http://schemas.microsoft.com/office/powerpoint/2010/main" val="232656174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itlu 2"/>
          <p:cNvSpPr>
            <a:spLocks noGrp="1"/>
          </p:cNvSpPr>
          <p:nvPr>
            <p:ph type="title"/>
          </p:nvPr>
        </p:nvSpPr>
        <p:spPr>
          <a:xfrm>
            <a:off x="983800" y="81658"/>
            <a:ext cx="10226079" cy="359376"/>
          </a:xfrm>
          <a:noFill/>
        </p:spPr>
        <p:txBody>
          <a:bodyPr>
            <a:noAutofit/>
          </a:bodyPr>
          <a:lstStyle/>
          <a:p>
            <a:pPr algn="ctr"/>
            <a:r>
              <a:rPr lang="ro-RO" sz="2500" b="1" dirty="0" smtClean="0">
                <a:solidFill>
                  <a:schemeClr val="tx1"/>
                </a:solidFill>
                <a:latin typeface="Arial" panose="020B0604020202020204" pitchFamily="34" charset="0"/>
                <a:cs typeface="Arial" panose="020B0604020202020204" pitchFamily="34" charset="0"/>
              </a:rPr>
              <a:t>Cheltuielile </a:t>
            </a:r>
            <a:r>
              <a:rPr lang="ro-RO" sz="2500" b="1" dirty="0">
                <a:solidFill>
                  <a:schemeClr val="tx1"/>
                </a:solidFill>
                <a:latin typeface="Arial" panose="020B0604020202020204" pitchFamily="34" charset="0"/>
                <a:cs typeface="Arial" panose="020B0604020202020204" pitchFamily="34" charset="0"/>
              </a:rPr>
              <a:t>bugetului general consolidat al Sectorului 2 </a:t>
            </a:r>
            <a:r>
              <a:rPr lang="ro-RO" sz="2500" b="1" dirty="0" err="1">
                <a:solidFill>
                  <a:schemeClr val="tx1"/>
                </a:solidFill>
                <a:latin typeface="Arial" panose="020B0604020202020204" pitchFamily="34" charset="0"/>
                <a:cs typeface="Arial" panose="020B0604020202020204" pitchFamily="34" charset="0"/>
              </a:rPr>
              <a:t>Bucureşti</a:t>
            </a:r>
            <a:endParaRPr lang="ro-RO" sz="2500" b="1" dirty="0">
              <a:solidFill>
                <a:schemeClr val="tx1"/>
              </a:solidFill>
              <a:latin typeface="Arial" panose="020B0604020202020204" pitchFamily="34" charset="0"/>
              <a:cs typeface="Arial" panose="020B0604020202020204" pitchFamily="34" charset="0"/>
            </a:endParaRPr>
          </a:p>
        </p:txBody>
      </p:sp>
      <p:sp>
        <p:nvSpPr>
          <p:cNvPr id="5" name="Rectangle 1"/>
          <p:cNvSpPr>
            <a:spLocks noChangeArrowheads="1"/>
          </p:cNvSpPr>
          <p:nvPr/>
        </p:nvSpPr>
        <p:spPr bwMode="auto">
          <a:xfrm>
            <a:off x="9863534" y="1156594"/>
            <a:ext cx="931335" cy="6155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indent="90488" eaLnBrk="0" fontAlgn="base" hangingPunct="0">
              <a:spcBef>
                <a:spcPct val="0"/>
              </a:spcBef>
              <a:spcAft>
                <a:spcPct val="0"/>
              </a:spcAft>
            </a:pPr>
            <a:r>
              <a:rPr lang="fr-FR" altLang="ro-RO" sz="1600" b="1" dirty="0">
                <a:solidFill>
                  <a:schemeClr val="bg1"/>
                </a:solidFill>
                <a:latin typeface="Arial" panose="020B0604020202020204" pitchFamily="34" charset="0"/>
                <a:ea typeface="Times New Roman" panose="02020603050405020304" pitchFamily="18" charset="0"/>
                <a:cs typeface="Arial" panose="020B0604020202020204" pitchFamily="34" charset="0"/>
              </a:rPr>
              <a:t>mii lei</a:t>
            </a:r>
            <a:endParaRPr lang="ro-RO" altLang="ro-RO" sz="1600" dirty="0">
              <a:solidFill>
                <a:schemeClr val="bg1"/>
              </a:solidFill>
            </a:endParaRPr>
          </a:p>
          <a:p>
            <a:pPr indent="90488" eaLnBrk="0" fontAlgn="base" hangingPunct="0">
              <a:spcBef>
                <a:spcPct val="0"/>
              </a:spcBef>
              <a:spcAft>
                <a:spcPct val="0"/>
              </a:spcAft>
            </a:pPr>
            <a:endParaRPr lang="ro-RO" altLang="ro-RO" dirty="0">
              <a:solidFill>
                <a:schemeClr val="bg1"/>
              </a:solidFill>
              <a:latin typeface="Arial" panose="020B0604020202020204" pitchFamily="34" charset="0"/>
            </a:endParaRPr>
          </a:p>
        </p:txBody>
      </p:sp>
      <p:graphicFrame>
        <p:nvGraphicFramePr>
          <p:cNvPr id="6" name="Tabel 5"/>
          <p:cNvGraphicFramePr>
            <a:graphicFrameLocks noGrp="1"/>
          </p:cNvGraphicFramePr>
          <p:nvPr>
            <p:extLst>
              <p:ext uri="{D42A27DB-BD31-4B8C-83A1-F6EECF244321}">
                <p14:modId xmlns:p14="http://schemas.microsoft.com/office/powerpoint/2010/main" val="2204258078"/>
              </p:ext>
            </p:extLst>
          </p:nvPr>
        </p:nvGraphicFramePr>
        <p:xfrm>
          <a:off x="345985" y="668587"/>
          <a:ext cx="11501711" cy="6189413"/>
        </p:xfrm>
        <a:graphic>
          <a:graphicData uri="http://schemas.openxmlformats.org/drawingml/2006/table">
            <a:tbl>
              <a:tblPr firstRow="1" firstCol="1">
                <a:tableStyleId>{BC89EF96-8CEA-46FF-86C4-4CE0E7609802}</a:tableStyleId>
              </a:tblPr>
              <a:tblGrid>
                <a:gridCol w="9257234">
                  <a:extLst>
                    <a:ext uri="{9D8B030D-6E8A-4147-A177-3AD203B41FA5}">
                      <a16:colId xmlns="" xmlns:a16="http://schemas.microsoft.com/office/drawing/2014/main" val="20000"/>
                    </a:ext>
                  </a:extLst>
                </a:gridCol>
                <a:gridCol w="1217179">
                  <a:extLst>
                    <a:ext uri="{9D8B030D-6E8A-4147-A177-3AD203B41FA5}">
                      <a16:colId xmlns="" xmlns:a16="http://schemas.microsoft.com/office/drawing/2014/main" val="20001"/>
                    </a:ext>
                  </a:extLst>
                </a:gridCol>
                <a:gridCol w="1027298">
                  <a:extLst>
                    <a:ext uri="{9D8B030D-6E8A-4147-A177-3AD203B41FA5}">
                      <a16:colId xmlns="" xmlns:a16="http://schemas.microsoft.com/office/drawing/2014/main" val="20002"/>
                    </a:ext>
                  </a:extLst>
                </a:gridCol>
              </a:tblGrid>
              <a:tr h="310651">
                <a:tc>
                  <a:txBody>
                    <a:bodyPr/>
                    <a:lstStyle/>
                    <a:p>
                      <a:pPr algn="l" rtl="0" fontAlgn="ctr"/>
                      <a:r>
                        <a:rPr lang="ro-RO" sz="1300" b="1" i="0" u="none" strike="noStrike" dirty="0">
                          <a:solidFill>
                            <a:srgbClr val="FFFFFF"/>
                          </a:solidFill>
                          <a:effectLst/>
                          <a:latin typeface="Arial" panose="020B0604020202020204" pitchFamily="34" charset="0"/>
                        </a:rPr>
                        <a:t>CHELTUIELI BUGET GENERAL </a:t>
                      </a:r>
                      <a:r>
                        <a:rPr lang="ro-RO" sz="1300" b="1" i="0" u="none" strike="noStrike" dirty="0" smtClean="0">
                          <a:solidFill>
                            <a:srgbClr val="FFFFFF"/>
                          </a:solidFill>
                          <a:effectLst/>
                          <a:latin typeface="Arial" panose="020B0604020202020204" pitchFamily="34" charset="0"/>
                        </a:rPr>
                        <a:t>2025</a:t>
                      </a:r>
                      <a:endParaRPr lang="ro-RO" sz="1300" b="1" i="0" u="none" strike="noStrike" dirty="0">
                        <a:solidFill>
                          <a:srgbClr val="FFFFFF"/>
                        </a:solidFill>
                        <a:effectLst/>
                        <a:latin typeface="Arial" panose="020B0604020202020204" pitchFamily="34" charset="0"/>
                      </a:endParaRPr>
                    </a:p>
                  </a:txBody>
                  <a:tcPr marL="9525" marR="9525" marT="9525" marB="0" anchor="ctr">
                    <a:lnL w="12700" cap="flat" cmpd="sng" algn="ctr">
                      <a:solidFill>
                        <a:schemeClr val="bg2">
                          <a:lumMod val="25000"/>
                        </a:schemeClr>
                      </a:solidFill>
                      <a:prstDash val="solid"/>
                      <a:round/>
                      <a:headEnd type="none" w="med" len="med"/>
                      <a:tailEnd type="none" w="med" len="med"/>
                    </a:lnL>
                    <a:lnR w="12700" cap="flat" cmpd="sng" algn="ctr">
                      <a:solidFill>
                        <a:schemeClr val="bg2">
                          <a:lumMod val="25000"/>
                        </a:schemeClr>
                      </a:solidFill>
                      <a:prstDash val="solid"/>
                      <a:round/>
                      <a:headEnd type="none" w="med" len="med"/>
                      <a:tailEnd type="none" w="med" len="med"/>
                    </a:lnR>
                    <a:lnT w="12700" cap="flat" cmpd="sng" algn="ctr">
                      <a:solidFill>
                        <a:schemeClr val="bg2">
                          <a:lumMod val="25000"/>
                        </a:schemeClr>
                      </a:solidFill>
                      <a:prstDash val="solid"/>
                      <a:round/>
                      <a:headEnd type="none" w="med" len="med"/>
                      <a:tailEnd type="none" w="med" len="med"/>
                    </a:lnT>
                    <a:lnB w="12700" cap="flat" cmpd="sng" algn="ctr">
                      <a:solidFill>
                        <a:schemeClr val="bg2">
                          <a:lumMod val="25000"/>
                        </a:schemeClr>
                      </a:solidFill>
                      <a:prstDash val="solid"/>
                      <a:round/>
                      <a:headEnd type="none" w="med" len="med"/>
                      <a:tailEnd type="none" w="med" len="med"/>
                    </a:lnB>
                    <a:solidFill>
                      <a:schemeClr val="tx2">
                        <a:lumMod val="75000"/>
                      </a:schemeClr>
                    </a:solidFill>
                  </a:tcPr>
                </a:tc>
                <a:tc>
                  <a:txBody>
                    <a:bodyPr/>
                    <a:lstStyle/>
                    <a:p>
                      <a:pPr algn="ctr" rtl="0" fontAlgn="ctr"/>
                      <a:r>
                        <a:rPr lang="ro-RO" sz="1300" b="1" i="0" u="none" strike="noStrike" dirty="0" smtClean="0">
                          <a:solidFill>
                            <a:srgbClr val="FFFFFF"/>
                          </a:solidFill>
                          <a:effectLst/>
                          <a:latin typeface="Arial" panose="020B0604020202020204" pitchFamily="34" charset="0"/>
                        </a:rPr>
                        <a:t>2.535.264</a:t>
                      </a:r>
                      <a:endParaRPr lang="ro-RO" sz="1300" b="1" i="0" u="none" strike="noStrike" dirty="0">
                        <a:solidFill>
                          <a:srgbClr val="FFFFFF"/>
                        </a:solidFill>
                        <a:effectLst/>
                        <a:latin typeface="Arial" panose="020B0604020202020204" pitchFamily="34" charset="0"/>
                      </a:endParaRPr>
                    </a:p>
                  </a:txBody>
                  <a:tcPr marL="9525" marR="9525" marT="9525" marB="0" anchor="ctr">
                    <a:lnL w="12700" cap="flat" cmpd="sng" algn="ctr">
                      <a:solidFill>
                        <a:schemeClr val="bg2">
                          <a:lumMod val="25000"/>
                        </a:schemeClr>
                      </a:solidFill>
                      <a:prstDash val="solid"/>
                      <a:round/>
                      <a:headEnd type="none" w="med" len="med"/>
                      <a:tailEnd type="none" w="med" len="med"/>
                    </a:lnL>
                    <a:lnR w="12700" cap="flat" cmpd="sng" algn="ctr">
                      <a:solidFill>
                        <a:schemeClr val="bg2">
                          <a:lumMod val="25000"/>
                        </a:schemeClr>
                      </a:solidFill>
                      <a:prstDash val="solid"/>
                      <a:round/>
                      <a:headEnd type="none" w="med" len="med"/>
                      <a:tailEnd type="none" w="med" len="med"/>
                    </a:lnR>
                    <a:lnT w="12700" cap="flat" cmpd="sng" algn="ctr">
                      <a:solidFill>
                        <a:schemeClr val="bg2">
                          <a:lumMod val="25000"/>
                        </a:schemeClr>
                      </a:solidFill>
                      <a:prstDash val="solid"/>
                      <a:round/>
                      <a:headEnd type="none" w="med" len="med"/>
                      <a:tailEnd type="none" w="med" len="med"/>
                    </a:lnT>
                    <a:lnB w="12700" cap="flat" cmpd="sng" algn="ctr">
                      <a:solidFill>
                        <a:schemeClr val="bg2">
                          <a:lumMod val="25000"/>
                        </a:schemeClr>
                      </a:solidFill>
                      <a:prstDash val="solid"/>
                      <a:round/>
                      <a:headEnd type="none" w="med" len="med"/>
                      <a:tailEnd type="none" w="med" len="med"/>
                    </a:lnB>
                    <a:lnTlToBr w="12700" cmpd="sng">
                      <a:noFill/>
                      <a:prstDash val="solid"/>
                    </a:lnTlToBr>
                    <a:lnBlToTr w="12700" cmpd="sng">
                      <a:noFill/>
                      <a:prstDash val="solid"/>
                    </a:lnBlToTr>
                    <a:solidFill>
                      <a:schemeClr val="tx2">
                        <a:lumMod val="75000"/>
                      </a:schemeClr>
                    </a:solidFill>
                  </a:tcPr>
                </a:tc>
                <a:tc>
                  <a:txBody>
                    <a:bodyPr/>
                    <a:lstStyle/>
                    <a:p>
                      <a:pPr algn="ctr" rtl="0" fontAlgn="b"/>
                      <a:r>
                        <a:rPr lang="ro-RO" sz="1300" b="1" i="0" u="none" strike="noStrike" dirty="0">
                          <a:solidFill>
                            <a:srgbClr val="FFFFFF"/>
                          </a:solidFill>
                          <a:effectLst/>
                          <a:latin typeface="Arial" panose="020B0604020202020204" pitchFamily="34" charset="0"/>
                        </a:rPr>
                        <a:t>100,00%</a:t>
                      </a:r>
                    </a:p>
                  </a:txBody>
                  <a:tcPr marL="9525" marR="9525" marT="9525" marB="0" anchor="ctr">
                    <a:lnL w="12700" cap="flat" cmpd="sng" algn="ctr">
                      <a:solidFill>
                        <a:schemeClr val="bg2">
                          <a:lumMod val="25000"/>
                        </a:schemeClr>
                      </a:solidFill>
                      <a:prstDash val="solid"/>
                      <a:round/>
                      <a:headEnd type="none" w="med" len="med"/>
                      <a:tailEnd type="none" w="med" len="med"/>
                    </a:lnL>
                    <a:lnR w="12700" cap="flat" cmpd="sng" algn="ctr">
                      <a:solidFill>
                        <a:schemeClr val="bg2">
                          <a:lumMod val="25000"/>
                        </a:schemeClr>
                      </a:solidFill>
                      <a:prstDash val="solid"/>
                      <a:round/>
                      <a:headEnd type="none" w="med" len="med"/>
                      <a:tailEnd type="none" w="med" len="med"/>
                    </a:lnR>
                    <a:lnT w="12700" cap="flat" cmpd="sng" algn="ctr">
                      <a:solidFill>
                        <a:schemeClr val="bg2">
                          <a:lumMod val="25000"/>
                        </a:schemeClr>
                      </a:solidFill>
                      <a:prstDash val="solid"/>
                      <a:round/>
                      <a:headEnd type="none" w="med" len="med"/>
                      <a:tailEnd type="none" w="med" len="med"/>
                    </a:lnT>
                    <a:lnB w="12700" cap="flat" cmpd="sng" algn="ctr">
                      <a:solidFill>
                        <a:schemeClr val="bg2">
                          <a:lumMod val="25000"/>
                        </a:schemeClr>
                      </a:solidFill>
                      <a:prstDash val="solid"/>
                      <a:round/>
                      <a:headEnd type="none" w="med" len="med"/>
                      <a:tailEnd type="none" w="med" len="med"/>
                    </a:lnB>
                    <a:solidFill>
                      <a:schemeClr val="tx2">
                        <a:lumMod val="75000"/>
                      </a:schemeClr>
                    </a:solidFill>
                  </a:tcPr>
                </a:tc>
                <a:extLst>
                  <a:ext uri="{0D108BD9-81ED-4DB2-BD59-A6C34878D82A}">
                    <a16:rowId xmlns="" xmlns:a16="http://schemas.microsoft.com/office/drawing/2014/main" val="10000"/>
                  </a:ext>
                </a:extLst>
              </a:tr>
              <a:tr h="259725">
                <a:tc>
                  <a:txBody>
                    <a:bodyPr/>
                    <a:lstStyle/>
                    <a:p>
                      <a:pPr algn="l" rtl="0" fontAlgn="ctr"/>
                      <a:r>
                        <a:rPr lang="ro-RO" sz="1300" b="1" i="0" u="none" strike="noStrike" dirty="0">
                          <a:solidFill>
                            <a:srgbClr val="000000"/>
                          </a:solidFill>
                          <a:effectLst/>
                          <a:latin typeface="Arial" panose="020B0604020202020204" pitchFamily="34" charset="0"/>
                        </a:rPr>
                        <a:t>  SECŢIUNEA DE FUNCŢIONARE</a:t>
                      </a:r>
                      <a:r>
                        <a:rPr lang="ro-RO" sz="1300" b="0" i="0" u="none" strike="noStrike" dirty="0">
                          <a:solidFill>
                            <a:srgbClr val="000000"/>
                          </a:solidFill>
                          <a:effectLst/>
                          <a:latin typeface="Arial" panose="020B0604020202020204" pitchFamily="34" charset="0"/>
                        </a:rPr>
                        <a:t>, din care:</a:t>
                      </a:r>
                      <a:endParaRPr lang="ro-RO" sz="1300" b="1" i="0" u="none" strike="noStrike" dirty="0">
                        <a:solidFill>
                          <a:srgbClr val="000000"/>
                        </a:solidFill>
                        <a:effectLst/>
                        <a:latin typeface="Arial" panose="020B0604020202020204" pitchFamily="34" charset="0"/>
                      </a:endParaRPr>
                    </a:p>
                  </a:txBody>
                  <a:tcPr marL="9525" marR="9525" marT="9525" marB="0" anchor="ctr">
                    <a:lnL w="12700" cap="flat" cmpd="sng" algn="ctr">
                      <a:solidFill>
                        <a:schemeClr val="bg2">
                          <a:lumMod val="25000"/>
                        </a:schemeClr>
                      </a:solidFill>
                      <a:prstDash val="solid"/>
                      <a:round/>
                      <a:headEnd type="none" w="med" len="med"/>
                      <a:tailEnd type="none" w="med" len="med"/>
                    </a:lnL>
                    <a:lnR w="12700" cap="flat" cmpd="sng" algn="ctr">
                      <a:solidFill>
                        <a:schemeClr val="bg2">
                          <a:lumMod val="25000"/>
                        </a:schemeClr>
                      </a:solidFill>
                      <a:prstDash val="solid"/>
                      <a:round/>
                      <a:headEnd type="none" w="med" len="med"/>
                      <a:tailEnd type="none" w="med" len="med"/>
                    </a:lnR>
                    <a:lnT w="12700" cap="flat" cmpd="sng" algn="ctr">
                      <a:solidFill>
                        <a:schemeClr val="bg2">
                          <a:lumMod val="25000"/>
                        </a:schemeClr>
                      </a:solidFill>
                      <a:prstDash val="solid"/>
                      <a:round/>
                      <a:headEnd type="none" w="med" len="med"/>
                      <a:tailEnd type="none" w="med" len="med"/>
                    </a:lnT>
                    <a:lnB w="12700" cap="flat" cmpd="sng" algn="ctr">
                      <a:solidFill>
                        <a:schemeClr val="bg2">
                          <a:lumMod val="25000"/>
                        </a:schemeClr>
                      </a:solidFill>
                      <a:prstDash val="solid"/>
                      <a:round/>
                      <a:headEnd type="none" w="med" len="med"/>
                      <a:tailEnd type="none" w="med" len="med"/>
                    </a:lnB>
                  </a:tcPr>
                </a:tc>
                <a:tc>
                  <a:txBody>
                    <a:bodyPr/>
                    <a:lstStyle/>
                    <a:p>
                      <a:pPr algn="ctr" rtl="0" fontAlgn="ctr"/>
                      <a:r>
                        <a:rPr lang="ro-RO" sz="1300" b="1" i="0" u="none" strike="noStrike" dirty="0" smtClean="0">
                          <a:solidFill>
                            <a:srgbClr val="000000"/>
                          </a:solidFill>
                          <a:effectLst/>
                          <a:latin typeface="Arial" panose="020B0604020202020204" pitchFamily="34" charset="0"/>
                        </a:rPr>
                        <a:t>1.447.347</a:t>
                      </a:r>
                      <a:endParaRPr lang="ro-RO" sz="1300" b="1" i="0" u="none" strike="noStrike" dirty="0">
                        <a:solidFill>
                          <a:srgbClr val="000000"/>
                        </a:solidFill>
                        <a:effectLst/>
                        <a:latin typeface="Arial" panose="020B0604020202020204" pitchFamily="34" charset="0"/>
                      </a:endParaRPr>
                    </a:p>
                  </a:txBody>
                  <a:tcPr marL="9525" marR="9525" marT="9525" marB="0" anchor="ctr">
                    <a:lnL w="12700" cap="flat" cmpd="sng" algn="ctr">
                      <a:solidFill>
                        <a:schemeClr val="bg2">
                          <a:lumMod val="25000"/>
                        </a:schemeClr>
                      </a:solidFill>
                      <a:prstDash val="solid"/>
                      <a:round/>
                      <a:headEnd type="none" w="med" len="med"/>
                      <a:tailEnd type="none" w="med" len="med"/>
                    </a:lnL>
                    <a:lnR w="12700" cap="flat" cmpd="sng" algn="ctr">
                      <a:solidFill>
                        <a:schemeClr val="bg2">
                          <a:lumMod val="25000"/>
                        </a:schemeClr>
                      </a:solidFill>
                      <a:prstDash val="solid"/>
                      <a:round/>
                      <a:headEnd type="none" w="med" len="med"/>
                      <a:tailEnd type="none" w="med" len="med"/>
                    </a:lnR>
                    <a:lnT w="12700" cap="flat" cmpd="sng" algn="ctr">
                      <a:solidFill>
                        <a:schemeClr val="bg2">
                          <a:lumMod val="25000"/>
                        </a:schemeClr>
                      </a:solidFill>
                      <a:prstDash val="solid"/>
                      <a:round/>
                      <a:headEnd type="none" w="med" len="med"/>
                      <a:tailEnd type="none" w="med" len="med"/>
                    </a:lnT>
                    <a:lnB w="12700" cap="flat" cmpd="sng" algn="ctr">
                      <a:solidFill>
                        <a:schemeClr val="bg2">
                          <a:lumMod val="25000"/>
                        </a:schemeClr>
                      </a:solidFill>
                      <a:prstDash val="solid"/>
                      <a:round/>
                      <a:headEnd type="none" w="med" len="med"/>
                      <a:tailEnd type="none" w="med" len="med"/>
                    </a:lnB>
                  </a:tcPr>
                </a:tc>
                <a:tc>
                  <a:txBody>
                    <a:bodyPr/>
                    <a:lstStyle/>
                    <a:p>
                      <a:pPr algn="ctr" rtl="0" fontAlgn="b"/>
                      <a:r>
                        <a:rPr lang="ro-RO" sz="1300" b="1" i="0" u="none" strike="noStrike" dirty="0">
                          <a:solidFill>
                            <a:srgbClr val="000000"/>
                          </a:solidFill>
                          <a:effectLst/>
                          <a:latin typeface="Arial" panose="020B0604020202020204" pitchFamily="34" charset="0"/>
                        </a:rPr>
                        <a:t>57,09%</a:t>
                      </a:r>
                    </a:p>
                  </a:txBody>
                  <a:tcPr marL="9525" marR="9525" marT="9525" marB="0" anchor="b">
                    <a:lnL w="12700" cap="flat" cmpd="sng" algn="ctr">
                      <a:solidFill>
                        <a:schemeClr val="bg2">
                          <a:lumMod val="25000"/>
                        </a:schemeClr>
                      </a:solidFill>
                      <a:prstDash val="solid"/>
                      <a:round/>
                      <a:headEnd type="none" w="med" len="med"/>
                      <a:tailEnd type="none" w="med" len="med"/>
                    </a:lnL>
                    <a:lnR w="12700" cap="flat" cmpd="sng" algn="ctr">
                      <a:solidFill>
                        <a:schemeClr val="bg2">
                          <a:lumMod val="25000"/>
                        </a:schemeClr>
                      </a:solidFill>
                      <a:prstDash val="solid"/>
                      <a:round/>
                      <a:headEnd type="none" w="med" len="med"/>
                      <a:tailEnd type="none" w="med" len="med"/>
                    </a:lnR>
                    <a:lnT w="12700" cap="flat" cmpd="sng" algn="ctr">
                      <a:solidFill>
                        <a:schemeClr val="bg2">
                          <a:lumMod val="25000"/>
                        </a:schemeClr>
                      </a:solidFill>
                      <a:prstDash val="solid"/>
                      <a:round/>
                      <a:headEnd type="none" w="med" len="med"/>
                      <a:tailEnd type="none" w="med" len="med"/>
                    </a:lnT>
                    <a:lnB w="12700" cap="flat" cmpd="sng" algn="ctr">
                      <a:solidFill>
                        <a:schemeClr val="bg2">
                          <a:lumMod val="25000"/>
                        </a:schemeClr>
                      </a:solidFill>
                      <a:prstDash val="solid"/>
                      <a:round/>
                      <a:headEnd type="none" w="med" len="med"/>
                      <a:tailEnd type="none" w="med" len="med"/>
                    </a:lnB>
                  </a:tcPr>
                </a:tc>
                <a:extLst>
                  <a:ext uri="{0D108BD9-81ED-4DB2-BD59-A6C34878D82A}">
                    <a16:rowId xmlns="" xmlns:a16="http://schemas.microsoft.com/office/drawing/2014/main" val="10001"/>
                  </a:ext>
                </a:extLst>
              </a:tr>
              <a:tr h="282863">
                <a:tc>
                  <a:txBody>
                    <a:bodyPr/>
                    <a:lstStyle/>
                    <a:p>
                      <a:pPr algn="l" rtl="0" fontAlgn="ctr"/>
                      <a:r>
                        <a:rPr lang="ro-RO" sz="1300" b="0" i="0" u="none" strike="noStrike" dirty="0">
                          <a:solidFill>
                            <a:srgbClr val="000000"/>
                          </a:solidFill>
                          <a:effectLst/>
                          <a:latin typeface="Arial" panose="020B0604020202020204" pitchFamily="34" charset="0"/>
                        </a:rPr>
                        <a:t>     Cheltuieli de personal</a:t>
                      </a:r>
                    </a:p>
                  </a:txBody>
                  <a:tcPr marL="9525" marR="9525" marT="9525" marB="0" anchor="ctr">
                    <a:lnL w="12700" cap="flat" cmpd="sng" algn="ctr">
                      <a:solidFill>
                        <a:schemeClr val="bg2">
                          <a:lumMod val="25000"/>
                        </a:schemeClr>
                      </a:solidFill>
                      <a:prstDash val="solid"/>
                      <a:round/>
                      <a:headEnd type="none" w="med" len="med"/>
                      <a:tailEnd type="none" w="med" len="med"/>
                    </a:lnL>
                    <a:lnR w="12700" cap="flat" cmpd="sng" algn="ctr">
                      <a:solidFill>
                        <a:schemeClr val="bg2">
                          <a:lumMod val="25000"/>
                        </a:schemeClr>
                      </a:solidFill>
                      <a:prstDash val="solid"/>
                      <a:round/>
                      <a:headEnd type="none" w="med" len="med"/>
                      <a:tailEnd type="none" w="med" len="med"/>
                    </a:lnR>
                    <a:lnT w="12700" cap="flat" cmpd="sng" algn="ctr">
                      <a:solidFill>
                        <a:schemeClr val="bg2">
                          <a:lumMod val="25000"/>
                        </a:schemeClr>
                      </a:solidFill>
                      <a:prstDash val="solid"/>
                      <a:round/>
                      <a:headEnd type="none" w="med" len="med"/>
                      <a:tailEnd type="none" w="med" len="med"/>
                    </a:lnT>
                    <a:lnB w="12700" cap="flat" cmpd="sng" algn="ctr">
                      <a:solidFill>
                        <a:schemeClr val="bg2">
                          <a:lumMod val="25000"/>
                        </a:schemeClr>
                      </a:solidFill>
                      <a:prstDash val="solid"/>
                      <a:round/>
                      <a:headEnd type="none" w="med" len="med"/>
                      <a:tailEnd type="none" w="med" len="med"/>
                    </a:lnB>
                  </a:tcPr>
                </a:tc>
                <a:tc>
                  <a:txBody>
                    <a:bodyPr/>
                    <a:lstStyle/>
                    <a:p>
                      <a:pPr algn="ctr" rtl="0" fontAlgn="ctr"/>
                      <a:r>
                        <a:rPr lang="ro-RO" sz="1300" b="0" i="0" u="none" strike="noStrike" dirty="0" smtClean="0">
                          <a:solidFill>
                            <a:srgbClr val="000000"/>
                          </a:solidFill>
                          <a:effectLst/>
                          <a:latin typeface="Arial" panose="020B0604020202020204" pitchFamily="34" charset="0"/>
                        </a:rPr>
                        <a:t>455.837</a:t>
                      </a:r>
                      <a:endParaRPr lang="ro-RO" sz="1300" b="0" i="0" u="none" strike="noStrike" dirty="0">
                        <a:solidFill>
                          <a:srgbClr val="000000"/>
                        </a:solidFill>
                        <a:effectLst/>
                        <a:latin typeface="Arial" panose="020B0604020202020204" pitchFamily="34" charset="0"/>
                      </a:endParaRPr>
                    </a:p>
                  </a:txBody>
                  <a:tcPr marL="9525" marR="9525" marT="9525" marB="0" anchor="ctr">
                    <a:lnL w="12700" cap="flat" cmpd="sng" algn="ctr">
                      <a:solidFill>
                        <a:schemeClr val="bg2">
                          <a:lumMod val="25000"/>
                        </a:schemeClr>
                      </a:solidFill>
                      <a:prstDash val="solid"/>
                      <a:round/>
                      <a:headEnd type="none" w="med" len="med"/>
                      <a:tailEnd type="none" w="med" len="med"/>
                    </a:lnL>
                    <a:lnR w="12700" cap="flat" cmpd="sng" algn="ctr">
                      <a:solidFill>
                        <a:schemeClr val="bg2">
                          <a:lumMod val="25000"/>
                        </a:schemeClr>
                      </a:solidFill>
                      <a:prstDash val="solid"/>
                      <a:round/>
                      <a:headEnd type="none" w="med" len="med"/>
                      <a:tailEnd type="none" w="med" len="med"/>
                    </a:lnR>
                    <a:lnT w="12700" cap="flat" cmpd="sng" algn="ctr">
                      <a:solidFill>
                        <a:schemeClr val="bg2">
                          <a:lumMod val="25000"/>
                        </a:schemeClr>
                      </a:solidFill>
                      <a:prstDash val="solid"/>
                      <a:round/>
                      <a:headEnd type="none" w="med" len="med"/>
                      <a:tailEnd type="none" w="med" len="med"/>
                    </a:lnT>
                    <a:lnB w="12700" cap="flat" cmpd="sng" algn="ctr">
                      <a:solidFill>
                        <a:schemeClr val="bg2">
                          <a:lumMod val="25000"/>
                        </a:schemeClr>
                      </a:solidFill>
                      <a:prstDash val="solid"/>
                      <a:round/>
                      <a:headEnd type="none" w="med" len="med"/>
                      <a:tailEnd type="none" w="med" len="med"/>
                    </a:lnB>
                  </a:tcPr>
                </a:tc>
                <a:tc>
                  <a:txBody>
                    <a:bodyPr/>
                    <a:lstStyle/>
                    <a:p>
                      <a:pPr algn="ctr" rtl="0" fontAlgn="b"/>
                      <a:r>
                        <a:rPr lang="ro-RO" sz="1300" b="0" i="0" u="none" strike="noStrike" dirty="0">
                          <a:solidFill>
                            <a:srgbClr val="000000"/>
                          </a:solidFill>
                          <a:effectLst/>
                          <a:latin typeface="Arial" panose="020B0604020202020204" pitchFamily="34" charset="0"/>
                        </a:rPr>
                        <a:t>17,98%</a:t>
                      </a:r>
                    </a:p>
                  </a:txBody>
                  <a:tcPr marL="9525" marR="9525" marT="9525" marB="0" anchor="b">
                    <a:lnL w="12700" cap="flat" cmpd="sng" algn="ctr">
                      <a:solidFill>
                        <a:schemeClr val="bg2">
                          <a:lumMod val="25000"/>
                        </a:schemeClr>
                      </a:solidFill>
                      <a:prstDash val="solid"/>
                      <a:round/>
                      <a:headEnd type="none" w="med" len="med"/>
                      <a:tailEnd type="none" w="med" len="med"/>
                    </a:lnL>
                    <a:lnR w="12700" cap="flat" cmpd="sng" algn="ctr">
                      <a:solidFill>
                        <a:schemeClr val="bg2">
                          <a:lumMod val="25000"/>
                        </a:schemeClr>
                      </a:solidFill>
                      <a:prstDash val="solid"/>
                      <a:round/>
                      <a:headEnd type="none" w="med" len="med"/>
                      <a:tailEnd type="none" w="med" len="med"/>
                    </a:lnR>
                    <a:lnT w="12700" cap="flat" cmpd="sng" algn="ctr">
                      <a:solidFill>
                        <a:schemeClr val="bg2">
                          <a:lumMod val="25000"/>
                        </a:schemeClr>
                      </a:solidFill>
                      <a:prstDash val="solid"/>
                      <a:round/>
                      <a:headEnd type="none" w="med" len="med"/>
                      <a:tailEnd type="none" w="med" len="med"/>
                    </a:lnT>
                    <a:lnB w="12700" cap="flat" cmpd="sng" algn="ctr">
                      <a:solidFill>
                        <a:schemeClr val="bg2">
                          <a:lumMod val="25000"/>
                        </a:schemeClr>
                      </a:solidFill>
                      <a:prstDash val="solid"/>
                      <a:round/>
                      <a:headEnd type="none" w="med" len="med"/>
                      <a:tailEnd type="none" w="med" len="med"/>
                    </a:lnB>
                  </a:tcPr>
                </a:tc>
                <a:extLst>
                  <a:ext uri="{0D108BD9-81ED-4DB2-BD59-A6C34878D82A}">
                    <a16:rowId xmlns="" xmlns:a16="http://schemas.microsoft.com/office/drawing/2014/main" val="10002"/>
                  </a:ext>
                </a:extLst>
              </a:tr>
              <a:tr h="282863">
                <a:tc>
                  <a:txBody>
                    <a:bodyPr/>
                    <a:lstStyle/>
                    <a:p>
                      <a:pPr algn="l" rtl="0" fontAlgn="ctr"/>
                      <a:r>
                        <a:rPr lang="ro-RO" sz="1300" b="0" i="0" u="none" strike="noStrike" dirty="0">
                          <a:solidFill>
                            <a:srgbClr val="000000"/>
                          </a:solidFill>
                          <a:effectLst/>
                          <a:latin typeface="Arial" panose="020B0604020202020204" pitchFamily="34" charset="0"/>
                        </a:rPr>
                        <a:t>     Bunuri și servicii</a:t>
                      </a:r>
                    </a:p>
                  </a:txBody>
                  <a:tcPr marL="9525" marR="9525" marT="9525" marB="0" anchor="ctr">
                    <a:lnL w="12700" cap="flat" cmpd="sng" algn="ctr">
                      <a:solidFill>
                        <a:schemeClr val="bg2">
                          <a:lumMod val="25000"/>
                        </a:schemeClr>
                      </a:solidFill>
                      <a:prstDash val="solid"/>
                      <a:round/>
                      <a:headEnd type="none" w="med" len="med"/>
                      <a:tailEnd type="none" w="med" len="med"/>
                    </a:lnL>
                    <a:lnR w="12700" cap="flat" cmpd="sng" algn="ctr">
                      <a:solidFill>
                        <a:schemeClr val="bg2">
                          <a:lumMod val="25000"/>
                        </a:schemeClr>
                      </a:solidFill>
                      <a:prstDash val="solid"/>
                      <a:round/>
                      <a:headEnd type="none" w="med" len="med"/>
                      <a:tailEnd type="none" w="med" len="med"/>
                    </a:lnR>
                    <a:lnT w="12700" cap="flat" cmpd="sng" algn="ctr">
                      <a:solidFill>
                        <a:schemeClr val="bg2">
                          <a:lumMod val="25000"/>
                        </a:schemeClr>
                      </a:solidFill>
                      <a:prstDash val="solid"/>
                      <a:round/>
                      <a:headEnd type="none" w="med" len="med"/>
                      <a:tailEnd type="none" w="med" len="med"/>
                    </a:lnT>
                    <a:lnB w="12700" cap="flat" cmpd="sng" algn="ctr">
                      <a:solidFill>
                        <a:schemeClr val="bg2">
                          <a:lumMod val="25000"/>
                        </a:schemeClr>
                      </a:solidFill>
                      <a:prstDash val="solid"/>
                      <a:round/>
                      <a:headEnd type="none" w="med" len="med"/>
                      <a:tailEnd type="none" w="med" len="med"/>
                    </a:lnB>
                  </a:tcPr>
                </a:tc>
                <a:tc>
                  <a:txBody>
                    <a:bodyPr/>
                    <a:lstStyle/>
                    <a:p>
                      <a:pPr algn="ctr" rtl="0" fontAlgn="ctr"/>
                      <a:r>
                        <a:rPr lang="ro-RO" sz="1300" b="0" i="0" u="none" strike="noStrike" dirty="0" smtClean="0">
                          <a:solidFill>
                            <a:srgbClr val="000000"/>
                          </a:solidFill>
                          <a:effectLst/>
                          <a:latin typeface="Arial" panose="020B0604020202020204" pitchFamily="34" charset="0"/>
                        </a:rPr>
                        <a:t>703.318</a:t>
                      </a:r>
                      <a:endParaRPr lang="ro-RO" sz="1300" b="0" i="0" u="none" strike="noStrike" dirty="0">
                        <a:solidFill>
                          <a:srgbClr val="000000"/>
                        </a:solidFill>
                        <a:effectLst/>
                        <a:latin typeface="Arial" panose="020B0604020202020204" pitchFamily="34" charset="0"/>
                      </a:endParaRPr>
                    </a:p>
                  </a:txBody>
                  <a:tcPr marL="9525" marR="9525" marT="9525" marB="0" anchor="ctr">
                    <a:lnL w="12700" cap="flat" cmpd="sng" algn="ctr">
                      <a:solidFill>
                        <a:schemeClr val="bg2">
                          <a:lumMod val="25000"/>
                        </a:schemeClr>
                      </a:solidFill>
                      <a:prstDash val="solid"/>
                      <a:round/>
                      <a:headEnd type="none" w="med" len="med"/>
                      <a:tailEnd type="none" w="med" len="med"/>
                    </a:lnL>
                    <a:lnR w="12700" cap="flat" cmpd="sng" algn="ctr">
                      <a:solidFill>
                        <a:schemeClr val="bg2">
                          <a:lumMod val="25000"/>
                        </a:schemeClr>
                      </a:solidFill>
                      <a:prstDash val="solid"/>
                      <a:round/>
                      <a:headEnd type="none" w="med" len="med"/>
                      <a:tailEnd type="none" w="med" len="med"/>
                    </a:lnR>
                    <a:lnT w="12700" cap="flat" cmpd="sng" algn="ctr">
                      <a:solidFill>
                        <a:schemeClr val="bg2">
                          <a:lumMod val="25000"/>
                        </a:schemeClr>
                      </a:solidFill>
                      <a:prstDash val="solid"/>
                      <a:round/>
                      <a:headEnd type="none" w="med" len="med"/>
                      <a:tailEnd type="none" w="med" len="med"/>
                    </a:lnT>
                    <a:lnB w="12700" cap="flat" cmpd="sng" algn="ctr">
                      <a:solidFill>
                        <a:schemeClr val="bg2">
                          <a:lumMod val="25000"/>
                        </a:schemeClr>
                      </a:solidFill>
                      <a:prstDash val="solid"/>
                      <a:round/>
                      <a:headEnd type="none" w="med" len="med"/>
                      <a:tailEnd type="none" w="med" len="med"/>
                    </a:lnB>
                  </a:tcPr>
                </a:tc>
                <a:tc>
                  <a:txBody>
                    <a:bodyPr/>
                    <a:lstStyle/>
                    <a:p>
                      <a:pPr algn="ctr" rtl="0" fontAlgn="b"/>
                      <a:r>
                        <a:rPr lang="ro-RO" sz="1300" b="0" i="0" u="none" strike="noStrike" dirty="0">
                          <a:solidFill>
                            <a:srgbClr val="000000"/>
                          </a:solidFill>
                          <a:effectLst/>
                          <a:latin typeface="Arial" panose="020B0604020202020204" pitchFamily="34" charset="0"/>
                        </a:rPr>
                        <a:t>27,74%</a:t>
                      </a:r>
                    </a:p>
                  </a:txBody>
                  <a:tcPr marL="9525" marR="9525" marT="9525" marB="0" anchor="b">
                    <a:lnL w="12700" cap="flat" cmpd="sng" algn="ctr">
                      <a:solidFill>
                        <a:schemeClr val="bg2">
                          <a:lumMod val="25000"/>
                        </a:schemeClr>
                      </a:solidFill>
                      <a:prstDash val="solid"/>
                      <a:round/>
                      <a:headEnd type="none" w="med" len="med"/>
                      <a:tailEnd type="none" w="med" len="med"/>
                    </a:lnL>
                    <a:lnR w="12700" cap="flat" cmpd="sng" algn="ctr">
                      <a:solidFill>
                        <a:schemeClr val="bg2">
                          <a:lumMod val="25000"/>
                        </a:schemeClr>
                      </a:solidFill>
                      <a:prstDash val="solid"/>
                      <a:round/>
                      <a:headEnd type="none" w="med" len="med"/>
                      <a:tailEnd type="none" w="med" len="med"/>
                    </a:lnR>
                    <a:lnT w="12700" cap="flat" cmpd="sng" algn="ctr">
                      <a:solidFill>
                        <a:schemeClr val="bg2">
                          <a:lumMod val="25000"/>
                        </a:schemeClr>
                      </a:solidFill>
                      <a:prstDash val="solid"/>
                      <a:round/>
                      <a:headEnd type="none" w="med" len="med"/>
                      <a:tailEnd type="none" w="med" len="med"/>
                    </a:lnT>
                    <a:lnB w="12700" cap="flat" cmpd="sng" algn="ctr">
                      <a:solidFill>
                        <a:schemeClr val="bg2">
                          <a:lumMod val="25000"/>
                        </a:schemeClr>
                      </a:solidFill>
                      <a:prstDash val="solid"/>
                      <a:round/>
                      <a:headEnd type="none" w="med" len="med"/>
                      <a:tailEnd type="none" w="med" len="med"/>
                    </a:lnB>
                  </a:tcPr>
                </a:tc>
                <a:extLst>
                  <a:ext uri="{0D108BD9-81ED-4DB2-BD59-A6C34878D82A}">
                    <a16:rowId xmlns="" xmlns:a16="http://schemas.microsoft.com/office/drawing/2014/main" val="10003"/>
                  </a:ext>
                </a:extLst>
              </a:tr>
              <a:tr h="282863">
                <a:tc>
                  <a:txBody>
                    <a:bodyPr/>
                    <a:lstStyle/>
                    <a:p>
                      <a:pPr algn="l" rtl="0" fontAlgn="ctr"/>
                      <a:r>
                        <a:rPr lang="ro-RO" sz="1300" b="0" i="0" u="none" strike="noStrike" dirty="0">
                          <a:solidFill>
                            <a:srgbClr val="000000"/>
                          </a:solidFill>
                          <a:effectLst/>
                          <a:latin typeface="Arial" panose="020B0604020202020204" pitchFamily="34" charset="0"/>
                        </a:rPr>
                        <a:t>     Dobânzi</a:t>
                      </a:r>
                    </a:p>
                  </a:txBody>
                  <a:tcPr marL="9525" marR="9525" marT="9525" marB="0" anchor="ctr">
                    <a:lnL w="12700" cap="flat" cmpd="sng" algn="ctr">
                      <a:solidFill>
                        <a:schemeClr val="bg2">
                          <a:lumMod val="25000"/>
                        </a:schemeClr>
                      </a:solidFill>
                      <a:prstDash val="solid"/>
                      <a:round/>
                      <a:headEnd type="none" w="med" len="med"/>
                      <a:tailEnd type="none" w="med" len="med"/>
                    </a:lnL>
                    <a:lnR w="12700" cap="flat" cmpd="sng" algn="ctr">
                      <a:solidFill>
                        <a:schemeClr val="bg2">
                          <a:lumMod val="25000"/>
                        </a:schemeClr>
                      </a:solidFill>
                      <a:prstDash val="solid"/>
                      <a:round/>
                      <a:headEnd type="none" w="med" len="med"/>
                      <a:tailEnd type="none" w="med" len="med"/>
                    </a:lnR>
                    <a:lnT w="12700" cap="flat" cmpd="sng" algn="ctr">
                      <a:solidFill>
                        <a:schemeClr val="bg2">
                          <a:lumMod val="25000"/>
                        </a:schemeClr>
                      </a:solidFill>
                      <a:prstDash val="solid"/>
                      <a:round/>
                      <a:headEnd type="none" w="med" len="med"/>
                      <a:tailEnd type="none" w="med" len="med"/>
                    </a:lnT>
                    <a:lnB w="12700" cap="flat" cmpd="sng" algn="ctr">
                      <a:solidFill>
                        <a:schemeClr val="bg2">
                          <a:lumMod val="25000"/>
                        </a:schemeClr>
                      </a:solidFill>
                      <a:prstDash val="solid"/>
                      <a:round/>
                      <a:headEnd type="none" w="med" len="med"/>
                      <a:tailEnd type="none" w="med" len="med"/>
                    </a:lnB>
                  </a:tcPr>
                </a:tc>
                <a:tc>
                  <a:txBody>
                    <a:bodyPr/>
                    <a:lstStyle/>
                    <a:p>
                      <a:pPr algn="ctr" rtl="0" fontAlgn="ctr"/>
                      <a:r>
                        <a:rPr lang="ro-RO" sz="1300" b="0" i="0" u="none" strike="noStrike" dirty="0" smtClean="0">
                          <a:solidFill>
                            <a:srgbClr val="000000"/>
                          </a:solidFill>
                          <a:effectLst/>
                          <a:latin typeface="Arial" panose="020B0604020202020204" pitchFamily="34" charset="0"/>
                        </a:rPr>
                        <a:t>37.166</a:t>
                      </a:r>
                      <a:endParaRPr lang="ro-RO" sz="1300" b="0" i="0" u="none" strike="noStrike" dirty="0">
                        <a:solidFill>
                          <a:srgbClr val="000000"/>
                        </a:solidFill>
                        <a:effectLst/>
                        <a:latin typeface="Arial" panose="020B0604020202020204" pitchFamily="34" charset="0"/>
                      </a:endParaRPr>
                    </a:p>
                  </a:txBody>
                  <a:tcPr marL="9525" marR="9525" marT="9525" marB="0" anchor="ctr">
                    <a:lnL w="12700" cap="flat" cmpd="sng" algn="ctr">
                      <a:solidFill>
                        <a:schemeClr val="bg2">
                          <a:lumMod val="25000"/>
                        </a:schemeClr>
                      </a:solidFill>
                      <a:prstDash val="solid"/>
                      <a:round/>
                      <a:headEnd type="none" w="med" len="med"/>
                      <a:tailEnd type="none" w="med" len="med"/>
                    </a:lnL>
                    <a:lnR w="12700" cap="flat" cmpd="sng" algn="ctr">
                      <a:solidFill>
                        <a:schemeClr val="bg2">
                          <a:lumMod val="25000"/>
                        </a:schemeClr>
                      </a:solidFill>
                      <a:prstDash val="solid"/>
                      <a:round/>
                      <a:headEnd type="none" w="med" len="med"/>
                      <a:tailEnd type="none" w="med" len="med"/>
                    </a:lnR>
                    <a:lnT w="12700" cap="flat" cmpd="sng" algn="ctr">
                      <a:solidFill>
                        <a:schemeClr val="bg2">
                          <a:lumMod val="25000"/>
                        </a:schemeClr>
                      </a:solidFill>
                      <a:prstDash val="solid"/>
                      <a:round/>
                      <a:headEnd type="none" w="med" len="med"/>
                      <a:tailEnd type="none" w="med" len="med"/>
                    </a:lnT>
                    <a:lnB w="12700" cap="flat" cmpd="sng" algn="ctr">
                      <a:solidFill>
                        <a:schemeClr val="bg2">
                          <a:lumMod val="25000"/>
                        </a:schemeClr>
                      </a:solidFill>
                      <a:prstDash val="solid"/>
                      <a:round/>
                      <a:headEnd type="none" w="med" len="med"/>
                      <a:tailEnd type="none" w="med" len="med"/>
                    </a:lnB>
                  </a:tcPr>
                </a:tc>
                <a:tc>
                  <a:txBody>
                    <a:bodyPr/>
                    <a:lstStyle/>
                    <a:p>
                      <a:pPr algn="ctr" rtl="0" fontAlgn="b"/>
                      <a:r>
                        <a:rPr lang="ro-RO" sz="1300" b="0" i="0" u="none" strike="noStrike" dirty="0">
                          <a:solidFill>
                            <a:srgbClr val="000000"/>
                          </a:solidFill>
                          <a:effectLst/>
                          <a:latin typeface="Arial" panose="020B0604020202020204" pitchFamily="34" charset="0"/>
                        </a:rPr>
                        <a:t>1,47%</a:t>
                      </a:r>
                    </a:p>
                  </a:txBody>
                  <a:tcPr marL="9525" marR="9525" marT="9525" marB="0" anchor="b">
                    <a:lnL w="12700" cap="flat" cmpd="sng" algn="ctr">
                      <a:solidFill>
                        <a:schemeClr val="bg2">
                          <a:lumMod val="25000"/>
                        </a:schemeClr>
                      </a:solidFill>
                      <a:prstDash val="solid"/>
                      <a:round/>
                      <a:headEnd type="none" w="med" len="med"/>
                      <a:tailEnd type="none" w="med" len="med"/>
                    </a:lnL>
                    <a:lnR w="12700" cap="flat" cmpd="sng" algn="ctr">
                      <a:solidFill>
                        <a:schemeClr val="bg2">
                          <a:lumMod val="25000"/>
                        </a:schemeClr>
                      </a:solidFill>
                      <a:prstDash val="solid"/>
                      <a:round/>
                      <a:headEnd type="none" w="med" len="med"/>
                      <a:tailEnd type="none" w="med" len="med"/>
                    </a:lnR>
                    <a:lnT w="12700" cap="flat" cmpd="sng" algn="ctr">
                      <a:solidFill>
                        <a:schemeClr val="bg2">
                          <a:lumMod val="25000"/>
                        </a:schemeClr>
                      </a:solidFill>
                      <a:prstDash val="solid"/>
                      <a:round/>
                      <a:headEnd type="none" w="med" len="med"/>
                      <a:tailEnd type="none" w="med" len="med"/>
                    </a:lnT>
                    <a:lnB w="12700" cap="flat" cmpd="sng" algn="ctr">
                      <a:solidFill>
                        <a:schemeClr val="bg2">
                          <a:lumMod val="25000"/>
                        </a:schemeClr>
                      </a:solidFill>
                      <a:prstDash val="solid"/>
                      <a:round/>
                      <a:headEnd type="none" w="med" len="med"/>
                      <a:tailEnd type="none" w="med" len="med"/>
                    </a:lnB>
                  </a:tcPr>
                </a:tc>
                <a:extLst>
                  <a:ext uri="{0D108BD9-81ED-4DB2-BD59-A6C34878D82A}">
                    <a16:rowId xmlns="" xmlns:a16="http://schemas.microsoft.com/office/drawing/2014/main" val="10004"/>
                  </a:ext>
                </a:extLst>
              </a:tr>
              <a:tr h="289345">
                <a:tc>
                  <a:txBody>
                    <a:bodyPr/>
                    <a:lstStyle/>
                    <a:p>
                      <a:pPr algn="l" rtl="0" fontAlgn="ctr"/>
                      <a:r>
                        <a:rPr lang="ro-RO" sz="1300" b="0" i="0" u="none" strike="noStrike" dirty="0" smtClean="0">
                          <a:solidFill>
                            <a:srgbClr val="000000"/>
                          </a:solidFill>
                          <a:effectLst/>
                          <a:latin typeface="Arial" panose="020B0604020202020204" pitchFamily="34" charset="0"/>
                        </a:rPr>
                        <a:t>     Transferuri între</a:t>
                      </a:r>
                      <a:r>
                        <a:rPr lang="ro-RO" sz="1300" b="0" i="0" u="none" strike="noStrike" baseline="0" dirty="0" smtClean="0">
                          <a:solidFill>
                            <a:srgbClr val="000000"/>
                          </a:solidFill>
                          <a:effectLst/>
                          <a:latin typeface="Arial" panose="020B0604020202020204" pitchFamily="34" charset="0"/>
                        </a:rPr>
                        <a:t> unități ale administrației publice </a:t>
                      </a:r>
                      <a:r>
                        <a:rPr lang="ro-RO" sz="1100" b="0" i="1" u="none" strike="noStrike" dirty="0" smtClean="0">
                          <a:solidFill>
                            <a:srgbClr val="000000"/>
                          </a:solidFill>
                          <a:effectLst/>
                          <a:latin typeface="Arial" panose="020B0604020202020204" pitchFamily="34" charset="0"/>
                        </a:rPr>
                        <a:t>(</a:t>
                      </a:r>
                      <a:r>
                        <a:rPr lang="it-IT" sz="1100" b="0" i="1" u="none" strike="noStrike" dirty="0" smtClean="0">
                          <a:solidFill>
                            <a:srgbClr val="000000"/>
                          </a:solidFill>
                          <a:effectLst/>
                          <a:latin typeface="Arial" panose="020B0604020202020204" pitchFamily="34" charset="0"/>
                        </a:rPr>
                        <a:t>Acord cooperare Chisinau + Acord cooperare Univ. Politehnica</a:t>
                      </a:r>
                      <a:r>
                        <a:rPr lang="ro-RO" sz="1100" b="0" i="1" u="none" strike="noStrike" dirty="0" smtClean="0">
                          <a:solidFill>
                            <a:srgbClr val="000000"/>
                          </a:solidFill>
                          <a:effectLst/>
                          <a:latin typeface="Arial" panose="020B0604020202020204" pitchFamily="34" charset="0"/>
                        </a:rPr>
                        <a:t>)</a:t>
                      </a:r>
                      <a:endParaRPr lang="ro-RO" sz="1100" b="0" i="1" u="none" strike="noStrike" dirty="0">
                        <a:solidFill>
                          <a:srgbClr val="000000"/>
                        </a:solidFill>
                        <a:effectLst/>
                        <a:latin typeface="Arial" panose="020B0604020202020204" pitchFamily="34" charset="0"/>
                      </a:endParaRPr>
                    </a:p>
                  </a:txBody>
                  <a:tcPr marL="9525" marR="9525" marT="9525" marB="0" anchor="ctr">
                    <a:lnL w="12700" cap="flat" cmpd="sng" algn="ctr">
                      <a:solidFill>
                        <a:schemeClr val="bg2">
                          <a:lumMod val="25000"/>
                        </a:schemeClr>
                      </a:solidFill>
                      <a:prstDash val="solid"/>
                      <a:round/>
                      <a:headEnd type="none" w="med" len="med"/>
                      <a:tailEnd type="none" w="med" len="med"/>
                    </a:lnL>
                    <a:lnR w="12700" cap="flat" cmpd="sng" algn="ctr">
                      <a:solidFill>
                        <a:schemeClr val="bg2">
                          <a:lumMod val="25000"/>
                        </a:schemeClr>
                      </a:solidFill>
                      <a:prstDash val="solid"/>
                      <a:round/>
                      <a:headEnd type="none" w="med" len="med"/>
                      <a:tailEnd type="none" w="med" len="med"/>
                    </a:lnR>
                    <a:lnT w="12700" cap="flat" cmpd="sng" algn="ctr">
                      <a:solidFill>
                        <a:schemeClr val="bg2">
                          <a:lumMod val="25000"/>
                        </a:schemeClr>
                      </a:solidFill>
                      <a:prstDash val="solid"/>
                      <a:round/>
                      <a:headEnd type="none" w="med" len="med"/>
                      <a:tailEnd type="none" w="med" len="med"/>
                    </a:lnT>
                    <a:lnB w="12700" cap="flat" cmpd="sng" algn="ctr">
                      <a:solidFill>
                        <a:schemeClr val="bg2">
                          <a:lumMod val="25000"/>
                        </a:schemeClr>
                      </a:solidFill>
                      <a:prstDash val="solid"/>
                      <a:round/>
                      <a:headEnd type="none" w="med" len="med"/>
                      <a:tailEnd type="none" w="med" len="med"/>
                    </a:lnB>
                  </a:tcPr>
                </a:tc>
                <a:tc>
                  <a:txBody>
                    <a:bodyPr/>
                    <a:lstStyle/>
                    <a:p>
                      <a:pPr algn="ctr" rtl="0" fontAlgn="ctr"/>
                      <a:r>
                        <a:rPr lang="ro-RO" sz="1300" b="0" i="0" u="none" strike="noStrike" dirty="0" smtClean="0">
                          <a:solidFill>
                            <a:srgbClr val="000000"/>
                          </a:solidFill>
                          <a:effectLst/>
                          <a:latin typeface="Arial" panose="020B0604020202020204" pitchFamily="34" charset="0"/>
                        </a:rPr>
                        <a:t>1.000</a:t>
                      </a:r>
                      <a:endParaRPr lang="ro-RO" sz="1300" b="0" i="0" u="none" strike="noStrike" dirty="0">
                        <a:solidFill>
                          <a:srgbClr val="000000"/>
                        </a:solidFill>
                        <a:effectLst/>
                        <a:latin typeface="Arial" panose="020B0604020202020204" pitchFamily="34" charset="0"/>
                      </a:endParaRPr>
                    </a:p>
                  </a:txBody>
                  <a:tcPr marL="9525" marR="9525" marT="9525" marB="0" anchor="ctr">
                    <a:lnL w="12700" cap="flat" cmpd="sng" algn="ctr">
                      <a:solidFill>
                        <a:schemeClr val="bg2">
                          <a:lumMod val="25000"/>
                        </a:schemeClr>
                      </a:solidFill>
                      <a:prstDash val="solid"/>
                      <a:round/>
                      <a:headEnd type="none" w="med" len="med"/>
                      <a:tailEnd type="none" w="med" len="med"/>
                    </a:lnL>
                    <a:lnR w="12700" cap="flat" cmpd="sng" algn="ctr">
                      <a:solidFill>
                        <a:schemeClr val="bg2">
                          <a:lumMod val="25000"/>
                        </a:schemeClr>
                      </a:solidFill>
                      <a:prstDash val="solid"/>
                      <a:round/>
                      <a:headEnd type="none" w="med" len="med"/>
                      <a:tailEnd type="none" w="med" len="med"/>
                    </a:lnR>
                    <a:lnT w="12700" cap="flat" cmpd="sng" algn="ctr">
                      <a:solidFill>
                        <a:schemeClr val="bg2">
                          <a:lumMod val="25000"/>
                        </a:schemeClr>
                      </a:solidFill>
                      <a:prstDash val="solid"/>
                      <a:round/>
                      <a:headEnd type="none" w="med" len="med"/>
                      <a:tailEnd type="none" w="med" len="med"/>
                    </a:lnT>
                    <a:lnB w="12700" cap="flat" cmpd="sng" algn="ctr">
                      <a:solidFill>
                        <a:schemeClr val="bg2">
                          <a:lumMod val="25000"/>
                        </a:schemeClr>
                      </a:solidFill>
                      <a:prstDash val="solid"/>
                      <a:round/>
                      <a:headEnd type="none" w="med" len="med"/>
                      <a:tailEnd type="none" w="med" len="med"/>
                    </a:lnB>
                  </a:tcPr>
                </a:tc>
                <a:tc>
                  <a:txBody>
                    <a:bodyPr/>
                    <a:lstStyle/>
                    <a:p>
                      <a:pPr algn="ctr" fontAlgn="ctr"/>
                      <a:r>
                        <a:rPr lang="ro-RO" sz="1300" b="0" i="0" u="none" strike="noStrike">
                          <a:solidFill>
                            <a:srgbClr val="000000"/>
                          </a:solidFill>
                          <a:effectLst/>
                          <a:latin typeface="Arial" panose="020B0604020202020204" pitchFamily="34" charset="0"/>
                        </a:rPr>
                        <a:t>0,04%</a:t>
                      </a:r>
                    </a:p>
                  </a:txBody>
                  <a:tcPr marL="9525" marR="9525" marT="9525" marB="0" anchor="ctr">
                    <a:lnL w="12700" cap="flat" cmpd="sng" algn="ctr">
                      <a:solidFill>
                        <a:schemeClr val="bg2">
                          <a:lumMod val="25000"/>
                        </a:schemeClr>
                      </a:solidFill>
                      <a:prstDash val="solid"/>
                      <a:round/>
                      <a:headEnd type="none" w="med" len="med"/>
                      <a:tailEnd type="none" w="med" len="med"/>
                    </a:lnL>
                    <a:lnR w="12700" cap="flat" cmpd="sng" algn="ctr">
                      <a:solidFill>
                        <a:schemeClr val="bg2">
                          <a:lumMod val="25000"/>
                        </a:schemeClr>
                      </a:solidFill>
                      <a:prstDash val="solid"/>
                      <a:round/>
                      <a:headEnd type="none" w="med" len="med"/>
                      <a:tailEnd type="none" w="med" len="med"/>
                    </a:lnR>
                    <a:lnT w="12700" cap="flat" cmpd="sng" algn="ctr">
                      <a:solidFill>
                        <a:schemeClr val="bg2">
                          <a:lumMod val="25000"/>
                        </a:schemeClr>
                      </a:solidFill>
                      <a:prstDash val="solid"/>
                      <a:round/>
                      <a:headEnd type="none" w="med" len="med"/>
                      <a:tailEnd type="none" w="med" len="med"/>
                    </a:lnT>
                    <a:lnB w="12700" cap="flat" cmpd="sng" algn="ctr">
                      <a:solidFill>
                        <a:schemeClr val="bg2">
                          <a:lumMod val="25000"/>
                        </a:schemeClr>
                      </a:solidFill>
                      <a:prstDash val="solid"/>
                      <a:round/>
                      <a:headEnd type="none" w="med" len="med"/>
                      <a:tailEnd type="none" w="med" len="med"/>
                    </a:lnB>
                  </a:tcPr>
                </a:tc>
              </a:tr>
              <a:tr h="289345">
                <a:tc>
                  <a:txBody>
                    <a:bodyPr/>
                    <a:lstStyle/>
                    <a:p>
                      <a:pPr algn="l" rtl="0" fontAlgn="ctr"/>
                      <a:r>
                        <a:rPr lang="ro-RO" sz="1300" b="0" i="0" u="none" strike="noStrike" dirty="0">
                          <a:solidFill>
                            <a:srgbClr val="000000"/>
                          </a:solidFill>
                          <a:effectLst/>
                          <a:latin typeface="Arial" panose="020B0604020202020204" pitchFamily="34" charset="0"/>
                        </a:rPr>
                        <a:t>     Alte transferuri </a:t>
                      </a:r>
                      <a:r>
                        <a:rPr lang="ro-RO" sz="1100" b="0" i="1" u="none" strike="noStrike" dirty="0">
                          <a:solidFill>
                            <a:srgbClr val="000000"/>
                          </a:solidFill>
                          <a:effectLst/>
                          <a:latin typeface="Arial" panose="020B0604020202020204" pitchFamily="34" charset="0"/>
                        </a:rPr>
                        <a:t>(</a:t>
                      </a:r>
                      <a:r>
                        <a:rPr lang="ro-RO" sz="1100" b="0" i="1" u="none" strike="noStrike" dirty="0" err="1">
                          <a:solidFill>
                            <a:srgbClr val="000000"/>
                          </a:solidFill>
                          <a:effectLst/>
                          <a:latin typeface="Arial" panose="020B0604020202020204" pitchFamily="34" charset="0"/>
                        </a:rPr>
                        <a:t>finanţarea</a:t>
                      </a:r>
                      <a:r>
                        <a:rPr lang="ro-RO" sz="1100" b="0" i="1" u="none" strike="noStrike" dirty="0">
                          <a:solidFill>
                            <a:srgbClr val="000000"/>
                          </a:solidFill>
                          <a:effectLst/>
                          <a:latin typeface="Arial" panose="020B0604020202020204" pitchFamily="34" charset="0"/>
                        </a:rPr>
                        <a:t> </a:t>
                      </a:r>
                      <a:r>
                        <a:rPr lang="ro-RO" sz="1100" b="0" i="1" u="none" strike="noStrike" dirty="0" err="1">
                          <a:solidFill>
                            <a:srgbClr val="000000"/>
                          </a:solidFill>
                          <a:effectLst/>
                          <a:latin typeface="Arial" panose="020B0604020202020204" pitchFamily="34" charset="0"/>
                        </a:rPr>
                        <a:t>învăţământului</a:t>
                      </a:r>
                      <a:r>
                        <a:rPr lang="ro-RO" sz="1100" b="0" i="1" u="none" strike="noStrike" dirty="0">
                          <a:solidFill>
                            <a:srgbClr val="000000"/>
                          </a:solidFill>
                          <a:effectLst/>
                          <a:latin typeface="Arial" panose="020B0604020202020204" pitchFamily="34" charset="0"/>
                        </a:rPr>
                        <a:t> particular sau confesional </a:t>
                      </a:r>
                      <a:r>
                        <a:rPr lang="ro-RO" sz="1100" b="0" i="1" u="none" strike="noStrike" dirty="0" smtClean="0">
                          <a:solidFill>
                            <a:srgbClr val="000000"/>
                          </a:solidFill>
                          <a:effectLst/>
                          <a:latin typeface="Arial" panose="020B0604020202020204" pitchFamily="34" charset="0"/>
                        </a:rPr>
                        <a:t>acreditat)</a:t>
                      </a:r>
                      <a:endParaRPr lang="ro-RO" sz="1100" b="0" i="1" u="none" strike="noStrike" dirty="0">
                        <a:solidFill>
                          <a:srgbClr val="000000"/>
                        </a:solidFill>
                        <a:effectLst/>
                        <a:latin typeface="Arial" panose="020B0604020202020204" pitchFamily="34" charset="0"/>
                      </a:endParaRPr>
                    </a:p>
                  </a:txBody>
                  <a:tcPr marL="9525" marR="9525" marT="9525" marB="0" anchor="ctr">
                    <a:lnL w="12700" cap="flat" cmpd="sng" algn="ctr">
                      <a:solidFill>
                        <a:schemeClr val="bg2">
                          <a:lumMod val="25000"/>
                        </a:schemeClr>
                      </a:solidFill>
                      <a:prstDash val="solid"/>
                      <a:round/>
                      <a:headEnd type="none" w="med" len="med"/>
                      <a:tailEnd type="none" w="med" len="med"/>
                    </a:lnL>
                    <a:lnR w="12700" cap="flat" cmpd="sng" algn="ctr">
                      <a:solidFill>
                        <a:schemeClr val="bg2">
                          <a:lumMod val="25000"/>
                        </a:schemeClr>
                      </a:solidFill>
                      <a:prstDash val="solid"/>
                      <a:round/>
                      <a:headEnd type="none" w="med" len="med"/>
                      <a:tailEnd type="none" w="med" len="med"/>
                    </a:lnR>
                    <a:lnT w="12700" cap="flat" cmpd="sng" algn="ctr">
                      <a:solidFill>
                        <a:schemeClr val="bg2">
                          <a:lumMod val="25000"/>
                        </a:schemeClr>
                      </a:solidFill>
                      <a:prstDash val="solid"/>
                      <a:round/>
                      <a:headEnd type="none" w="med" len="med"/>
                      <a:tailEnd type="none" w="med" len="med"/>
                    </a:lnT>
                    <a:lnB w="12700" cap="flat" cmpd="sng" algn="ctr">
                      <a:solidFill>
                        <a:schemeClr val="bg2">
                          <a:lumMod val="25000"/>
                        </a:schemeClr>
                      </a:solidFill>
                      <a:prstDash val="solid"/>
                      <a:round/>
                      <a:headEnd type="none" w="med" len="med"/>
                      <a:tailEnd type="none" w="med" len="med"/>
                    </a:lnB>
                  </a:tcPr>
                </a:tc>
                <a:tc>
                  <a:txBody>
                    <a:bodyPr/>
                    <a:lstStyle/>
                    <a:p>
                      <a:pPr algn="ctr" rtl="0" fontAlgn="ctr"/>
                      <a:r>
                        <a:rPr lang="ro-RO" sz="1300" b="0" i="0" u="none" strike="noStrike" dirty="0" smtClean="0">
                          <a:solidFill>
                            <a:srgbClr val="000000"/>
                          </a:solidFill>
                          <a:effectLst/>
                          <a:latin typeface="Arial" panose="020B0604020202020204" pitchFamily="34" charset="0"/>
                        </a:rPr>
                        <a:t>24.603</a:t>
                      </a:r>
                      <a:endParaRPr lang="ro-RO" sz="1300" b="0" i="0" u="none" strike="noStrike" dirty="0">
                        <a:solidFill>
                          <a:srgbClr val="000000"/>
                        </a:solidFill>
                        <a:effectLst/>
                        <a:latin typeface="Arial" panose="020B0604020202020204" pitchFamily="34" charset="0"/>
                      </a:endParaRPr>
                    </a:p>
                  </a:txBody>
                  <a:tcPr marL="9525" marR="9525" marT="9525" marB="0" anchor="ctr">
                    <a:lnL w="12700" cap="flat" cmpd="sng" algn="ctr">
                      <a:solidFill>
                        <a:schemeClr val="bg2">
                          <a:lumMod val="25000"/>
                        </a:schemeClr>
                      </a:solidFill>
                      <a:prstDash val="solid"/>
                      <a:round/>
                      <a:headEnd type="none" w="med" len="med"/>
                      <a:tailEnd type="none" w="med" len="med"/>
                    </a:lnL>
                    <a:lnR w="12700" cap="flat" cmpd="sng" algn="ctr">
                      <a:solidFill>
                        <a:schemeClr val="bg2">
                          <a:lumMod val="25000"/>
                        </a:schemeClr>
                      </a:solidFill>
                      <a:prstDash val="solid"/>
                      <a:round/>
                      <a:headEnd type="none" w="med" len="med"/>
                      <a:tailEnd type="none" w="med" len="med"/>
                    </a:lnR>
                    <a:lnT w="12700" cap="flat" cmpd="sng" algn="ctr">
                      <a:solidFill>
                        <a:schemeClr val="bg2">
                          <a:lumMod val="25000"/>
                        </a:schemeClr>
                      </a:solidFill>
                      <a:prstDash val="solid"/>
                      <a:round/>
                      <a:headEnd type="none" w="med" len="med"/>
                      <a:tailEnd type="none" w="med" len="med"/>
                    </a:lnT>
                    <a:lnB w="12700" cap="flat" cmpd="sng" algn="ctr">
                      <a:solidFill>
                        <a:schemeClr val="bg2">
                          <a:lumMod val="25000"/>
                        </a:schemeClr>
                      </a:solidFill>
                      <a:prstDash val="solid"/>
                      <a:round/>
                      <a:headEnd type="none" w="med" len="med"/>
                      <a:tailEnd type="none" w="med" len="med"/>
                    </a:lnB>
                  </a:tcPr>
                </a:tc>
                <a:tc>
                  <a:txBody>
                    <a:bodyPr/>
                    <a:lstStyle/>
                    <a:p>
                      <a:pPr algn="ctr" rtl="0" fontAlgn="b"/>
                      <a:r>
                        <a:rPr lang="ro-RO" sz="1300" b="0" i="0" u="none" strike="noStrike" dirty="0">
                          <a:solidFill>
                            <a:srgbClr val="000000"/>
                          </a:solidFill>
                          <a:effectLst/>
                          <a:latin typeface="Arial" panose="020B0604020202020204" pitchFamily="34" charset="0"/>
                        </a:rPr>
                        <a:t>0,97%</a:t>
                      </a:r>
                    </a:p>
                  </a:txBody>
                  <a:tcPr marL="9525" marR="9525" marT="9525" marB="0" anchor="b">
                    <a:lnL w="12700" cap="flat" cmpd="sng" algn="ctr">
                      <a:solidFill>
                        <a:schemeClr val="bg2">
                          <a:lumMod val="25000"/>
                        </a:schemeClr>
                      </a:solidFill>
                      <a:prstDash val="solid"/>
                      <a:round/>
                      <a:headEnd type="none" w="med" len="med"/>
                      <a:tailEnd type="none" w="med" len="med"/>
                    </a:lnL>
                    <a:lnR w="12700" cap="flat" cmpd="sng" algn="ctr">
                      <a:solidFill>
                        <a:schemeClr val="bg2">
                          <a:lumMod val="25000"/>
                        </a:schemeClr>
                      </a:solidFill>
                      <a:prstDash val="solid"/>
                      <a:round/>
                      <a:headEnd type="none" w="med" len="med"/>
                      <a:tailEnd type="none" w="med" len="med"/>
                    </a:lnR>
                    <a:lnT w="12700" cap="flat" cmpd="sng" algn="ctr">
                      <a:solidFill>
                        <a:schemeClr val="bg2">
                          <a:lumMod val="25000"/>
                        </a:schemeClr>
                      </a:solidFill>
                      <a:prstDash val="solid"/>
                      <a:round/>
                      <a:headEnd type="none" w="med" len="med"/>
                      <a:tailEnd type="none" w="med" len="med"/>
                    </a:lnT>
                    <a:lnB w="12700" cap="flat" cmpd="sng" algn="ctr">
                      <a:solidFill>
                        <a:schemeClr val="bg2">
                          <a:lumMod val="25000"/>
                        </a:schemeClr>
                      </a:solidFill>
                      <a:prstDash val="solid"/>
                      <a:round/>
                      <a:headEnd type="none" w="med" len="med"/>
                      <a:tailEnd type="none" w="med" len="med"/>
                    </a:lnB>
                  </a:tcPr>
                </a:tc>
              </a:tr>
              <a:tr h="258997">
                <a:tc>
                  <a:txBody>
                    <a:bodyPr/>
                    <a:lstStyle/>
                    <a:p>
                      <a:pPr algn="l" rtl="0" fontAlgn="ctr"/>
                      <a:r>
                        <a:rPr lang="ro-RO" sz="1300" b="0" i="0" u="none" strike="noStrike" dirty="0">
                          <a:solidFill>
                            <a:srgbClr val="000000"/>
                          </a:solidFill>
                          <a:effectLst/>
                          <a:latin typeface="Arial" panose="020B0604020202020204" pitchFamily="34" charset="0"/>
                        </a:rPr>
                        <a:t>     Asistență socială</a:t>
                      </a:r>
                    </a:p>
                  </a:txBody>
                  <a:tcPr marL="9525" marR="9525" marT="9525" marB="0" anchor="ctr">
                    <a:lnL w="12700" cap="flat" cmpd="sng" algn="ctr">
                      <a:solidFill>
                        <a:schemeClr val="bg2">
                          <a:lumMod val="25000"/>
                        </a:schemeClr>
                      </a:solidFill>
                      <a:prstDash val="solid"/>
                      <a:round/>
                      <a:headEnd type="none" w="med" len="med"/>
                      <a:tailEnd type="none" w="med" len="med"/>
                    </a:lnL>
                    <a:lnR w="12700" cap="flat" cmpd="sng" algn="ctr">
                      <a:solidFill>
                        <a:schemeClr val="bg2">
                          <a:lumMod val="25000"/>
                        </a:schemeClr>
                      </a:solidFill>
                      <a:prstDash val="solid"/>
                      <a:round/>
                      <a:headEnd type="none" w="med" len="med"/>
                      <a:tailEnd type="none" w="med" len="med"/>
                    </a:lnR>
                    <a:lnT w="12700" cap="flat" cmpd="sng" algn="ctr">
                      <a:solidFill>
                        <a:schemeClr val="bg2">
                          <a:lumMod val="25000"/>
                        </a:schemeClr>
                      </a:solidFill>
                      <a:prstDash val="solid"/>
                      <a:round/>
                      <a:headEnd type="none" w="med" len="med"/>
                      <a:tailEnd type="none" w="med" len="med"/>
                    </a:lnT>
                    <a:lnB w="12700" cap="flat" cmpd="sng" algn="ctr">
                      <a:solidFill>
                        <a:schemeClr val="bg2">
                          <a:lumMod val="25000"/>
                        </a:schemeClr>
                      </a:solidFill>
                      <a:prstDash val="solid"/>
                      <a:round/>
                      <a:headEnd type="none" w="med" len="med"/>
                      <a:tailEnd type="none" w="med" len="med"/>
                    </a:lnB>
                  </a:tcPr>
                </a:tc>
                <a:tc>
                  <a:txBody>
                    <a:bodyPr/>
                    <a:lstStyle/>
                    <a:p>
                      <a:pPr algn="ctr" rtl="0" fontAlgn="ctr"/>
                      <a:r>
                        <a:rPr lang="ro-RO" sz="1300" b="0" i="0" u="none" strike="noStrike" dirty="0" smtClean="0">
                          <a:solidFill>
                            <a:srgbClr val="000000"/>
                          </a:solidFill>
                          <a:effectLst/>
                          <a:latin typeface="Arial" panose="020B0604020202020204" pitchFamily="34" charset="0"/>
                        </a:rPr>
                        <a:t>113.190</a:t>
                      </a:r>
                      <a:endParaRPr lang="ro-RO" sz="1300" b="0" i="0" u="none" strike="noStrike" dirty="0">
                        <a:solidFill>
                          <a:srgbClr val="000000"/>
                        </a:solidFill>
                        <a:effectLst/>
                        <a:latin typeface="Arial" panose="020B0604020202020204" pitchFamily="34" charset="0"/>
                      </a:endParaRPr>
                    </a:p>
                  </a:txBody>
                  <a:tcPr marL="9525" marR="9525" marT="9525" marB="0" anchor="ctr">
                    <a:lnL w="12700" cap="flat" cmpd="sng" algn="ctr">
                      <a:solidFill>
                        <a:schemeClr val="bg2">
                          <a:lumMod val="25000"/>
                        </a:schemeClr>
                      </a:solidFill>
                      <a:prstDash val="solid"/>
                      <a:round/>
                      <a:headEnd type="none" w="med" len="med"/>
                      <a:tailEnd type="none" w="med" len="med"/>
                    </a:lnL>
                    <a:lnR w="12700" cap="flat" cmpd="sng" algn="ctr">
                      <a:solidFill>
                        <a:schemeClr val="bg2">
                          <a:lumMod val="25000"/>
                        </a:schemeClr>
                      </a:solidFill>
                      <a:prstDash val="solid"/>
                      <a:round/>
                      <a:headEnd type="none" w="med" len="med"/>
                      <a:tailEnd type="none" w="med" len="med"/>
                    </a:lnR>
                    <a:lnT w="12700" cap="flat" cmpd="sng" algn="ctr">
                      <a:solidFill>
                        <a:schemeClr val="bg2">
                          <a:lumMod val="25000"/>
                        </a:schemeClr>
                      </a:solidFill>
                      <a:prstDash val="solid"/>
                      <a:round/>
                      <a:headEnd type="none" w="med" len="med"/>
                      <a:tailEnd type="none" w="med" len="med"/>
                    </a:lnT>
                    <a:lnB w="12700" cap="flat" cmpd="sng" algn="ctr">
                      <a:solidFill>
                        <a:schemeClr val="bg2">
                          <a:lumMod val="25000"/>
                        </a:schemeClr>
                      </a:solidFill>
                      <a:prstDash val="solid"/>
                      <a:round/>
                      <a:headEnd type="none" w="med" len="med"/>
                      <a:tailEnd type="none" w="med" len="med"/>
                    </a:lnB>
                  </a:tcPr>
                </a:tc>
                <a:tc>
                  <a:txBody>
                    <a:bodyPr/>
                    <a:lstStyle/>
                    <a:p>
                      <a:pPr algn="ctr" rtl="0" fontAlgn="b"/>
                      <a:r>
                        <a:rPr lang="ro-RO" sz="1300" b="0" i="0" u="none" strike="noStrike" dirty="0">
                          <a:solidFill>
                            <a:srgbClr val="000000"/>
                          </a:solidFill>
                          <a:effectLst/>
                          <a:latin typeface="Arial" panose="020B0604020202020204" pitchFamily="34" charset="0"/>
                        </a:rPr>
                        <a:t>4,46%</a:t>
                      </a:r>
                    </a:p>
                  </a:txBody>
                  <a:tcPr marL="9525" marR="9525" marT="9525" marB="0" anchor="b">
                    <a:lnL w="12700" cap="flat" cmpd="sng" algn="ctr">
                      <a:solidFill>
                        <a:schemeClr val="bg2">
                          <a:lumMod val="25000"/>
                        </a:schemeClr>
                      </a:solidFill>
                      <a:prstDash val="solid"/>
                      <a:round/>
                      <a:headEnd type="none" w="med" len="med"/>
                      <a:tailEnd type="none" w="med" len="med"/>
                    </a:lnL>
                    <a:lnR w="12700" cap="flat" cmpd="sng" algn="ctr">
                      <a:solidFill>
                        <a:schemeClr val="bg2">
                          <a:lumMod val="25000"/>
                        </a:schemeClr>
                      </a:solidFill>
                      <a:prstDash val="solid"/>
                      <a:round/>
                      <a:headEnd type="none" w="med" len="med"/>
                      <a:tailEnd type="none" w="med" len="med"/>
                    </a:lnR>
                    <a:lnT w="12700" cap="flat" cmpd="sng" algn="ctr">
                      <a:solidFill>
                        <a:schemeClr val="bg2">
                          <a:lumMod val="25000"/>
                        </a:schemeClr>
                      </a:solidFill>
                      <a:prstDash val="solid"/>
                      <a:round/>
                      <a:headEnd type="none" w="med" len="med"/>
                      <a:tailEnd type="none" w="med" len="med"/>
                    </a:lnT>
                    <a:lnB w="12700" cap="flat" cmpd="sng" algn="ctr">
                      <a:solidFill>
                        <a:schemeClr val="bg2">
                          <a:lumMod val="25000"/>
                        </a:schemeClr>
                      </a:solidFill>
                      <a:prstDash val="solid"/>
                      <a:round/>
                      <a:headEnd type="none" w="med" len="med"/>
                      <a:tailEnd type="none" w="med" len="med"/>
                    </a:lnB>
                  </a:tcPr>
                </a:tc>
                <a:extLst>
                  <a:ext uri="{0D108BD9-81ED-4DB2-BD59-A6C34878D82A}">
                    <a16:rowId xmlns="" xmlns:a16="http://schemas.microsoft.com/office/drawing/2014/main" val="10005"/>
                  </a:ext>
                </a:extLst>
              </a:tr>
              <a:tr h="262859">
                <a:tc>
                  <a:txBody>
                    <a:bodyPr/>
                    <a:lstStyle/>
                    <a:p>
                      <a:pPr algn="l" rtl="0" fontAlgn="ctr"/>
                      <a:r>
                        <a:rPr lang="ro-RO" sz="1300" b="0" i="0" u="none" strike="noStrike" dirty="0">
                          <a:solidFill>
                            <a:srgbClr val="000000"/>
                          </a:solidFill>
                          <a:effectLst/>
                          <a:latin typeface="Arial" panose="020B0604020202020204" pitchFamily="34" charset="0"/>
                        </a:rPr>
                        <a:t>     Alte cheltuieli </a:t>
                      </a:r>
                      <a:r>
                        <a:rPr lang="ro-RO" sz="1100" b="0" i="1" u="none" strike="noStrike" dirty="0">
                          <a:solidFill>
                            <a:srgbClr val="000000"/>
                          </a:solidFill>
                          <a:effectLst/>
                          <a:latin typeface="Arial" panose="020B0604020202020204" pitchFamily="34" charset="0"/>
                        </a:rPr>
                        <a:t>(despăgubiri civile, programe </a:t>
                      </a:r>
                      <a:r>
                        <a:rPr lang="ro-RO" sz="1100" b="0" i="1" u="none" strike="noStrike" dirty="0" err="1">
                          <a:solidFill>
                            <a:srgbClr val="000000"/>
                          </a:solidFill>
                          <a:effectLst/>
                          <a:latin typeface="Arial" panose="020B0604020202020204" pitchFamily="34" charset="0"/>
                        </a:rPr>
                        <a:t>educaţionale</a:t>
                      </a:r>
                      <a:r>
                        <a:rPr lang="ro-RO" sz="1100" b="0" i="1" u="none" strike="noStrike" dirty="0">
                          <a:solidFill>
                            <a:srgbClr val="000000"/>
                          </a:solidFill>
                          <a:effectLst/>
                          <a:latin typeface="Arial" panose="020B0604020202020204" pitchFamily="34" charset="0"/>
                        </a:rPr>
                        <a:t> </a:t>
                      </a:r>
                      <a:r>
                        <a:rPr lang="ro-RO" sz="1100" b="0" i="1" u="none" strike="noStrike" dirty="0" err="1">
                          <a:solidFill>
                            <a:srgbClr val="000000"/>
                          </a:solidFill>
                          <a:effectLst/>
                          <a:latin typeface="Arial" panose="020B0604020202020204" pitchFamily="34" charset="0"/>
                        </a:rPr>
                        <a:t>şi</a:t>
                      </a:r>
                      <a:r>
                        <a:rPr lang="ro-RO" sz="1100" b="0" i="1" u="none" strike="noStrike" dirty="0">
                          <a:solidFill>
                            <a:srgbClr val="000000"/>
                          </a:solidFill>
                          <a:effectLst/>
                          <a:latin typeface="Arial" panose="020B0604020202020204" pitchFamily="34" charset="0"/>
                        </a:rPr>
                        <a:t> sportive, sume aferente persoanelor cu handicap neîncadrate)</a:t>
                      </a:r>
                    </a:p>
                  </a:txBody>
                  <a:tcPr marL="9525" marR="9525" marT="9525" marB="0" anchor="ctr">
                    <a:lnL w="12700" cap="flat" cmpd="sng" algn="ctr">
                      <a:solidFill>
                        <a:schemeClr val="bg2">
                          <a:lumMod val="25000"/>
                        </a:schemeClr>
                      </a:solidFill>
                      <a:prstDash val="solid"/>
                      <a:round/>
                      <a:headEnd type="none" w="med" len="med"/>
                      <a:tailEnd type="none" w="med" len="med"/>
                    </a:lnL>
                    <a:lnR w="12700" cap="flat" cmpd="sng" algn="ctr">
                      <a:solidFill>
                        <a:schemeClr val="bg2">
                          <a:lumMod val="25000"/>
                        </a:schemeClr>
                      </a:solidFill>
                      <a:prstDash val="solid"/>
                      <a:round/>
                      <a:headEnd type="none" w="med" len="med"/>
                      <a:tailEnd type="none" w="med" len="med"/>
                    </a:lnR>
                    <a:lnT w="12700" cap="flat" cmpd="sng" algn="ctr">
                      <a:solidFill>
                        <a:schemeClr val="bg2">
                          <a:lumMod val="25000"/>
                        </a:schemeClr>
                      </a:solidFill>
                      <a:prstDash val="solid"/>
                      <a:round/>
                      <a:headEnd type="none" w="med" len="med"/>
                      <a:tailEnd type="none" w="med" len="med"/>
                    </a:lnT>
                    <a:lnB w="12700" cap="flat" cmpd="sng" algn="ctr">
                      <a:solidFill>
                        <a:schemeClr val="bg2">
                          <a:lumMod val="25000"/>
                        </a:schemeClr>
                      </a:solidFill>
                      <a:prstDash val="solid"/>
                      <a:round/>
                      <a:headEnd type="none" w="med" len="med"/>
                      <a:tailEnd type="none" w="med" len="med"/>
                    </a:lnB>
                  </a:tcPr>
                </a:tc>
                <a:tc>
                  <a:txBody>
                    <a:bodyPr/>
                    <a:lstStyle/>
                    <a:p>
                      <a:pPr algn="ctr" rtl="0" fontAlgn="ctr"/>
                      <a:r>
                        <a:rPr lang="ro-RO" sz="1300" b="0" i="0" u="none" strike="noStrike" dirty="0" smtClean="0">
                          <a:solidFill>
                            <a:srgbClr val="000000"/>
                          </a:solidFill>
                          <a:effectLst/>
                          <a:latin typeface="Arial" panose="020B0604020202020204" pitchFamily="34" charset="0"/>
                        </a:rPr>
                        <a:t>6.312</a:t>
                      </a:r>
                      <a:endParaRPr lang="ro-RO" sz="1300" b="0" i="0" u="none" strike="noStrike" dirty="0">
                        <a:solidFill>
                          <a:srgbClr val="000000"/>
                        </a:solidFill>
                        <a:effectLst/>
                        <a:latin typeface="Arial" panose="020B0604020202020204" pitchFamily="34" charset="0"/>
                      </a:endParaRPr>
                    </a:p>
                  </a:txBody>
                  <a:tcPr marL="9525" marR="9525" marT="9525" marB="0" anchor="ctr">
                    <a:lnL w="12700" cap="flat" cmpd="sng" algn="ctr">
                      <a:solidFill>
                        <a:schemeClr val="bg2">
                          <a:lumMod val="25000"/>
                        </a:schemeClr>
                      </a:solidFill>
                      <a:prstDash val="solid"/>
                      <a:round/>
                      <a:headEnd type="none" w="med" len="med"/>
                      <a:tailEnd type="none" w="med" len="med"/>
                    </a:lnL>
                    <a:lnR w="12700" cap="flat" cmpd="sng" algn="ctr">
                      <a:solidFill>
                        <a:schemeClr val="bg2">
                          <a:lumMod val="25000"/>
                        </a:schemeClr>
                      </a:solidFill>
                      <a:prstDash val="solid"/>
                      <a:round/>
                      <a:headEnd type="none" w="med" len="med"/>
                      <a:tailEnd type="none" w="med" len="med"/>
                    </a:lnR>
                    <a:lnT w="12700" cap="flat" cmpd="sng" algn="ctr">
                      <a:solidFill>
                        <a:schemeClr val="bg2">
                          <a:lumMod val="25000"/>
                        </a:schemeClr>
                      </a:solidFill>
                      <a:prstDash val="solid"/>
                      <a:round/>
                      <a:headEnd type="none" w="med" len="med"/>
                      <a:tailEnd type="none" w="med" len="med"/>
                    </a:lnT>
                    <a:lnB w="12700" cap="flat" cmpd="sng" algn="ctr">
                      <a:solidFill>
                        <a:schemeClr val="bg2">
                          <a:lumMod val="25000"/>
                        </a:schemeClr>
                      </a:solidFill>
                      <a:prstDash val="solid"/>
                      <a:round/>
                      <a:headEnd type="none" w="med" len="med"/>
                      <a:tailEnd type="none" w="med" len="med"/>
                    </a:lnB>
                  </a:tcPr>
                </a:tc>
                <a:tc>
                  <a:txBody>
                    <a:bodyPr/>
                    <a:lstStyle/>
                    <a:p>
                      <a:pPr algn="ctr" rtl="0" fontAlgn="b"/>
                      <a:r>
                        <a:rPr lang="ro-RO" sz="1300" b="0" i="0" u="none" strike="noStrike">
                          <a:solidFill>
                            <a:srgbClr val="000000"/>
                          </a:solidFill>
                          <a:effectLst/>
                          <a:latin typeface="Arial" panose="020B0604020202020204" pitchFamily="34" charset="0"/>
                        </a:rPr>
                        <a:t>0,25%</a:t>
                      </a:r>
                    </a:p>
                  </a:txBody>
                  <a:tcPr marL="9525" marR="9525" marT="9525" marB="0" anchor="b">
                    <a:lnL w="12700" cap="flat" cmpd="sng" algn="ctr">
                      <a:solidFill>
                        <a:schemeClr val="bg2">
                          <a:lumMod val="25000"/>
                        </a:schemeClr>
                      </a:solidFill>
                      <a:prstDash val="solid"/>
                      <a:round/>
                      <a:headEnd type="none" w="med" len="med"/>
                      <a:tailEnd type="none" w="med" len="med"/>
                    </a:lnL>
                    <a:lnR w="12700" cap="flat" cmpd="sng" algn="ctr">
                      <a:solidFill>
                        <a:schemeClr val="bg2">
                          <a:lumMod val="25000"/>
                        </a:schemeClr>
                      </a:solidFill>
                      <a:prstDash val="solid"/>
                      <a:round/>
                      <a:headEnd type="none" w="med" len="med"/>
                      <a:tailEnd type="none" w="med" len="med"/>
                    </a:lnR>
                    <a:lnT w="12700" cap="flat" cmpd="sng" algn="ctr">
                      <a:solidFill>
                        <a:schemeClr val="bg2">
                          <a:lumMod val="25000"/>
                        </a:schemeClr>
                      </a:solidFill>
                      <a:prstDash val="solid"/>
                      <a:round/>
                      <a:headEnd type="none" w="med" len="med"/>
                      <a:tailEnd type="none" w="med" len="med"/>
                    </a:lnT>
                    <a:lnB w="12700" cap="flat" cmpd="sng" algn="ctr">
                      <a:solidFill>
                        <a:schemeClr val="bg2">
                          <a:lumMod val="25000"/>
                        </a:schemeClr>
                      </a:solidFill>
                      <a:prstDash val="solid"/>
                      <a:round/>
                      <a:headEnd type="none" w="med" len="med"/>
                      <a:tailEnd type="none" w="med" len="med"/>
                    </a:lnB>
                  </a:tcPr>
                </a:tc>
                <a:extLst>
                  <a:ext uri="{0D108BD9-81ED-4DB2-BD59-A6C34878D82A}">
                    <a16:rowId xmlns="" xmlns:a16="http://schemas.microsoft.com/office/drawing/2014/main" val="10006"/>
                  </a:ext>
                </a:extLst>
              </a:tr>
              <a:tr h="291637">
                <a:tc>
                  <a:txBody>
                    <a:bodyPr/>
                    <a:lstStyle/>
                    <a:p>
                      <a:pPr algn="l" rtl="0" fontAlgn="ctr"/>
                      <a:r>
                        <a:rPr lang="ro-RO" sz="1300" b="0" i="0" u="none" strike="noStrike" dirty="0">
                          <a:solidFill>
                            <a:srgbClr val="000000"/>
                          </a:solidFill>
                          <a:effectLst/>
                          <a:latin typeface="Arial" panose="020B0604020202020204" pitchFamily="34" charset="0"/>
                        </a:rPr>
                        <a:t>     Burse</a:t>
                      </a:r>
                    </a:p>
                  </a:txBody>
                  <a:tcPr marL="9525" marR="9525" marT="9525" marB="0" anchor="ctr">
                    <a:lnL w="12700" cap="flat" cmpd="sng" algn="ctr">
                      <a:solidFill>
                        <a:schemeClr val="bg2">
                          <a:lumMod val="25000"/>
                        </a:schemeClr>
                      </a:solidFill>
                      <a:prstDash val="solid"/>
                      <a:round/>
                      <a:headEnd type="none" w="med" len="med"/>
                      <a:tailEnd type="none" w="med" len="med"/>
                    </a:lnL>
                    <a:lnR w="12700" cap="flat" cmpd="sng" algn="ctr">
                      <a:solidFill>
                        <a:schemeClr val="bg2">
                          <a:lumMod val="25000"/>
                        </a:schemeClr>
                      </a:solidFill>
                      <a:prstDash val="solid"/>
                      <a:round/>
                      <a:headEnd type="none" w="med" len="med"/>
                      <a:tailEnd type="none" w="med" len="med"/>
                    </a:lnR>
                    <a:lnT w="12700" cap="flat" cmpd="sng" algn="ctr">
                      <a:solidFill>
                        <a:schemeClr val="bg2">
                          <a:lumMod val="25000"/>
                        </a:schemeClr>
                      </a:solidFill>
                      <a:prstDash val="solid"/>
                      <a:round/>
                      <a:headEnd type="none" w="med" len="med"/>
                      <a:tailEnd type="none" w="med" len="med"/>
                    </a:lnT>
                    <a:lnB w="12700" cap="flat" cmpd="sng" algn="ctr">
                      <a:solidFill>
                        <a:schemeClr val="bg2">
                          <a:lumMod val="25000"/>
                        </a:schemeClr>
                      </a:solidFill>
                      <a:prstDash val="solid"/>
                      <a:round/>
                      <a:headEnd type="none" w="med" len="med"/>
                      <a:tailEnd type="none" w="med" len="med"/>
                    </a:lnB>
                  </a:tcPr>
                </a:tc>
                <a:tc>
                  <a:txBody>
                    <a:bodyPr/>
                    <a:lstStyle/>
                    <a:p>
                      <a:pPr algn="ctr" rtl="0" fontAlgn="ctr"/>
                      <a:r>
                        <a:rPr lang="ro-RO" sz="1300" b="0" i="0" u="none" strike="noStrike" dirty="0" smtClean="0">
                          <a:solidFill>
                            <a:srgbClr val="000000"/>
                          </a:solidFill>
                          <a:effectLst/>
                          <a:latin typeface="Arial" panose="020B0604020202020204" pitchFamily="34" charset="0"/>
                        </a:rPr>
                        <a:t>19.269</a:t>
                      </a:r>
                      <a:endParaRPr lang="ro-RO" sz="1300" b="0" i="0" u="none" strike="noStrike" dirty="0">
                        <a:solidFill>
                          <a:srgbClr val="000000"/>
                        </a:solidFill>
                        <a:effectLst/>
                        <a:latin typeface="Arial" panose="020B0604020202020204" pitchFamily="34" charset="0"/>
                      </a:endParaRPr>
                    </a:p>
                  </a:txBody>
                  <a:tcPr marL="9525" marR="9525" marT="9525" marB="0" anchor="ctr">
                    <a:lnL w="12700" cap="flat" cmpd="sng" algn="ctr">
                      <a:solidFill>
                        <a:schemeClr val="bg2">
                          <a:lumMod val="25000"/>
                        </a:schemeClr>
                      </a:solidFill>
                      <a:prstDash val="solid"/>
                      <a:round/>
                      <a:headEnd type="none" w="med" len="med"/>
                      <a:tailEnd type="none" w="med" len="med"/>
                    </a:lnL>
                    <a:lnR w="12700" cap="flat" cmpd="sng" algn="ctr">
                      <a:solidFill>
                        <a:schemeClr val="bg2">
                          <a:lumMod val="25000"/>
                        </a:schemeClr>
                      </a:solidFill>
                      <a:prstDash val="solid"/>
                      <a:round/>
                      <a:headEnd type="none" w="med" len="med"/>
                      <a:tailEnd type="none" w="med" len="med"/>
                    </a:lnR>
                    <a:lnT w="12700" cap="flat" cmpd="sng" algn="ctr">
                      <a:solidFill>
                        <a:schemeClr val="bg2">
                          <a:lumMod val="25000"/>
                        </a:schemeClr>
                      </a:solidFill>
                      <a:prstDash val="solid"/>
                      <a:round/>
                      <a:headEnd type="none" w="med" len="med"/>
                      <a:tailEnd type="none" w="med" len="med"/>
                    </a:lnT>
                    <a:lnB w="12700" cap="flat" cmpd="sng" algn="ctr">
                      <a:solidFill>
                        <a:schemeClr val="bg2">
                          <a:lumMod val="25000"/>
                        </a:schemeClr>
                      </a:solidFill>
                      <a:prstDash val="solid"/>
                      <a:round/>
                      <a:headEnd type="none" w="med" len="med"/>
                      <a:tailEnd type="none" w="med" len="med"/>
                    </a:lnB>
                  </a:tcPr>
                </a:tc>
                <a:tc>
                  <a:txBody>
                    <a:bodyPr/>
                    <a:lstStyle/>
                    <a:p>
                      <a:pPr algn="ctr" rtl="0" fontAlgn="b"/>
                      <a:r>
                        <a:rPr lang="ro-RO" sz="1300" b="0" i="0" u="none" strike="noStrike" dirty="0">
                          <a:solidFill>
                            <a:srgbClr val="000000"/>
                          </a:solidFill>
                          <a:effectLst/>
                          <a:latin typeface="Arial" panose="020B0604020202020204" pitchFamily="34" charset="0"/>
                        </a:rPr>
                        <a:t>0,76%</a:t>
                      </a:r>
                    </a:p>
                  </a:txBody>
                  <a:tcPr marL="9525" marR="9525" marT="9525" marB="0" anchor="b">
                    <a:lnL w="12700" cap="flat" cmpd="sng" algn="ctr">
                      <a:solidFill>
                        <a:schemeClr val="bg2">
                          <a:lumMod val="25000"/>
                        </a:schemeClr>
                      </a:solidFill>
                      <a:prstDash val="solid"/>
                      <a:round/>
                      <a:headEnd type="none" w="med" len="med"/>
                      <a:tailEnd type="none" w="med" len="med"/>
                    </a:lnL>
                    <a:lnR w="12700" cap="flat" cmpd="sng" algn="ctr">
                      <a:solidFill>
                        <a:schemeClr val="bg2">
                          <a:lumMod val="25000"/>
                        </a:schemeClr>
                      </a:solidFill>
                      <a:prstDash val="solid"/>
                      <a:round/>
                      <a:headEnd type="none" w="med" len="med"/>
                      <a:tailEnd type="none" w="med" len="med"/>
                    </a:lnR>
                    <a:lnT w="12700" cap="flat" cmpd="sng" algn="ctr">
                      <a:solidFill>
                        <a:schemeClr val="bg2">
                          <a:lumMod val="25000"/>
                        </a:schemeClr>
                      </a:solidFill>
                      <a:prstDash val="solid"/>
                      <a:round/>
                      <a:headEnd type="none" w="med" len="med"/>
                      <a:tailEnd type="none" w="med" len="med"/>
                    </a:lnT>
                    <a:lnB w="12700" cap="flat" cmpd="sng" algn="ctr">
                      <a:solidFill>
                        <a:schemeClr val="bg2">
                          <a:lumMod val="25000"/>
                        </a:schemeClr>
                      </a:solidFill>
                      <a:prstDash val="solid"/>
                      <a:round/>
                      <a:headEnd type="none" w="med" len="med"/>
                      <a:tailEnd type="none" w="med" len="med"/>
                    </a:lnB>
                  </a:tcPr>
                </a:tc>
                <a:extLst>
                  <a:ext uri="{0D108BD9-81ED-4DB2-BD59-A6C34878D82A}">
                    <a16:rowId xmlns="" xmlns:a16="http://schemas.microsoft.com/office/drawing/2014/main" val="10007"/>
                  </a:ext>
                </a:extLst>
              </a:tr>
              <a:tr h="246888">
                <a:tc>
                  <a:txBody>
                    <a:bodyPr/>
                    <a:lstStyle/>
                    <a:p>
                      <a:pPr algn="l" rtl="0" fontAlgn="ctr"/>
                      <a:r>
                        <a:rPr lang="ro-RO" sz="1300" b="0" i="0" u="none" strike="noStrike" dirty="0">
                          <a:solidFill>
                            <a:srgbClr val="000000"/>
                          </a:solidFill>
                          <a:effectLst/>
                          <a:latin typeface="Arial" panose="020B0604020202020204" pitchFamily="34" charset="0"/>
                        </a:rPr>
                        <a:t>     Programe pentru tineret </a:t>
                      </a:r>
                      <a:r>
                        <a:rPr lang="ro-RO" sz="1100" b="0" i="1" u="none" strike="noStrike" dirty="0">
                          <a:solidFill>
                            <a:srgbClr val="000000"/>
                          </a:solidFill>
                          <a:effectLst/>
                          <a:latin typeface="Arial" panose="020B0604020202020204" pitchFamily="34" charset="0"/>
                        </a:rPr>
                        <a:t>(vouchere sportive, premii sportive)</a:t>
                      </a:r>
                    </a:p>
                  </a:txBody>
                  <a:tcPr marL="9525" marR="9525" marT="9525" marB="0" anchor="ctr">
                    <a:lnL w="12700" cap="flat" cmpd="sng" algn="ctr">
                      <a:solidFill>
                        <a:schemeClr val="bg2">
                          <a:lumMod val="25000"/>
                        </a:schemeClr>
                      </a:solidFill>
                      <a:prstDash val="solid"/>
                      <a:round/>
                      <a:headEnd type="none" w="med" len="med"/>
                      <a:tailEnd type="none" w="med" len="med"/>
                    </a:lnL>
                    <a:lnR w="12700" cap="flat" cmpd="sng" algn="ctr">
                      <a:solidFill>
                        <a:schemeClr val="bg2">
                          <a:lumMod val="25000"/>
                        </a:schemeClr>
                      </a:solidFill>
                      <a:prstDash val="solid"/>
                      <a:round/>
                      <a:headEnd type="none" w="med" len="med"/>
                      <a:tailEnd type="none" w="med" len="med"/>
                    </a:lnR>
                    <a:lnT w="12700" cap="flat" cmpd="sng" algn="ctr">
                      <a:solidFill>
                        <a:schemeClr val="bg2">
                          <a:lumMod val="25000"/>
                        </a:schemeClr>
                      </a:solidFill>
                      <a:prstDash val="solid"/>
                      <a:round/>
                      <a:headEnd type="none" w="med" len="med"/>
                      <a:tailEnd type="none" w="med" len="med"/>
                    </a:lnT>
                    <a:lnB w="12700" cap="flat" cmpd="sng" algn="ctr">
                      <a:solidFill>
                        <a:schemeClr val="bg2">
                          <a:lumMod val="25000"/>
                        </a:schemeClr>
                      </a:solidFill>
                      <a:prstDash val="solid"/>
                      <a:round/>
                      <a:headEnd type="none" w="med" len="med"/>
                      <a:tailEnd type="none" w="med" len="med"/>
                    </a:lnB>
                  </a:tcPr>
                </a:tc>
                <a:tc>
                  <a:txBody>
                    <a:bodyPr/>
                    <a:lstStyle/>
                    <a:p>
                      <a:pPr algn="ctr" rtl="0" fontAlgn="ctr"/>
                      <a:r>
                        <a:rPr lang="ro-RO" sz="1300" b="0" i="0" u="none" strike="noStrike" dirty="0" smtClean="0">
                          <a:solidFill>
                            <a:srgbClr val="000000"/>
                          </a:solidFill>
                          <a:effectLst/>
                          <a:latin typeface="Arial" panose="020B0604020202020204" pitchFamily="34" charset="0"/>
                        </a:rPr>
                        <a:t>7.850</a:t>
                      </a:r>
                      <a:endParaRPr lang="ro-RO" sz="1300" b="0" i="0" u="none" strike="noStrike" dirty="0">
                        <a:solidFill>
                          <a:srgbClr val="000000"/>
                        </a:solidFill>
                        <a:effectLst/>
                        <a:latin typeface="Arial" panose="020B0604020202020204" pitchFamily="34" charset="0"/>
                      </a:endParaRPr>
                    </a:p>
                  </a:txBody>
                  <a:tcPr marL="9525" marR="9525" marT="9525" marB="0" anchor="ctr">
                    <a:lnL w="12700" cap="flat" cmpd="sng" algn="ctr">
                      <a:solidFill>
                        <a:schemeClr val="bg2">
                          <a:lumMod val="25000"/>
                        </a:schemeClr>
                      </a:solidFill>
                      <a:prstDash val="solid"/>
                      <a:round/>
                      <a:headEnd type="none" w="med" len="med"/>
                      <a:tailEnd type="none" w="med" len="med"/>
                    </a:lnL>
                    <a:lnR w="12700" cap="flat" cmpd="sng" algn="ctr">
                      <a:solidFill>
                        <a:schemeClr val="bg2">
                          <a:lumMod val="25000"/>
                        </a:schemeClr>
                      </a:solidFill>
                      <a:prstDash val="solid"/>
                      <a:round/>
                      <a:headEnd type="none" w="med" len="med"/>
                      <a:tailEnd type="none" w="med" len="med"/>
                    </a:lnR>
                    <a:lnT w="12700" cap="flat" cmpd="sng" algn="ctr">
                      <a:solidFill>
                        <a:schemeClr val="bg2">
                          <a:lumMod val="25000"/>
                        </a:schemeClr>
                      </a:solidFill>
                      <a:prstDash val="solid"/>
                      <a:round/>
                      <a:headEnd type="none" w="med" len="med"/>
                      <a:tailEnd type="none" w="med" len="med"/>
                    </a:lnT>
                    <a:lnB w="12700" cap="flat" cmpd="sng" algn="ctr">
                      <a:solidFill>
                        <a:schemeClr val="bg2">
                          <a:lumMod val="25000"/>
                        </a:schemeClr>
                      </a:solidFill>
                      <a:prstDash val="solid"/>
                      <a:round/>
                      <a:headEnd type="none" w="med" len="med"/>
                      <a:tailEnd type="none" w="med" len="med"/>
                    </a:lnB>
                  </a:tcPr>
                </a:tc>
                <a:tc>
                  <a:txBody>
                    <a:bodyPr/>
                    <a:lstStyle/>
                    <a:p>
                      <a:pPr algn="ctr" rtl="0" fontAlgn="b"/>
                      <a:r>
                        <a:rPr lang="ro-RO" sz="1300" b="0" i="0" u="none" strike="noStrike">
                          <a:solidFill>
                            <a:srgbClr val="000000"/>
                          </a:solidFill>
                          <a:effectLst/>
                          <a:latin typeface="Arial" panose="020B0604020202020204" pitchFamily="34" charset="0"/>
                        </a:rPr>
                        <a:t>0,31%</a:t>
                      </a:r>
                    </a:p>
                  </a:txBody>
                  <a:tcPr marL="9525" marR="9525" marT="9525" marB="0" anchor="b">
                    <a:lnL w="12700" cap="flat" cmpd="sng" algn="ctr">
                      <a:solidFill>
                        <a:schemeClr val="bg2">
                          <a:lumMod val="25000"/>
                        </a:schemeClr>
                      </a:solidFill>
                      <a:prstDash val="solid"/>
                      <a:round/>
                      <a:headEnd type="none" w="med" len="med"/>
                      <a:tailEnd type="none" w="med" len="med"/>
                    </a:lnL>
                    <a:lnR w="12700" cap="flat" cmpd="sng" algn="ctr">
                      <a:solidFill>
                        <a:schemeClr val="bg2">
                          <a:lumMod val="25000"/>
                        </a:schemeClr>
                      </a:solidFill>
                      <a:prstDash val="solid"/>
                      <a:round/>
                      <a:headEnd type="none" w="med" len="med"/>
                      <a:tailEnd type="none" w="med" len="med"/>
                    </a:lnR>
                    <a:lnT w="12700" cap="flat" cmpd="sng" algn="ctr">
                      <a:solidFill>
                        <a:schemeClr val="bg2">
                          <a:lumMod val="25000"/>
                        </a:schemeClr>
                      </a:solidFill>
                      <a:prstDash val="solid"/>
                      <a:round/>
                      <a:headEnd type="none" w="med" len="med"/>
                      <a:tailEnd type="none" w="med" len="med"/>
                    </a:lnT>
                    <a:lnB w="12700" cap="flat" cmpd="sng" algn="ctr">
                      <a:solidFill>
                        <a:schemeClr val="bg2">
                          <a:lumMod val="25000"/>
                        </a:schemeClr>
                      </a:solidFill>
                      <a:prstDash val="solid"/>
                      <a:round/>
                      <a:headEnd type="none" w="med" len="med"/>
                      <a:tailEnd type="none" w="med" len="med"/>
                    </a:lnB>
                  </a:tcPr>
                </a:tc>
                <a:extLst>
                  <a:ext uri="{0D108BD9-81ED-4DB2-BD59-A6C34878D82A}">
                    <a16:rowId xmlns="" xmlns:a16="http://schemas.microsoft.com/office/drawing/2014/main" val="10008"/>
                  </a:ext>
                </a:extLst>
              </a:tr>
              <a:tr h="261297">
                <a:tc>
                  <a:txBody>
                    <a:bodyPr/>
                    <a:lstStyle/>
                    <a:p>
                      <a:pPr algn="l" rtl="0" fontAlgn="ctr"/>
                      <a:r>
                        <a:rPr lang="ro-RO" sz="1300" b="0" i="0" u="none" strike="noStrike" dirty="0">
                          <a:solidFill>
                            <a:srgbClr val="000000"/>
                          </a:solidFill>
                          <a:effectLst/>
                          <a:latin typeface="Arial" panose="020B0604020202020204" pitchFamily="34" charset="0"/>
                        </a:rPr>
                        <a:t>     Susținerea cultelor</a:t>
                      </a:r>
                    </a:p>
                  </a:txBody>
                  <a:tcPr marL="9525" marR="9525" marT="9525" marB="0" anchor="ctr">
                    <a:lnL w="12700" cap="flat" cmpd="sng" algn="ctr">
                      <a:solidFill>
                        <a:schemeClr val="bg2">
                          <a:lumMod val="25000"/>
                        </a:schemeClr>
                      </a:solidFill>
                      <a:prstDash val="solid"/>
                      <a:round/>
                      <a:headEnd type="none" w="med" len="med"/>
                      <a:tailEnd type="none" w="med" len="med"/>
                    </a:lnL>
                    <a:lnR w="12700" cap="flat" cmpd="sng" algn="ctr">
                      <a:solidFill>
                        <a:schemeClr val="bg2">
                          <a:lumMod val="25000"/>
                        </a:schemeClr>
                      </a:solidFill>
                      <a:prstDash val="solid"/>
                      <a:round/>
                      <a:headEnd type="none" w="med" len="med"/>
                      <a:tailEnd type="none" w="med" len="med"/>
                    </a:lnR>
                    <a:lnT w="12700" cap="flat" cmpd="sng" algn="ctr">
                      <a:solidFill>
                        <a:schemeClr val="bg2">
                          <a:lumMod val="25000"/>
                        </a:schemeClr>
                      </a:solidFill>
                      <a:prstDash val="solid"/>
                      <a:round/>
                      <a:headEnd type="none" w="med" len="med"/>
                      <a:tailEnd type="none" w="med" len="med"/>
                    </a:lnT>
                    <a:lnB w="12700" cap="flat" cmpd="sng" algn="ctr">
                      <a:solidFill>
                        <a:schemeClr val="bg2">
                          <a:lumMod val="25000"/>
                        </a:schemeClr>
                      </a:solidFill>
                      <a:prstDash val="solid"/>
                      <a:round/>
                      <a:headEnd type="none" w="med" len="med"/>
                      <a:tailEnd type="none" w="med" len="med"/>
                    </a:lnB>
                  </a:tcPr>
                </a:tc>
                <a:tc>
                  <a:txBody>
                    <a:bodyPr/>
                    <a:lstStyle/>
                    <a:p>
                      <a:pPr algn="ctr" rtl="0" fontAlgn="ctr"/>
                      <a:r>
                        <a:rPr lang="ro-RO" sz="1300" b="0" i="0" u="none" strike="noStrike" dirty="0" smtClean="0">
                          <a:solidFill>
                            <a:srgbClr val="000000"/>
                          </a:solidFill>
                          <a:effectLst/>
                          <a:latin typeface="Arial" panose="020B0604020202020204" pitchFamily="34" charset="0"/>
                        </a:rPr>
                        <a:t>5.421</a:t>
                      </a:r>
                      <a:endParaRPr lang="ro-RO" sz="1300" b="0" i="0" u="none" strike="noStrike" dirty="0">
                        <a:solidFill>
                          <a:srgbClr val="000000"/>
                        </a:solidFill>
                        <a:effectLst/>
                        <a:latin typeface="Arial" panose="020B0604020202020204" pitchFamily="34" charset="0"/>
                      </a:endParaRPr>
                    </a:p>
                  </a:txBody>
                  <a:tcPr marL="9525" marR="9525" marT="9525" marB="0" anchor="ctr">
                    <a:lnL w="12700" cap="flat" cmpd="sng" algn="ctr">
                      <a:solidFill>
                        <a:schemeClr val="bg2">
                          <a:lumMod val="25000"/>
                        </a:schemeClr>
                      </a:solidFill>
                      <a:prstDash val="solid"/>
                      <a:round/>
                      <a:headEnd type="none" w="med" len="med"/>
                      <a:tailEnd type="none" w="med" len="med"/>
                    </a:lnL>
                    <a:lnR w="12700" cap="flat" cmpd="sng" algn="ctr">
                      <a:solidFill>
                        <a:schemeClr val="bg2">
                          <a:lumMod val="25000"/>
                        </a:schemeClr>
                      </a:solidFill>
                      <a:prstDash val="solid"/>
                      <a:round/>
                      <a:headEnd type="none" w="med" len="med"/>
                      <a:tailEnd type="none" w="med" len="med"/>
                    </a:lnR>
                    <a:lnT w="12700" cap="flat" cmpd="sng" algn="ctr">
                      <a:solidFill>
                        <a:schemeClr val="bg2">
                          <a:lumMod val="25000"/>
                        </a:schemeClr>
                      </a:solidFill>
                      <a:prstDash val="solid"/>
                      <a:round/>
                      <a:headEnd type="none" w="med" len="med"/>
                      <a:tailEnd type="none" w="med" len="med"/>
                    </a:lnT>
                    <a:lnB w="12700" cap="flat" cmpd="sng" algn="ctr">
                      <a:solidFill>
                        <a:schemeClr val="bg2">
                          <a:lumMod val="25000"/>
                        </a:schemeClr>
                      </a:solidFill>
                      <a:prstDash val="solid"/>
                      <a:round/>
                      <a:headEnd type="none" w="med" len="med"/>
                      <a:tailEnd type="none" w="med" len="med"/>
                    </a:lnB>
                  </a:tcPr>
                </a:tc>
                <a:tc>
                  <a:txBody>
                    <a:bodyPr/>
                    <a:lstStyle/>
                    <a:p>
                      <a:pPr algn="ctr" rtl="0" fontAlgn="b"/>
                      <a:r>
                        <a:rPr lang="ro-RO" sz="1300" b="0" i="0" u="none" strike="noStrike" dirty="0">
                          <a:solidFill>
                            <a:srgbClr val="000000"/>
                          </a:solidFill>
                          <a:effectLst/>
                          <a:latin typeface="Arial" panose="020B0604020202020204" pitchFamily="34" charset="0"/>
                        </a:rPr>
                        <a:t>0,21%</a:t>
                      </a:r>
                    </a:p>
                  </a:txBody>
                  <a:tcPr marL="9525" marR="9525" marT="9525" marB="0" anchor="b">
                    <a:lnL w="12700" cap="flat" cmpd="sng" algn="ctr">
                      <a:solidFill>
                        <a:schemeClr val="bg2">
                          <a:lumMod val="25000"/>
                        </a:schemeClr>
                      </a:solidFill>
                      <a:prstDash val="solid"/>
                      <a:round/>
                      <a:headEnd type="none" w="med" len="med"/>
                      <a:tailEnd type="none" w="med" len="med"/>
                    </a:lnL>
                    <a:lnR w="12700" cap="flat" cmpd="sng" algn="ctr">
                      <a:solidFill>
                        <a:schemeClr val="bg2">
                          <a:lumMod val="25000"/>
                        </a:schemeClr>
                      </a:solidFill>
                      <a:prstDash val="solid"/>
                      <a:round/>
                      <a:headEnd type="none" w="med" len="med"/>
                      <a:tailEnd type="none" w="med" len="med"/>
                    </a:lnR>
                    <a:lnT w="12700" cap="flat" cmpd="sng" algn="ctr">
                      <a:solidFill>
                        <a:schemeClr val="bg2">
                          <a:lumMod val="25000"/>
                        </a:schemeClr>
                      </a:solidFill>
                      <a:prstDash val="solid"/>
                      <a:round/>
                      <a:headEnd type="none" w="med" len="med"/>
                      <a:tailEnd type="none" w="med" len="med"/>
                    </a:lnT>
                    <a:lnB w="12700" cap="flat" cmpd="sng" algn="ctr">
                      <a:solidFill>
                        <a:schemeClr val="bg2">
                          <a:lumMod val="25000"/>
                        </a:schemeClr>
                      </a:solidFill>
                      <a:prstDash val="solid"/>
                      <a:round/>
                      <a:headEnd type="none" w="med" len="med"/>
                      <a:tailEnd type="none" w="med" len="med"/>
                    </a:lnB>
                  </a:tcPr>
                </a:tc>
                <a:extLst>
                  <a:ext uri="{0D108BD9-81ED-4DB2-BD59-A6C34878D82A}">
                    <a16:rowId xmlns="" xmlns:a16="http://schemas.microsoft.com/office/drawing/2014/main" val="10009"/>
                  </a:ext>
                </a:extLst>
              </a:tr>
              <a:tr h="255373">
                <a:tc>
                  <a:txBody>
                    <a:bodyPr/>
                    <a:lstStyle/>
                    <a:p>
                      <a:pPr algn="l" rtl="0" fontAlgn="ctr"/>
                      <a:r>
                        <a:rPr lang="ro-RO" sz="1300" b="0" i="0" u="none" strike="noStrike" dirty="0">
                          <a:solidFill>
                            <a:srgbClr val="000000"/>
                          </a:solidFill>
                          <a:effectLst/>
                          <a:latin typeface="Arial" panose="020B0604020202020204" pitchFamily="34" charset="0"/>
                        </a:rPr>
                        <a:t>     Asociații </a:t>
                      </a:r>
                      <a:r>
                        <a:rPr lang="ro-RO" sz="1300" b="0" i="0" u="none" strike="noStrike" dirty="0" smtClean="0">
                          <a:solidFill>
                            <a:srgbClr val="000000"/>
                          </a:solidFill>
                          <a:effectLst/>
                          <a:latin typeface="Arial" panose="020B0604020202020204" pitchFamily="34" charset="0"/>
                        </a:rPr>
                        <a:t>și </a:t>
                      </a:r>
                      <a:r>
                        <a:rPr lang="ro-RO" sz="1300" b="0" i="0" u="none" strike="noStrike" dirty="0">
                          <a:solidFill>
                            <a:srgbClr val="000000"/>
                          </a:solidFill>
                          <a:effectLst/>
                          <a:latin typeface="Arial" panose="020B0604020202020204" pitchFamily="34" charset="0"/>
                        </a:rPr>
                        <a:t>fundații</a:t>
                      </a:r>
                    </a:p>
                  </a:txBody>
                  <a:tcPr marL="9525" marR="9525" marT="9525" marB="0" anchor="ctr">
                    <a:lnL w="12700" cap="flat" cmpd="sng" algn="ctr">
                      <a:solidFill>
                        <a:schemeClr val="bg2">
                          <a:lumMod val="25000"/>
                        </a:schemeClr>
                      </a:solidFill>
                      <a:prstDash val="solid"/>
                      <a:round/>
                      <a:headEnd type="none" w="med" len="med"/>
                      <a:tailEnd type="none" w="med" len="med"/>
                    </a:lnL>
                    <a:lnR w="12700" cap="flat" cmpd="sng" algn="ctr">
                      <a:solidFill>
                        <a:schemeClr val="bg2">
                          <a:lumMod val="25000"/>
                        </a:schemeClr>
                      </a:solidFill>
                      <a:prstDash val="solid"/>
                      <a:round/>
                      <a:headEnd type="none" w="med" len="med"/>
                      <a:tailEnd type="none" w="med" len="med"/>
                    </a:lnR>
                    <a:lnT w="12700" cap="flat" cmpd="sng" algn="ctr">
                      <a:solidFill>
                        <a:schemeClr val="bg2">
                          <a:lumMod val="25000"/>
                        </a:schemeClr>
                      </a:solidFill>
                      <a:prstDash val="solid"/>
                      <a:round/>
                      <a:headEnd type="none" w="med" len="med"/>
                      <a:tailEnd type="none" w="med" len="med"/>
                    </a:lnT>
                    <a:lnB w="12700" cap="flat" cmpd="sng" algn="ctr">
                      <a:solidFill>
                        <a:schemeClr val="bg2">
                          <a:lumMod val="25000"/>
                        </a:schemeClr>
                      </a:solidFill>
                      <a:prstDash val="solid"/>
                      <a:round/>
                      <a:headEnd type="none" w="med" len="med"/>
                      <a:tailEnd type="none" w="med" len="med"/>
                    </a:lnB>
                  </a:tcPr>
                </a:tc>
                <a:tc>
                  <a:txBody>
                    <a:bodyPr/>
                    <a:lstStyle/>
                    <a:p>
                      <a:pPr algn="ctr" rtl="0" fontAlgn="ctr"/>
                      <a:r>
                        <a:rPr lang="ro-RO" sz="1300" b="0" i="0" u="none" strike="noStrike" dirty="0" smtClean="0">
                          <a:solidFill>
                            <a:srgbClr val="000000"/>
                          </a:solidFill>
                          <a:effectLst/>
                          <a:latin typeface="Arial" panose="020B0604020202020204" pitchFamily="34" charset="0"/>
                        </a:rPr>
                        <a:t>13.567</a:t>
                      </a:r>
                      <a:endParaRPr lang="ro-RO" sz="1300" b="0" i="0" u="none" strike="noStrike" dirty="0">
                        <a:solidFill>
                          <a:srgbClr val="000000"/>
                        </a:solidFill>
                        <a:effectLst/>
                        <a:latin typeface="Arial" panose="020B0604020202020204" pitchFamily="34" charset="0"/>
                      </a:endParaRPr>
                    </a:p>
                  </a:txBody>
                  <a:tcPr marL="9525" marR="9525" marT="9525" marB="0" anchor="ctr">
                    <a:lnL w="12700" cap="flat" cmpd="sng" algn="ctr">
                      <a:solidFill>
                        <a:schemeClr val="bg2">
                          <a:lumMod val="25000"/>
                        </a:schemeClr>
                      </a:solidFill>
                      <a:prstDash val="solid"/>
                      <a:round/>
                      <a:headEnd type="none" w="med" len="med"/>
                      <a:tailEnd type="none" w="med" len="med"/>
                    </a:lnL>
                    <a:lnR w="12700" cap="flat" cmpd="sng" algn="ctr">
                      <a:solidFill>
                        <a:schemeClr val="bg2">
                          <a:lumMod val="25000"/>
                        </a:schemeClr>
                      </a:solidFill>
                      <a:prstDash val="solid"/>
                      <a:round/>
                      <a:headEnd type="none" w="med" len="med"/>
                      <a:tailEnd type="none" w="med" len="med"/>
                    </a:lnR>
                    <a:lnT w="12700" cap="flat" cmpd="sng" algn="ctr">
                      <a:solidFill>
                        <a:schemeClr val="bg2">
                          <a:lumMod val="25000"/>
                        </a:schemeClr>
                      </a:solidFill>
                      <a:prstDash val="solid"/>
                      <a:round/>
                      <a:headEnd type="none" w="med" len="med"/>
                      <a:tailEnd type="none" w="med" len="med"/>
                    </a:lnT>
                    <a:lnB w="12700" cap="flat" cmpd="sng" algn="ctr">
                      <a:solidFill>
                        <a:schemeClr val="bg2">
                          <a:lumMod val="25000"/>
                        </a:schemeClr>
                      </a:solidFill>
                      <a:prstDash val="solid"/>
                      <a:round/>
                      <a:headEnd type="none" w="med" len="med"/>
                      <a:tailEnd type="none" w="med" len="med"/>
                    </a:lnB>
                  </a:tcPr>
                </a:tc>
                <a:tc>
                  <a:txBody>
                    <a:bodyPr/>
                    <a:lstStyle/>
                    <a:p>
                      <a:pPr algn="ctr" rtl="0" fontAlgn="b"/>
                      <a:r>
                        <a:rPr lang="ro-RO" sz="1300" b="0" i="0" u="none" strike="noStrike">
                          <a:solidFill>
                            <a:srgbClr val="000000"/>
                          </a:solidFill>
                          <a:effectLst/>
                          <a:latin typeface="Arial" panose="020B0604020202020204" pitchFamily="34" charset="0"/>
                        </a:rPr>
                        <a:t>0,54%</a:t>
                      </a:r>
                    </a:p>
                  </a:txBody>
                  <a:tcPr marL="9525" marR="9525" marT="9525" marB="0" anchor="b">
                    <a:lnL w="12700" cap="flat" cmpd="sng" algn="ctr">
                      <a:solidFill>
                        <a:schemeClr val="bg2">
                          <a:lumMod val="25000"/>
                        </a:schemeClr>
                      </a:solidFill>
                      <a:prstDash val="solid"/>
                      <a:round/>
                      <a:headEnd type="none" w="med" len="med"/>
                      <a:tailEnd type="none" w="med" len="med"/>
                    </a:lnL>
                    <a:lnR w="12700" cap="flat" cmpd="sng" algn="ctr">
                      <a:solidFill>
                        <a:schemeClr val="bg2">
                          <a:lumMod val="25000"/>
                        </a:schemeClr>
                      </a:solidFill>
                      <a:prstDash val="solid"/>
                      <a:round/>
                      <a:headEnd type="none" w="med" len="med"/>
                      <a:tailEnd type="none" w="med" len="med"/>
                    </a:lnR>
                    <a:lnT w="12700" cap="flat" cmpd="sng" algn="ctr">
                      <a:solidFill>
                        <a:schemeClr val="bg2">
                          <a:lumMod val="25000"/>
                        </a:schemeClr>
                      </a:solidFill>
                      <a:prstDash val="solid"/>
                      <a:round/>
                      <a:headEnd type="none" w="med" len="med"/>
                      <a:tailEnd type="none" w="med" len="med"/>
                    </a:lnT>
                    <a:lnB w="12700" cap="flat" cmpd="sng" algn="ctr">
                      <a:solidFill>
                        <a:schemeClr val="bg2">
                          <a:lumMod val="25000"/>
                        </a:schemeClr>
                      </a:solidFill>
                      <a:prstDash val="solid"/>
                      <a:round/>
                      <a:headEnd type="none" w="med" len="med"/>
                      <a:tailEnd type="none" w="med" len="med"/>
                    </a:lnB>
                  </a:tcPr>
                </a:tc>
              </a:tr>
              <a:tr h="247135">
                <a:tc>
                  <a:txBody>
                    <a:bodyPr/>
                    <a:lstStyle/>
                    <a:p>
                      <a:pPr algn="l" rtl="0" fontAlgn="ctr"/>
                      <a:r>
                        <a:rPr lang="ro-RO" sz="1300" b="0" i="0" u="none" strike="noStrike" dirty="0">
                          <a:solidFill>
                            <a:srgbClr val="000000"/>
                          </a:solidFill>
                          <a:effectLst/>
                          <a:latin typeface="Arial" panose="020B0604020202020204" pitchFamily="34" charset="0"/>
                        </a:rPr>
                        <a:t>     Rambursări de credite</a:t>
                      </a:r>
                    </a:p>
                  </a:txBody>
                  <a:tcPr marL="9525" marR="9525" marT="9525" marB="0" anchor="ctr">
                    <a:lnL w="12700" cap="flat" cmpd="sng" algn="ctr">
                      <a:solidFill>
                        <a:schemeClr val="bg2">
                          <a:lumMod val="25000"/>
                        </a:schemeClr>
                      </a:solidFill>
                      <a:prstDash val="solid"/>
                      <a:round/>
                      <a:headEnd type="none" w="med" len="med"/>
                      <a:tailEnd type="none" w="med" len="med"/>
                    </a:lnL>
                    <a:lnR w="12700" cap="flat" cmpd="sng" algn="ctr">
                      <a:solidFill>
                        <a:schemeClr val="bg2">
                          <a:lumMod val="25000"/>
                        </a:schemeClr>
                      </a:solidFill>
                      <a:prstDash val="solid"/>
                      <a:round/>
                      <a:headEnd type="none" w="med" len="med"/>
                      <a:tailEnd type="none" w="med" len="med"/>
                    </a:lnR>
                    <a:lnT w="12700" cap="flat" cmpd="sng" algn="ctr">
                      <a:solidFill>
                        <a:schemeClr val="bg2">
                          <a:lumMod val="25000"/>
                        </a:schemeClr>
                      </a:solidFill>
                      <a:prstDash val="solid"/>
                      <a:round/>
                      <a:headEnd type="none" w="med" len="med"/>
                      <a:tailEnd type="none" w="med" len="med"/>
                    </a:lnT>
                    <a:lnB w="12700" cap="flat" cmpd="sng" algn="ctr">
                      <a:solidFill>
                        <a:schemeClr val="bg2">
                          <a:lumMod val="25000"/>
                        </a:schemeClr>
                      </a:solidFill>
                      <a:prstDash val="solid"/>
                      <a:round/>
                      <a:headEnd type="none" w="med" len="med"/>
                      <a:tailEnd type="none" w="med" len="med"/>
                    </a:lnB>
                  </a:tcPr>
                </a:tc>
                <a:tc>
                  <a:txBody>
                    <a:bodyPr/>
                    <a:lstStyle/>
                    <a:p>
                      <a:pPr algn="ctr" rtl="0" fontAlgn="ctr"/>
                      <a:r>
                        <a:rPr lang="ro-RO" sz="1300" b="0" i="0" u="none" strike="noStrike" dirty="0" smtClean="0">
                          <a:solidFill>
                            <a:srgbClr val="000000"/>
                          </a:solidFill>
                          <a:effectLst/>
                          <a:latin typeface="Arial" panose="020B0604020202020204" pitchFamily="34" charset="0"/>
                        </a:rPr>
                        <a:t>59.814</a:t>
                      </a:r>
                      <a:endParaRPr lang="ro-RO" sz="1300" b="0" i="0" u="none" strike="noStrike" dirty="0">
                        <a:solidFill>
                          <a:srgbClr val="000000"/>
                        </a:solidFill>
                        <a:effectLst/>
                        <a:latin typeface="Arial" panose="020B0604020202020204" pitchFamily="34" charset="0"/>
                      </a:endParaRPr>
                    </a:p>
                  </a:txBody>
                  <a:tcPr marL="9525" marR="9525" marT="9525" marB="0" anchor="ctr">
                    <a:lnL w="12700" cap="flat" cmpd="sng" algn="ctr">
                      <a:solidFill>
                        <a:schemeClr val="bg2">
                          <a:lumMod val="25000"/>
                        </a:schemeClr>
                      </a:solidFill>
                      <a:prstDash val="solid"/>
                      <a:round/>
                      <a:headEnd type="none" w="med" len="med"/>
                      <a:tailEnd type="none" w="med" len="med"/>
                    </a:lnL>
                    <a:lnR w="12700" cap="flat" cmpd="sng" algn="ctr">
                      <a:solidFill>
                        <a:schemeClr val="bg2">
                          <a:lumMod val="25000"/>
                        </a:schemeClr>
                      </a:solidFill>
                      <a:prstDash val="solid"/>
                      <a:round/>
                      <a:headEnd type="none" w="med" len="med"/>
                      <a:tailEnd type="none" w="med" len="med"/>
                    </a:lnR>
                    <a:lnT w="12700" cap="flat" cmpd="sng" algn="ctr">
                      <a:solidFill>
                        <a:schemeClr val="bg2">
                          <a:lumMod val="25000"/>
                        </a:schemeClr>
                      </a:solidFill>
                      <a:prstDash val="solid"/>
                      <a:round/>
                      <a:headEnd type="none" w="med" len="med"/>
                      <a:tailEnd type="none" w="med" len="med"/>
                    </a:lnT>
                    <a:lnB w="12700" cap="flat" cmpd="sng" algn="ctr">
                      <a:solidFill>
                        <a:schemeClr val="bg2">
                          <a:lumMod val="25000"/>
                        </a:schemeClr>
                      </a:solidFill>
                      <a:prstDash val="solid"/>
                      <a:round/>
                      <a:headEnd type="none" w="med" len="med"/>
                      <a:tailEnd type="none" w="med" len="med"/>
                    </a:lnB>
                  </a:tcPr>
                </a:tc>
                <a:tc>
                  <a:txBody>
                    <a:bodyPr/>
                    <a:lstStyle/>
                    <a:p>
                      <a:pPr algn="ctr" rtl="0" fontAlgn="b"/>
                      <a:r>
                        <a:rPr lang="ro-RO" sz="1300" b="0" i="0" u="none" strike="noStrike" dirty="0">
                          <a:solidFill>
                            <a:srgbClr val="000000"/>
                          </a:solidFill>
                          <a:effectLst/>
                          <a:latin typeface="Arial" panose="020B0604020202020204" pitchFamily="34" charset="0"/>
                        </a:rPr>
                        <a:t>2,36%</a:t>
                      </a:r>
                    </a:p>
                  </a:txBody>
                  <a:tcPr marL="9525" marR="9525" marT="9525" marB="0" anchor="b">
                    <a:lnL w="12700" cap="flat" cmpd="sng" algn="ctr">
                      <a:solidFill>
                        <a:schemeClr val="bg2">
                          <a:lumMod val="25000"/>
                        </a:schemeClr>
                      </a:solidFill>
                      <a:prstDash val="solid"/>
                      <a:round/>
                      <a:headEnd type="none" w="med" len="med"/>
                      <a:tailEnd type="none" w="med" len="med"/>
                    </a:lnL>
                    <a:lnR w="12700" cap="flat" cmpd="sng" algn="ctr">
                      <a:solidFill>
                        <a:schemeClr val="bg2">
                          <a:lumMod val="25000"/>
                        </a:schemeClr>
                      </a:solidFill>
                      <a:prstDash val="solid"/>
                      <a:round/>
                      <a:headEnd type="none" w="med" len="med"/>
                      <a:tailEnd type="none" w="med" len="med"/>
                    </a:lnR>
                    <a:lnT w="12700" cap="flat" cmpd="sng" algn="ctr">
                      <a:solidFill>
                        <a:schemeClr val="bg2">
                          <a:lumMod val="25000"/>
                        </a:schemeClr>
                      </a:solidFill>
                      <a:prstDash val="solid"/>
                      <a:round/>
                      <a:headEnd type="none" w="med" len="med"/>
                      <a:tailEnd type="none" w="med" len="med"/>
                    </a:lnT>
                    <a:lnB w="12700" cap="flat" cmpd="sng" algn="ctr">
                      <a:solidFill>
                        <a:schemeClr val="bg2">
                          <a:lumMod val="25000"/>
                        </a:schemeClr>
                      </a:solidFill>
                      <a:prstDash val="solid"/>
                      <a:round/>
                      <a:headEnd type="none" w="med" len="med"/>
                      <a:tailEnd type="none" w="med" len="med"/>
                    </a:lnB>
                  </a:tcPr>
                </a:tc>
                <a:extLst>
                  <a:ext uri="{0D108BD9-81ED-4DB2-BD59-A6C34878D82A}">
                    <a16:rowId xmlns="" xmlns:a16="http://schemas.microsoft.com/office/drawing/2014/main" val="10010"/>
                  </a:ext>
                </a:extLst>
              </a:tr>
              <a:tr h="247135">
                <a:tc>
                  <a:txBody>
                    <a:bodyPr/>
                    <a:lstStyle/>
                    <a:p>
                      <a:pPr algn="l" rtl="0" fontAlgn="ctr"/>
                      <a:r>
                        <a:rPr lang="it-IT" sz="1300" b="1" i="0" u="none" strike="noStrike" dirty="0">
                          <a:solidFill>
                            <a:srgbClr val="000000"/>
                          </a:solidFill>
                          <a:effectLst/>
                          <a:latin typeface="Arial" panose="020B0604020202020204" pitchFamily="34" charset="0"/>
                        </a:rPr>
                        <a:t>  SECŢIUNEA DE DEZVOLTARE</a:t>
                      </a:r>
                      <a:r>
                        <a:rPr lang="it-IT" sz="1300" b="0" i="0" u="none" strike="noStrike" dirty="0">
                          <a:solidFill>
                            <a:srgbClr val="000000"/>
                          </a:solidFill>
                          <a:effectLst/>
                          <a:latin typeface="Arial" panose="020B0604020202020204" pitchFamily="34" charset="0"/>
                        </a:rPr>
                        <a:t>, din care:</a:t>
                      </a:r>
                      <a:endParaRPr lang="it-IT" sz="1300" b="1" i="0" u="none" strike="noStrike" dirty="0">
                        <a:solidFill>
                          <a:srgbClr val="000000"/>
                        </a:solidFill>
                        <a:effectLst/>
                        <a:latin typeface="Arial" panose="020B0604020202020204" pitchFamily="34" charset="0"/>
                      </a:endParaRPr>
                    </a:p>
                  </a:txBody>
                  <a:tcPr marL="9525" marR="9525" marT="9525" marB="0" anchor="ctr">
                    <a:lnL w="12700" cap="flat" cmpd="sng" algn="ctr">
                      <a:solidFill>
                        <a:schemeClr val="bg2">
                          <a:lumMod val="25000"/>
                        </a:schemeClr>
                      </a:solidFill>
                      <a:prstDash val="solid"/>
                      <a:round/>
                      <a:headEnd type="none" w="med" len="med"/>
                      <a:tailEnd type="none" w="med" len="med"/>
                    </a:lnL>
                    <a:lnR w="12700" cap="flat" cmpd="sng" algn="ctr">
                      <a:solidFill>
                        <a:schemeClr val="bg2">
                          <a:lumMod val="25000"/>
                        </a:schemeClr>
                      </a:solidFill>
                      <a:prstDash val="solid"/>
                      <a:round/>
                      <a:headEnd type="none" w="med" len="med"/>
                      <a:tailEnd type="none" w="med" len="med"/>
                    </a:lnR>
                    <a:lnT w="12700" cap="flat" cmpd="sng" algn="ctr">
                      <a:solidFill>
                        <a:schemeClr val="bg2">
                          <a:lumMod val="25000"/>
                        </a:schemeClr>
                      </a:solidFill>
                      <a:prstDash val="solid"/>
                      <a:round/>
                      <a:headEnd type="none" w="med" len="med"/>
                      <a:tailEnd type="none" w="med" len="med"/>
                    </a:lnT>
                    <a:lnB w="12700" cap="flat" cmpd="sng" algn="ctr">
                      <a:solidFill>
                        <a:schemeClr val="bg2">
                          <a:lumMod val="25000"/>
                        </a:schemeClr>
                      </a:solidFill>
                      <a:prstDash val="solid"/>
                      <a:round/>
                      <a:headEnd type="none" w="med" len="med"/>
                      <a:tailEnd type="none" w="med" len="med"/>
                    </a:lnB>
                  </a:tcPr>
                </a:tc>
                <a:tc>
                  <a:txBody>
                    <a:bodyPr/>
                    <a:lstStyle/>
                    <a:p>
                      <a:pPr algn="ctr" rtl="0" fontAlgn="ctr"/>
                      <a:r>
                        <a:rPr lang="ro-RO" sz="1300" b="1" i="0" u="none" strike="noStrike" dirty="0" smtClean="0">
                          <a:solidFill>
                            <a:srgbClr val="000000"/>
                          </a:solidFill>
                          <a:effectLst/>
                          <a:latin typeface="Arial" panose="020B0604020202020204" pitchFamily="34" charset="0"/>
                        </a:rPr>
                        <a:t>1.087.917</a:t>
                      </a:r>
                      <a:endParaRPr lang="ro-RO" sz="1300" b="1" i="0" u="none" strike="noStrike" dirty="0">
                        <a:solidFill>
                          <a:srgbClr val="000000"/>
                        </a:solidFill>
                        <a:effectLst/>
                        <a:latin typeface="Arial" panose="020B0604020202020204" pitchFamily="34" charset="0"/>
                      </a:endParaRPr>
                    </a:p>
                  </a:txBody>
                  <a:tcPr marL="9525" marR="9525" marT="9525" marB="0" anchor="ctr">
                    <a:lnL w="12700" cap="flat" cmpd="sng" algn="ctr">
                      <a:solidFill>
                        <a:schemeClr val="bg2">
                          <a:lumMod val="25000"/>
                        </a:schemeClr>
                      </a:solidFill>
                      <a:prstDash val="solid"/>
                      <a:round/>
                      <a:headEnd type="none" w="med" len="med"/>
                      <a:tailEnd type="none" w="med" len="med"/>
                    </a:lnL>
                    <a:lnR w="12700" cap="flat" cmpd="sng" algn="ctr">
                      <a:solidFill>
                        <a:schemeClr val="bg2">
                          <a:lumMod val="25000"/>
                        </a:schemeClr>
                      </a:solidFill>
                      <a:prstDash val="solid"/>
                      <a:round/>
                      <a:headEnd type="none" w="med" len="med"/>
                      <a:tailEnd type="none" w="med" len="med"/>
                    </a:lnR>
                    <a:lnT w="12700" cap="flat" cmpd="sng" algn="ctr">
                      <a:solidFill>
                        <a:schemeClr val="bg2">
                          <a:lumMod val="25000"/>
                        </a:schemeClr>
                      </a:solidFill>
                      <a:prstDash val="solid"/>
                      <a:round/>
                      <a:headEnd type="none" w="med" len="med"/>
                      <a:tailEnd type="none" w="med" len="med"/>
                    </a:lnT>
                    <a:lnB w="12700" cap="flat" cmpd="sng" algn="ctr">
                      <a:solidFill>
                        <a:schemeClr val="bg2">
                          <a:lumMod val="25000"/>
                        </a:schemeClr>
                      </a:solidFill>
                      <a:prstDash val="solid"/>
                      <a:round/>
                      <a:headEnd type="none" w="med" len="med"/>
                      <a:tailEnd type="none" w="med" len="med"/>
                    </a:lnB>
                  </a:tcPr>
                </a:tc>
                <a:tc>
                  <a:txBody>
                    <a:bodyPr/>
                    <a:lstStyle/>
                    <a:p>
                      <a:pPr algn="ctr" rtl="0" fontAlgn="b"/>
                      <a:r>
                        <a:rPr lang="ro-RO" sz="1300" b="1" i="0" u="none" strike="noStrike" dirty="0">
                          <a:solidFill>
                            <a:srgbClr val="000000"/>
                          </a:solidFill>
                          <a:effectLst/>
                          <a:latin typeface="Arial" panose="020B0604020202020204" pitchFamily="34" charset="0"/>
                        </a:rPr>
                        <a:t>42,91%</a:t>
                      </a:r>
                    </a:p>
                  </a:txBody>
                  <a:tcPr marL="9525" marR="9525" marT="9525" marB="0" anchor="b">
                    <a:lnL w="12700" cap="flat" cmpd="sng" algn="ctr">
                      <a:solidFill>
                        <a:schemeClr val="bg2">
                          <a:lumMod val="25000"/>
                        </a:schemeClr>
                      </a:solidFill>
                      <a:prstDash val="solid"/>
                      <a:round/>
                      <a:headEnd type="none" w="med" len="med"/>
                      <a:tailEnd type="none" w="med" len="med"/>
                    </a:lnL>
                    <a:lnR w="12700" cap="flat" cmpd="sng" algn="ctr">
                      <a:solidFill>
                        <a:schemeClr val="bg2">
                          <a:lumMod val="25000"/>
                        </a:schemeClr>
                      </a:solidFill>
                      <a:prstDash val="solid"/>
                      <a:round/>
                      <a:headEnd type="none" w="med" len="med"/>
                      <a:tailEnd type="none" w="med" len="med"/>
                    </a:lnR>
                    <a:lnT w="12700" cap="flat" cmpd="sng" algn="ctr">
                      <a:solidFill>
                        <a:schemeClr val="bg2">
                          <a:lumMod val="25000"/>
                        </a:schemeClr>
                      </a:solidFill>
                      <a:prstDash val="solid"/>
                      <a:round/>
                      <a:headEnd type="none" w="med" len="med"/>
                      <a:tailEnd type="none" w="med" len="med"/>
                    </a:lnT>
                    <a:lnB w="12700" cap="flat" cmpd="sng" algn="ctr">
                      <a:solidFill>
                        <a:schemeClr val="bg2">
                          <a:lumMod val="25000"/>
                        </a:schemeClr>
                      </a:solidFill>
                      <a:prstDash val="solid"/>
                      <a:round/>
                      <a:headEnd type="none" w="med" len="med"/>
                      <a:tailEnd type="none" w="med" len="med"/>
                    </a:lnB>
                  </a:tcPr>
                </a:tc>
                <a:extLst>
                  <a:ext uri="{0D108BD9-81ED-4DB2-BD59-A6C34878D82A}">
                    <a16:rowId xmlns="" xmlns:a16="http://schemas.microsoft.com/office/drawing/2014/main" val="10011"/>
                  </a:ext>
                </a:extLst>
              </a:tr>
              <a:tr h="254352">
                <a:tc>
                  <a:txBody>
                    <a:bodyPr/>
                    <a:lstStyle/>
                    <a:p>
                      <a:pPr marL="0" marR="0" lvl="0" indent="0" algn="l" defTabSz="457200" rtl="0" eaLnBrk="1" fontAlgn="ctr" latinLnBrk="0" hangingPunct="1">
                        <a:lnSpc>
                          <a:spcPct val="100000"/>
                        </a:lnSpc>
                        <a:spcBef>
                          <a:spcPts val="0"/>
                        </a:spcBef>
                        <a:spcAft>
                          <a:spcPts val="0"/>
                        </a:spcAft>
                        <a:buClrTx/>
                        <a:buSzTx/>
                        <a:buFontTx/>
                        <a:buNone/>
                        <a:tabLst/>
                        <a:defRPr/>
                      </a:pPr>
                      <a:r>
                        <a:rPr lang="ro-RO" sz="1300" b="1" i="0" u="none" strike="noStrike" dirty="0">
                          <a:solidFill>
                            <a:srgbClr val="000000"/>
                          </a:solidFill>
                          <a:effectLst/>
                          <a:latin typeface="Arial" panose="020B0604020202020204" pitchFamily="34" charset="0"/>
                        </a:rPr>
                        <a:t>     </a:t>
                      </a:r>
                      <a:r>
                        <a:rPr kumimoji="0" lang="ro-RO" sz="1300" b="0" i="0" u="none" strike="noStrike" kern="1200" cap="none" spc="0" normalizeH="0" baseline="0" noProof="0" dirty="0" smtClean="0">
                          <a:ln>
                            <a:noFill/>
                          </a:ln>
                          <a:solidFill>
                            <a:srgbClr val="000000"/>
                          </a:solidFill>
                          <a:effectLst/>
                          <a:uLnTx/>
                          <a:uFillTx/>
                          <a:latin typeface="Arial" panose="020B0604020202020204" pitchFamily="34" charset="0"/>
                          <a:ea typeface="+mn-ea"/>
                          <a:cs typeface="+mn-cs"/>
                        </a:rPr>
                        <a:t>Transferuri între unități ale administrației publice </a:t>
                      </a:r>
                      <a:r>
                        <a:rPr kumimoji="0" lang="ro-RO" sz="1100" b="0" i="1" u="none" strike="noStrike" kern="1200" cap="none" spc="0" normalizeH="0" baseline="0" noProof="0" dirty="0" smtClean="0">
                          <a:ln>
                            <a:noFill/>
                          </a:ln>
                          <a:solidFill>
                            <a:srgbClr val="000000"/>
                          </a:solidFill>
                          <a:effectLst/>
                          <a:uLnTx/>
                          <a:uFillTx/>
                          <a:latin typeface="Arial" panose="020B0604020202020204" pitchFamily="34" charset="0"/>
                          <a:ea typeface="+mn-ea"/>
                          <a:cs typeface="+mn-cs"/>
                        </a:rPr>
                        <a:t>(</a:t>
                      </a:r>
                      <a:r>
                        <a:rPr kumimoji="0" lang="it-IT" sz="1100" b="0" i="1" u="none" strike="noStrike" kern="1200" cap="none" spc="0" normalizeH="0" baseline="0" noProof="0" dirty="0" smtClean="0">
                          <a:ln>
                            <a:noFill/>
                          </a:ln>
                          <a:solidFill>
                            <a:srgbClr val="000000"/>
                          </a:solidFill>
                          <a:effectLst/>
                          <a:uLnTx/>
                          <a:uFillTx/>
                          <a:latin typeface="Arial" panose="020B0604020202020204" pitchFamily="34" charset="0"/>
                          <a:ea typeface="+mn-ea"/>
                          <a:cs typeface="+mn-cs"/>
                        </a:rPr>
                        <a:t>Protocol asociere </a:t>
                      </a:r>
                      <a:r>
                        <a:rPr kumimoji="0" lang="ro-RO" sz="1100" b="0" i="1" u="none" strike="noStrike" kern="1200" cap="none" spc="0" normalizeH="0" baseline="0" noProof="0" dirty="0" smtClean="0">
                          <a:ln>
                            <a:noFill/>
                          </a:ln>
                          <a:solidFill>
                            <a:srgbClr val="000000"/>
                          </a:solidFill>
                          <a:effectLst/>
                          <a:uLnTx/>
                          <a:uFillTx/>
                          <a:latin typeface="Arial" panose="020B0604020202020204" pitchFamily="34" charset="0"/>
                          <a:ea typeface="+mn-ea"/>
                          <a:cs typeface="+mn-cs"/>
                        </a:rPr>
                        <a:t>pentru </a:t>
                      </a:r>
                      <a:r>
                        <a:rPr kumimoji="0" lang="it-IT" sz="1100" b="0" i="1" u="none" strike="noStrike" kern="1200" cap="none" spc="0" normalizeH="0" baseline="0" noProof="0" dirty="0" smtClean="0">
                          <a:ln>
                            <a:noFill/>
                          </a:ln>
                          <a:solidFill>
                            <a:srgbClr val="000000"/>
                          </a:solidFill>
                          <a:effectLst/>
                          <a:uLnTx/>
                          <a:uFillTx/>
                          <a:latin typeface="Arial" panose="020B0604020202020204" pitchFamily="34" charset="0"/>
                          <a:ea typeface="+mn-ea"/>
                          <a:cs typeface="+mn-cs"/>
                        </a:rPr>
                        <a:t>modernizare extindere, reconfigurare iluminat public</a:t>
                      </a:r>
                      <a:r>
                        <a:rPr kumimoji="0" lang="ro-RO" sz="1100" b="0" i="1" u="none" strike="noStrike" kern="1200" cap="none" spc="0" normalizeH="0" baseline="0" noProof="0" dirty="0" smtClean="0">
                          <a:ln>
                            <a:noFill/>
                          </a:ln>
                          <a:solidFill>
                            <a:srgbClr val="000000"/>
                          </a:solidFill>
                          <a:effectLst/>
                          <a:uLnTx/>
                          <a:uFillTx/>
                          <a:latin typeface="Arial" panose="020B0604020202020204" pitchFamily="34" charset="0"/>
                          <a:ea typeface="+mn-ea"/>
                          <a:cs typeface="+mn-cs"/>
                        </a:rPr>
                        <a:t>;</a:t>
                      </a:r>
                      <a:r>
                        <a:rPr kumimoji="0" lang="it-IT" sz="1100" b="0" i="1" u="none" strike="noStrike" kern="1200" cap="none" spc="0" normalizeH="0" baseline="0" noProof="0" dirty="0" smtClean="0">
                          <a:ln>
                            <a:noFill/>
                          </a:ln>
                          <a:solidFill>
                            <a:srgbClr val="000000"/>
                          </a:solidFill>
                          <a:effectLst/>
                          <a:uLnTx/>
                          <a:uFillTx/>
                          <a:latin typeface="Arial" panose="020B0604020202020204" pitchFamily="34" charset="0"/>
                          <a:ea typeface="+mn-ea"/>
                          <a:cs typeface="+mn-cs"/>
                        </a:rPr>
                        <a:t> protocol asociere STB </a:t>
                      </a:r>
                      <a:r>
                        <a:rPr kumimoji="0" lang="ro-RO" sz="1100" b="0" i="1" u="none" strike="noStrike" kern="1200" cap="none" spc="0" normalizeH="0" baseline="0" noProof="0" dirty="0" smtClean="0">
                          <a:ln>
                            <a:noFill/>
                          </a:ln>
                          <a:solidFill>
                            <a:srgbClr val="000000"/>
                          </a:solidFill>
                          <a:effectLst/>
                          <a:uLnTx/>
                          <a:uFillTx/>
                          <a:latin typeface="Arial" panose="020B0604020202020204" pitchFamily="34" charset="0"/>
                          <a:ea typeface="+mn-ea"/>
                          <a:cs typeface="+mn-cs"/>
                        </a:rPr>
                        <a:t>pentru </a:t>
                      </a:r>
                      <a:r>
                        <a:rPr kumimoji="0" lang="it-IT" sz="1100" b="0" i="1" u="none" strike="noStrike" kern="1200" cap="none" spc="0" normalizeH="0" baseline="0" noProof="0" dirty="0" smtClean="0">
                          <a:ln>
                            <a:noFill/>
                          </a:ln>
                          <a:solidFill>
                            <a:srgbClr val="000000"/>
                          </a:solidFill>
                          <a:effectLst/>
                          <a:uLnTx/>
                          <a:uFillTx/>
                          <a:latin typeface="Arial" panose="020B0604020202020204" pitchFamily="34" charset="0"/>
                          <a:ea typeface="+mn-ea"/>
                          <a:cs typeface="+mn-cs"/>
                        </a:rPr>
                        <a:t>proiecte comune </a:t>
                      </a:r>
                      <a:r>
                        <a:rPr kumimoji="0" lang="ro-RO" sz="1100" b="0" i="1" u="none" strike="noStrike" kern="1200" cap="none" spc="0" normalizeH="0" baseline="0" noProof="0" dirty="0" smtClean="0">
                          <a:ln>
                            <a:noFill/>
                          </a:ln>
                          <a:solidFill>
                            <a:srgbClr val="000000"/>
                          </a:solidFill>
                          <a:effectLst/>
                          <a:uLnTx/>
                          <a:uFillTx/>
                          <a:latin typeface="Arial" panose="020B0604020202020204" pitchFamily="34" charset="0"/>
                          <a:ea typeface="+mn-ea"/>
                          <a:cs typeface="+mn-cs"/>
                        </a:rPr>
                        <a:t>î</a:t>
                      </a:r>
                      <a:r>
                        <a:rPr kumimoji="0" lang="it-IT" sz="1100" b="0" i="1" u="none" strike="noStrike" kern="1200" cap="none" spc="0" normalizeH="0" baseline="0" noProof="0" dirty="0" smtClean="0">
                          <a:ln>
                            <a:noFill/>
                          </a:ln>
                          <a:solidFill>
                            <a:srgbClr val="000000"/>
                          </a:solidFill>
                          <a:effectLst/>
                          <a:uLnTx/>
                          <a:uFillTx/>
                          <a:latin typeface="Arial" panose="020B0604020202020204" pitchFamily="34" charset="0"/>
                          <a:ea typeface="+mn-ea"/>
                          <a:cs typeface="+mn-cs"/>
                        </a:rPr>
                        <a:t>n domeniul protec</a:t>
                      </a:r>
                      <a:r>
                        <a:rPr kumimoji="0" lang="ro-RO" sz="1100" b="0" i="1" u="none" strike="noStrike" kern="1200" cap="none" spc="0" normalizeH="0" baseline="0" noProof="0" dirty="0" smtClean="0">
                          <a:ln>
                            <a:noFill/>
                          </a:ln>
                          <a:solidFill>
                            <a:srgbClr val="000000"/>
                          </a:solidFill>
                          <a:effectLst/>
                          <a:uLnTx/>
                          <a:uFillTx/>
                          <a:latin typeface="Arial" panose="020B0604020202020204" pitchFamily="34" charset="0"/>
                          <a:ea typeface="+mn-ea"/>
                          <a:cs typeface="+mn-cs"/>
                        </a:rPr>
                        <a:t>ț</a:t>
                      </a:r>
                      <a:r>
                        <a:rPr kumimoji="0" lang="it-IT" sz="1100" b="0" i="1" u="none" strike="noStrike" kern="1200" cap="none" spc="0" normalizeH="0" baseline="0" noProof="0" dirty="0" smtClean="0">
                          <a:ln>
                            <a:noFill/>
                          </a:ln>
                          <a:solidFill>
                            <a:srgbClr val="000000"/>
                          </a:solidFill>
                          <a:effectLst/>
                          <a:uLnTx/>
                          <a:uFillTx/>
                          <a:latin typeface="Arial" panose="020B0604020202020204" pitchFamily="34" charset="0"/>
                          <a:ea typeface="+mn-ea"/>
                          <a:cs typeface="+mn-cs"/>
                        </a:rPr>
                        <a:t>iei mediului</a:t>
                      </a:r>
                      <a:r>
                        <a:rPr kumimoji="0" lang="ro-RO" sz="1100" b="0" i="1" u="none" strike="noStrike" kern="1200" cap="none" spc="0" normalizeH="0" baseline="0" noProof="0" dirty="0" smtClean="0">
                          <a:ln>
                            <a:noFill/>
                          </a:ln>
                          <a:solidFill>
                            <a:srgbClr val="000000"/>
                          </a:solidFill>
                          <a:effectLst/>
                          <a:uLnTx/>
                          <a:uFillTx/>
                          <a:latin typeface="Arial" panose="020B0604020202020204" pitchFamily="34" charset="0"/>
                          <a:ea typeface="+mn-ea"/>
                          <a:cs typeface="+mn-cs"/>
                        </a:rPr>
                        <a:t> și mobilității urbane; transferuri către partenerii din cadrul proiectului </a:t>
                      </a:r>
                      <a:r>
                        <a:rPr kumimoji="0" lang="ro-RO" sz="1100" b="0" i="1" u="none" strike="noStrike" kern="1200" cap="none" spc="0" normalizeH="0" baseline="0" noProof="0" dirty="0" err="1" smtClean="0">
                          <a:ln>
                            <a:noFill/>
                          </a:ln>
                          <a:solidFill>
                            <a:srgbClr val="000000"/>
                          </a:solidFill>
                          <a:effectLst/>
                          <a:uLnTx/>
                          <a:uFillTx/>
                          <a:latin typeface="Arial" panose="020B0604020202020204" pitchFamily="34" charset="0"/>
                          <a:ea typeface="+mn-ea"/>
                          <a:cs typeface="+mn-cs"/>
                        </a:rPr>
                        <a:t>UrbanWise</a:t>
                      </a:r>
                      <a:r>
                        <a:rPr kumimoji="0" lang="ro-RO" sz="1100" b="0" i="1" u="none" strike="noStrike" kern="1200" cap="none" spc="0" normalizeH="0" baseline="0" noProof="0" dirty="0" smtClean="0">
                          <a:ln>
                            <a:noFill/>
                          </a:ln>
                          <a:solidFill>
                            <a:srgbClr val="000000"/>
                          </a:solidFill>
                          <a:effectLst/>
                          <a:uLnTx/>
                          <a:uFillTx/>
                          <a:latin typeface="Arial" panose="020B0604020202020204" pitchFamily="34" charset="0"/>
                          <a:ea typeface="+mn-ea"/>
                          <a:cs typeface="+mn-cs"/>
                        </a:rPr>
                        <a:t>)</a:t>
                      </a:r>
                    </a:p>
                  </a:txBody>
                  <a:tcPr marL="9525" marR="9525" marT="9525" marB="0" anchor="ctr">
                    <a:lnL w="12700" cap="flat" cmpd="sng" algn="ctr">
                      <a:solidFill>
                        <a:schemeClr val="bg2">
                          <a:lumMod val="25000"/>
                        </a:schemeClr>
                      </a:solidFill>
                      <a:prstDash val="solid"/>
                      <a:round/>
                      <a:headEnd type="none" w="med" len="med"/>
                      <a:tailEnd type="none" w="med" len="med"/>
                    </a:lnL>
                    <a:lnR w="12700" cap="flat" cmpd="sng" algn="ctr">
                      <a:solidFill>
                        <a:schemeClr val="bg2">
                          <a:lumMod val="25000"/>
                        </a:schemeClr>
                      </a:solidFill>
                      <a:prstDash val="solid"/>
                      <a:round/>
                      <a:headEnd type="none" w="med" len="med"/>
                      <a:tailEnd type="none" w="med" len="med"/>
                    </a:lnR>
                    <a:lnT w="12700" cap="flat" cmpd="sng" algn="ctr">
                      <a:solidFill>
                        <a:schemeClr val="bg2">
                          <a:lumMod val="25000"/>
                        </a:schemeClr>
                      </a:solidFill>
                      <a:prstDash val="solid"/>
                      <a:round/>
                      <a:headEnd type="none" w="med" len="med"/>
                      <a:tailEnd type="none" w="med" len="med"/>
                    </a:lnT>
                    <a:lnB w="12700" cap="flat" cmpd="sng" algn="ctr">
                      <a:solidFill>
                        <a:schemeClr val="bg2">
                          <a:lumMod val="25000"/>
                        </a:schemeClr>
                      </a:solidFill>
                      <a:prstDash val="solid"/>
                      <a:round/>
                      <a:headEnd type="none" w="med" len="med"/>
                      <a:tailEnd type="none" w="med" len="med"/>
                    </a:lnB>
                  </a:tcPr>
                </a:tc>
                <a:tc>
                  <a:txBody>
                    <a:bodyPr/>
                    <a:lstStyle/>
                    <a:p>
                      <a:pPr algn="ctr" rtl="0" fontAlgn="ctr"/>
                      <a:r>
                        <a:rPr lang="ro-RO" sz="1300" b="0" i="0" u="none" strike="noStrike" dirty="0" smtClean="0">
                          <a:solidFill>
                            <a:srgbClr val="000000"/>
                          </a:solidFill>
                          <a:effectLst/>
                          <a:latin typeface="Arial" panose="020B0604020202020204" pitchFamily="34" charset="0"/>
                        </a:rPr>
                        <a:t>2.811</a:t>
                      </a:r>
                      <a:endParaRPr lang="ro-RO" sz="1300" b="0" i="0" u="none" strike="noStrike" dirty="0">
                        <a:solidFill>
                          <a:srgbClr val="000000"/>
                        </a:solidFill>
                        <a:effectLst/>
                        <a:latin typeface="Arial" panose="020B0604020202020204" pitchFamily="34" charset="0"/>
                      </a:endParaRPr>
                    </a:p>
                  </a:txBody>
                  <a:tcPr marL="9525" marR="9525" marT="9525" marB="0" anchor="ctr">
                    <a:lnL w="12700" cap="flat" cmpd="sng" algn="ctr">
                      <a:solidFill>
                        <a:schemeClr val="bg2">
                          <a:lumMod val="25000"/>
                        </a:schemeClr>
                      </a:solidFill>
                      <a:prstDash val="solid"/>
                      <a:round/>
                      <a:headEnd type="none" w="med" len="med"/>
                      <a:tailEnd type="none" w="med" len="med"/>
                    </a:lnL>
                    <a:lnR w="12700" cap="flat" cmpd="sng" algn="ctr">
                      <a:solidFill>
                        <a:schemeClr val="bg2">
                          <a:lumMod val="25000"/>
                        </a:schemeClr>
                      </a:solidFill>
                      <a:prstDash val="solid"/>
                      <a:round/>
                      <a:headEnd type="none" w="med" len="med"/>
                      <a:tailEnd type="none" w="med" len="med"/>
                    </a:lnR>
                    <a:lnT w="12700" cap="flat" cmpd="sng" algn="ctr">
                      <a:solidFill>
                        <a:schemeClr val="bg2">
                          <a:lumMod val="25000"/>
                        </a:schemeClr>
                      </a:solidFill>
                      <a:prstDash val="solid"/>
                      <a:round/>
                      <a:headEnd type="none" w="med" len="med"/>
                      <a:tailEnd type="none" w="med" len="med"/>
                    </a:lnT>
                    <a:lnB w="12700" cap="flat" cmpd="sng" algn="ctr">
                      <a:solidFill>
                        <a:schemeClr val="bg2">
                          <a:lumMod val="25000"/>
                        </a:schemeClr>
                      </a:solidFill>
                      <a:prstDash val="solid"/>
                      <a:round/>
                      <a:headEnd type="none" w="med" len="med"/>
                      <a:tailEnd type="none" w="med" len="med"/>
                    </a:lnB>
                  </a:tcPr>
                </a:tc>
                <a:tc>
                  <a:txBody>
                    <a:bodyPr/>
                    <a:lstStyle/>
                    <a:p>
                      <a:pPr algn="ctr" rtl="0" fontAlgn="b"/>
                      <a:r>
                        <a:rPr lang="ro-RO" sz="1300" b="0" i="0" u="none" strike="noStrike" dirty="0">
                          <a:solidFill>
                            <a:srgbClr val="000000"/>
                          </a:solidFill>
                          <a:effectLst/>
                          <a:latin typeface="Arial" panose="020B0604020202020204" pitchFamily="34" charset="0"/>
                        </a:rPr>
                        <a:t>0,11%</a:t>
                      </a:r>
                    </a:p>
                  </a:txBody>
                  <a:tcPr marL="9525" marR="9525" marT="9525" marB="0" anchor="b">
                    <a:lnL w="12700" cap="flat" cmpd="sng" algn="ctr">
                      <a:solidFill>
                        <a:schemeClr val="bg2">
                          <a:lumMod val="25000"/>
                        </a:schemeClr>
                      </a:solidFill>
                      <a:prstDash val="solid"/>
                      <a:round/>
                      <a:headEnd type="none" w="med" len="med"/>
                      <a:tailEnd type="none" w="med" len="med"/>
                    </a:lnL>
                    <a:lnR w="12700" cap="flat" cmpd="sng" algn="ctr">
                      <a:solidFill>
                        <a:schemeClr val="bg2">
                          <a:lumMod val="25000"/>
                        </a:schemeClr>
                      </a:solidFill>
                      <a:prstDash val="solid"/>
                      <a:round/>
                      <a:headEnd type="none" w="med" len="med"/>
                      <a:tailEnd type="none" w="med" len="med"/>
                    </a:lnR>
                    <a:lnT w="12700" cap="flat" cmpd="sng" algn="ctr">
                      <a:solidFill>
                        <a:schemeClr val="bg2">
                          <a:lumMod val="25000"/>
                        </a:schemeClr>
                      </a:solidFill>
                      <a:prstDash val="solid"/>
                      <a:round/>
                      <a:headEnd type="none" w="med" len="med"/>
                      <a:tailEnd type="none" w="med" len="med"/>
                    </a:lnT>
                    <a:lnB w="12700" cap="flat" cmpd="sng" algn="ctr">
                      <a:solidFill>
                        <a:schemeClr val="bg2">
                          <a:lumMod val="25000"/>
                        </a:schemeClr>
                      </a:solidFill>
                      <a:prstDash val="solid"/>
                      <a:round/>
                      <a:headEnd type="none" w="med" len="med"/>
                      <a:tailEnd type="none" w="med" len="med"/>
                    </a:lnB>
                  </a:tcPr>
                </a:tc>
                <a:extLst>
                  <a:ext uri="{0D108BD9-81ED-4DB2-BD59-A6C34878D82A}">
                    <a16:rowId xmlns="" xmlns:a16="http://schemas.microsoft.com/office/drawing/2014/main" val="10012"/>
                  </a:ext>
                </a:extLst>
              </a:tr>
              <a:tr h="237322">
                <a:tc>
                  <a:txBody>
                    <a:bodyPr/>
                    <a:lstStyle/>
                    <a:p>
                      <a:pPr algn="l" rtl="0" fontAlgn="ctr"/>
                      <a:r>
                        <a:rPr lang="ro-RO" sz="1300" b="0" i="0" u="none" strike="noStrike" dirty="0">
                          <a:solidFill>
                            <a:srgbClr val="000000"/>
                          </a:solidFill>
                          <a:effectLst/>
                          <a:latin typeface="Arial" panose="020B0604020202020204" pitchFamily="34" charset="0"/>
                        </a:rPr>
                        <a:t>     Alte transferuri pentru ADI</a:t>
                      </a:r>
                    </a:p>
                  </a:txBody>
                  <a:tcPr marL="9525" marR="9525" marT="9525" marB="0" anchor="ctr">
                    <a:lnL w="12700" cap="flat" cmpd="sng" algn="ctr">
                      <a:solidFill>
                        <a:schemeClr val="bg2">
                          <a:lumMod val="25000"/>
                        </a:schemeClr>
                      </a:solidFill>
                      <a:prstDash val="solid"/>
                      <a:round/>
                      <a:headEnd type="none" w="med" len="med"/>
                      <a:tailEnd type="none" w="med" len="med"/>
                    </a:lnL>
                    <a:lnR w="12700" cap="flat" cmpd="sng" algn="ctr">
                      <a:solidFill>
                        <a:schemeClr val="bg2">
                          <a:lumMod val="25000"/>
                        </a:schemeClr>
                      </a:solidFill>
                      <a:prstDash val="solid"/>
                      <a:round/>
                      <a:headEnd type="none" w="med" len="med"/>
                      <a:tailEnd type="none" w="med" len="med"/>
                    </a:lnR>
                    <a:lnT w="12700" cap="flat" cmpd="sng" algn="ctr">
                      <a:solidFill>
                        <a:schemeClr val="bg2">
                          <a:lumMod val="25000"/>
                        </a:schemeClr>
                      </a:solidFill>
                      <a:prstDash val="solid"/>
                      <a:round/>
                      <a:headEnd type="none" w="med" len="med"/>
                      <a:tailEnd type="none" w="med" len="med"/>
                    </a:lnT>
                    <a:lnB w="12700" cap="flat" cmpd="sng" algn="ctr">
                      <a:solidFill>
                        <a:schemeClr val="bg2">
                          <a:lumMod val="25000"/>
                        </a:schemeClr>
                      </a:solidFill>
                      <a:prstDash val="solid"/>
                      <a:round/>
                      <a:headEnd type="none" w="med" len="med"/>
                      <a:tailEnd type="none" w="med" len="med"/>
                    </a:lnB>
                  </a:tcPr>
                </a:tc>
                <a:tc>
                  <a:txBody>
                    <a:bodyPr/>
                    <a:lstStyle/>
                    <a:p>
                      <a:pPr algn="ctr" rtl="0" fontAlgn="ctr"/>
                      <a:r>
                        <a:rPr lang="ro-RO" sz="1300" b="0" i="0" u="none" strike="noStrike" dirty="0" smtClean="0">
                          <a:solidFill>
                            <a:srgbClr val="000000"/>
                          </a:solidFill>
                          <a:effectLst/>
                          <a:latin typeface="Arial" panose="020B0604020202020204" pitchFamily="34" charset="0"/>
                        </a:rPr>
                        <a:t>360</a:t>
                      </a:r>
                      <a:endParaRPr lang="ro-RO" sz="1300" b="0" i="0" u="none" strike="noStrike" dirty="0">
                        <a:solidFill>
                          <a:srgbClr val="000000"/>
                        </a:solidFill>
                        <a:effectLst/>
                        <a:latin typeface="Arial" panose="020B0604020202020204" pitchFamily="34" charset="0"/>
                      </a:endParaRPr>
                    </a:p>
                  </a:txBody>
                  <a:tcPr marL="9525" marR="9525" marT="9525" marB="0" anchor="ctr">
                    <a:lnL w="12700" cap="flat" cmpd="sng" algn="ctr">
                      <a:solidFill>
                        <a:schemeClr val="bg2">
                          <a:lumMod val="25000"/>
                        </a:schemeClr>
                      </a:solidFill>
                      <a:prstDash val="solid"/>
                      <a:round/>
                      <a:headEnd type="none" w="med" len="med"/>
                      <a:tailEnd type="none" w="med" len="med"/>
                    </a:lnL>
                    <a:lnR w="12700" cap="flat" cmpd="sng" algn="ctr">
                      <a:solidFill>
                        <a:schemeClr val="bg2">
                          <a:lumMod val="25000"/>
                        </a:schemeClr>
                      </a:solidFill>
                      <a:prstDash val="solid"/>
                      <a:round/>
                      <a:headEnd type="none" w="med" len="med"/>
                      <a:tailEnd type="none" w="med" len="med"/>
                    </a:lnR>
                    <a:lnT w="12700" cap="flat" cmpd="sng" algn="ctr">
                      <a:solidFill>
                        <a:schemeClr val="bg2">
                          <a:lumMod val="25000"/>
                        </a:schemeClr>
                      </a:solidFill>
                      <a:prstDash val="solid"/>
                      <a:round/>
                      <a:headEnd type="none" w="med" len="med"/>
                      <a:tailEnd type="none" w="med" len="med"/>
                    </a:lnT>
                    <a:lnB w="12700" cap="flat" cmpd="sng" algn="ctr">
                      <a:solidFill>
                        <a:schemeClr val="bg2">
                          <a:lumMod val="25000"/>
                        </a:schemeClr>
                      </a:solidFill>
                      <a:prstDash val="solid"/>
                      <a:round/>
                      <a:headEnd type="none" w="med" len="med"/>
                      <a:tailEnd type="none" w="med" len="med"/>
                    </a:lnB>
                  </a:tcPr>
                </a:tc>
                <a:tc>
                  <a:txBody>
                    <a:bodyPr/>
                    <a:lstStyle/>
                    <a:p>
                      <a:pPr algn="ctr" rtl="0" fontAlgn="b"/>
                      <a:r>
                        <a:rPr lang="ro-RO" sz="1300" b="0" i="0" u="none" strike="noStrike" dirty="0">
                          <a:solidFill>
                            <a:srgbClr val="000000"/>
                          </a:solidFill>
                          <a:effectLst/>
                          <a:latin typeface="Arial" panose="020B0604020202020204" pitchFamily="34" charset="0"/>
                        </a:rPr>
                        <a:t>0,01%</a:t>
                      </a:r>
                    </a:p>
                  </a:txBody>
                  <a:tcPr marL="9525" marR="9525" marT="9525" marB="0" anchor="b">
                    <a:lnL w="12700" cap="flat" cmpd="sng" algn="ctr">
                      <a:solidFill>
                        <a:schemeClr val="bg2">
                          <a:lumMod val="25000"/>
                        </a:schemeClr>
                      </a:solidFill>
                      <a:prstDash val="solid"/>
                      <a:round/>
                      <a:headEnd type="none" w="med" len="med"/>
                      <a:tailEnd type="none" w="med" len="med"/>
                    </a:lnL>
                    <a:lnR w="12700" cap="flat" cmpd="sng" algn="ctr">
                      <a:solidFill>
                        <a:schemeClr val="bg2">
                          <a:lumMod val="25000"/>
                        </a:schemeClr>
                      </a:solidFill>
                      <a:prstDash val="solid"/>
                      <a:round/>
                      <a:headEnd type="none" w="med" len="med"/>
                      <a:tailEnd type="none" w="med" len="med"/>
                    </a:lnR>
                    <a:lnT w="12700" cap="flat" cmpd="sng" algn="ctr">
                      <a:solidFill>
                        <a:schemeClr val="bg2">
                          <a:lumMod val="25000"/>
                        </a:schemeClr>
                      </a:solidFill>
                      <a:prstDash val="solid"/>
                      <a:round/>
                      <a:headEnd type="none" w="med" len="med"/>
                      <a:tailEnd type="none" w="med" len="med"/>
                    </a:lnT>
                    <a:lnB w="12700" cap="flat" cmpd="sng" algn="ctr">
                      <a:solidFill>
                        <a:schemeClr val="bg2">
                          <a:lumMod val="25000"/>
                        </a:schemeClr>
                      </a:solidFill>
                      <a:prstDash val="solid"/>
                      <a:round/>
                      <a:headEnd type="none" w="med" len="med"/>
                      <a:tailEnd type="none" w="med" len="med"/>
                    </a:lnB>
                  </a:tcPr>
                </a:tc>
              </a:tr>
              <a:tr h="263611">
                <a:tc>
                  <a:txBody>
                    <a:bodyPr/>
                    <a:lstStyle/>
                    <a:p>
                      <a:pPr algn="l" rtl="0" fontAlgn="ctr"/>
                      <a:r>
                        <a:rPr lang="it-IT" sz="1300" b="0" i="0" u="none" strike="noStrike" dirty="0">
                          <a:solidFill>
                            <a:srgbClr val="000000"/>
                          </a:solidFill>
                          <a:effectLst/>
                          <a:latin typeface="Arial" panose="020B0604020202020204" pitchFamily="34" charset="0"/>
                        </a:rPr>
                        <a:t>     Proiecte cu finanțare din fonduri externe nerambursabile</a:t>
                      </a:r>
                    </a:p>
                  </a:txBody>
                  <a:tcPr marL="9525" marR="9525" marT="9525" marB="0" anchor="ctr">
                    <a:lnL w="12700" cap="flat" cmpd="sng" algn="ctr">
                      <a:solidFill>
                        <a:schemeClr val="bg2">
                          <a:lumMod val="25000"/>
                        </a:schemeClr>
                      </a:solidFill>
                      <a:prstDash val="solid"/>
                      <a:round/>
                      <a:headEnd type="none" w="med" len="med"/>
                      <a:tailEnd type="none" w="med" len="med"/>
                    </a:lnL>
                    <a:lnR w="12700" cap="flat" cmpd="sng" algn="ctr">
                      <a:solidFill>
                        <a:schemeClr val="bg2">
                          <a:lumMod val="25000"/>
                        </a:schemeClr>
                      </a:solidFill>
                      <a:prstDash val="solid"/>
                      <a:round/>
                      <a:headEnd type="none" w="med" len="med"/>
                      <a:tailEnd type="none" w="med" len="med"/>
                    </a:lnR>
                    <a:lnT w="12700" cap="flat" cmpd="sng" algn="ctr">
                      <a:solidFill>
                        <a:schemeClr val="bg2">
                          <a:lumMod val="25000"/>
                        </a:schemeClr>
                      </a:solidFill>
                      <a:prstDash val="solid"/>
                      <a:round/>
                      <a:headEnd type="none" w="med" len="med"/>
                      <a:tailEnd type="none" w="med" len="med"/>
                    </a:lnT>
                    <a:lnB w="12700" cap="flat" cmpd="sng" algn="ctr">
                      <a:solidFill>
                        <a:schemeClr val="bg2">
                          <a:lumMod val="25000"/>
                        </a:schemeClr>
                      </a:solidFill>
                      <a:prstDash val="solid"/>
                      <a:round/>
                      <a:headEnd type="none" w="med" len="med"/>
                      <a:tailEnd type="none" w="med" len="med"/>
                    </a:lnB>
                  </a:tcPr>
                </a:tc>
                <a:tc>
                  <a:txBody>
                    <a:bodyPr/>
                    <a:lstStyle/>
                    <a:p>
                      <a:pPr algn="ctr" rtl="0" fontAlgn="ctr"/>
                      <a:r>
                        <a:rPr lang="ro-RO" sz="1300" b="0" i="0" u="none" strike="noStrike" dirty="0" smtClean="0">
                          <a:solidFill>
                            <a:srgbClr val="000000"/>
                          </a:solidFill>
                          <a:effectLst/>
                          <a:latin typeface="Arial" panose="020B0604020202020204" pitchFamily="34" charset="0"/>
                        </a:rPr>
                        <a:t>34.835</a:t>
                      </a:r>
                      <a:endParaRPr lang="ro-RO" sz="1300" b="0" i="0" u="none" strike="noStrike" dirty="0">
                        <a:solidFill>
                          <a:srgbClr val="000000"/>
                        </a:solidFill>
                        <a:effectLst/>
                        <a:latin typeface="Arial" panose="020B0604020202020204" pitchFamily="34" charset="0"/>
                      </a:endParaRPr>
                    </a:p>
                  </a:txBody>
                  <a:tcPr marL="9525" marR="9525" marT="9525" marB="0" anchor="ctr">
                    <a:lnL w="12700" cap="flat" cmpd="sng" algn="ctr">
                      <a:solidFill>
                        <a:schemeClr val="bg2">
                          <a:lumMod val="25000"/>
                        </a:schemeClr>
                      </a:solidFill>
                      <a:prstDash val="solid"/>
                      <a:round/>
                      <a:headEnd type="none" w="med" len="med"/>
                      <a:tailEnd type="none" w="med" len="med"/>
                    </a:lnL>
                    <a:lnR w="12700" cap="flat" cmpd="sng" algn="ctr">
                      <a:solidFill>
                        <a:schemeClr val="bg2">
                          <a:lumMod val="25000"/>
                        </a:schemeClr>
                      </a:solidFill>
                      <a:prstDash val="solid"/>
                      <a:round/>
                      <a:headEnd type="none" w="med" len="med"/>
                      <a:tailEnd type="none" w="med" len="med"/>
                    </a:lnR>
                    <a:lnT w="12700" cap="flat" cmpd="sng" algn="ctr">
                      <a:solidFill>
                        <a:schemeClr val="bg2">
                          <a:lumMod val="25000"/>
                        </a:schemeClr>
                      </a:solidFill>
                      <a:prstDash val="solid"/>
                      <a:round/>
                      <a:headEnd type="none" w="med" len="med"/>
                      <a:tailEnd type="none" w="med" len="med"/>
                    </a:lnT>
                    <a:lnB w="12700" cap="flat" cmpd="sng" algn="ctr">
                      <a:solidFill>
                        <a:schemeClr val="bg2">
                          <a:lumMod val="25000"/>
                        </a:schemeClr>
                      </a:solidFill>
                      <a:prstDash val="solid"/>
                      <a:round/>
                      <a:headEnd type="none" w="med" len="med"/>
                      <a:tailEnd type="none" w="med" len="med"/>
                    </a:lnB>
                  </a:tcPr>
                </a:tc>
                <a:tc>
                  <a:txBody>
                    <a:bodyPr/>
                    <a:lstStyle/>
                    <a:p>
                      <a:pPr algn="ctr" rtl="0" fontAlgn="b"/>
                      <a:r>
                        <a:rPr lang="ro-RO" sz="1300" b="0" i="0" u="none" strike="noStrike" dirty="0">
                          <a:solidFill>
                            <a:srgbClr val="000000"/>
                          </a:solidFill>
                          <a:effectLst/>
                          <a:latin typeface="Arial" panose="020B0604020202020204" pitchFamily="34" charset="0"/>
                        </a:rPr>
                        <a:t>1,37%</a:t>
                      </a:r>
                    </a:p>
                  </a:txBody>
                  <a:tcPr marL="9525" marR="9525" marT="9525" marB="0" anchor="b">
                    <a:lnL w="12700" cap="flat" cmpd="sng" algn="ctr">
                      <a:solidFill>
                        <a:schemeClr val="bg2">
                          <a:lumMod val="25000"/>
                        </a:schemeClr>
                      </a:solidFill>
                      <a:prstDash val="solid"/>
                      <a:round/>
                      <a:headEnd type="none" w="med" len="med"/>
                      <a:tailEnd type="none" w="med" len="med"/>
                    </a:lnL>
                    <a:lnR w="12700" cap="flat" cmpd="sng" algn="ctr">
                      <a:solidFill>
                        <a:schemeClr val="bg2">
                          <a:lumMod val="25000"/>
                        </a:schemeClr>
                      </a:solidFill>
                      <a:prstDash val="solid"/>
                      <a:round/>
                      <a:headEnd type="none" w="med" len="med"/>
                      <a:tailEnd type="none" w="med" len="med"/>
                    </a:lnR>
                    <a:lnT w="12700" cap="flat" cmpd="sng" algn="ctr">
                      <a:solidFill>
                        <a:schemeClr val="bg2">
                          <a:lumMod val="25000"/>
                        </a:schemeClr>
                      </a:solidFill>
                      <a:prstDash val="solid"/>
                      <a:round/>
                      <a:headEnd type="none" w="med" len="med"/>
                      <a:tailEnd type="none" w="med" len="med"/>
                    </a:lnT>
                    <a:lnB w="12700" cap="flat" cmpd="sng" algn="ctr">
                      <a:solidFill>
                        <a:schemeClr val="bg2">
                          <a:lumMod val="25000"/>
                        </a:schemeClr>
                      </a:solidFill>
                      <a:prstDash val="solid"/>
                      <a:round/>
                      <a:headEnd type="none" w="med" len="med"/>
                      <a:tailEnd type="none" w="med" len="med"/>
                    </a:lnB>
                  </a:tcPr>
                </a:tc>
              </a:tr>
              <a:tr h="271848">
                <a:tc>
                  <a:txBody>
                    <a:bodyPr/>
                    <a:lstStyle/>
                    <a:p>
                      <a:pPr algn="l" rtl="0" fontAlgn="ctr"/>
                      <a:r>
                        <a:rPr lang="ro-RO" sz="1300" b="0" i="0" u="none" strike="noStrike" dirty="0">
                          <a:solidFill>
                            <a:srgbClr val="000000"/>
                          </a:solidFill>
                          <a:effectLst/>
                          <a:latin typeface="Arial" panose="020B0604020202020204" pitchFamily="34" charset="0"/>
                        </a:rPr>
                        <a:t>     Proiecte cu finanțare din PNRR </a:t>
                      </a:r>
                      <a:r>
                        <a:rPr lang="ro-RO" sz="1100" b="0" i="1" u="none" strike="noStrike" dirty="0">
                          <a:solidFill>
                            <a:srgbClr val="000000"/>
                          </a:solidFill>
                          <a:effectLst/>
                          <a:latin typeface="Arial" panose="020B0604020202020204" pitchFamily="34" charset="0"/>
                        </a:rPr>
                        <a:t>(reabilitare termica pentru </a:t>
                      </a:r>
                      <a:r>
                        <a:rPr lang="ro-RO" sz="1100" b="0" i="1" u="none" strike="noStrike" dirty="0" smtClean="0">
                          <a:solidFill>
                            <a:srgbClr val="000000"/>
                          </a:solidFill>
                          <a:effectLst/>
                          <a:latin typeface="Arial" panose="020B0604020202020204" pitchFamily="34" charset="0"/>
                        </a:rPr>
                        <a:t>24 </a:t>
                      </a:r>
                      <a:r>
                        <a:rPr lang="ro-RO" sz="1100" b="0" i="1" u="none" strike="noStrike" dirty="0">
                          <a:solidFill>
                            <a:srgbClr val="000000"/>
                          </a:solidFill>
                          <a:effectLst/>
                          <a:latin typeface="Arial" panose="020B0604020202020204" pitchFamily="34" charset="0"/>
                        </a:rPr>
                        <a:t>blocuri, construirea de locuințe </a:t>
                      </a:r>
                      <a:r>
                        <a:rPr lang="ro-RO" sz="1100" b="0" i="1" u="none" strike="noStrike" dirty="0" err="1" smtClean="0">
                          <a:solidFill>
                            <a:srgbClr val="000000"/>
                          </a:solidFill>
                          <a:effectLst/>
                          <a:latin typeface="Arial" panose="020B0604020202020204" pitchFamily="34" charset="0"/>
                        </a:rPr>
                        <a:t>nZEB</a:t>
                      </a:r>
                      <a:r>
                        <a:rPr lang="ro-RO" sz="1100" b="0" i="1" u="none" strike="noStrike" dirty="0" smtClean="0">
                          <a:solidFill>
                            <a:srgbClr val="000000"/>
                          </a:solidFill>
                          <a:effectLst/>
                          <a:latin typeface="Arial" panose="020B0604020202020204" pitchFamily="34" charset="0"/>
                        </a:rPr>
                        <a:t>, </a:t>
                      </a:r>
                      <a:r>
                        <a:rPr lang="ro-RO" sz="1100" b="0" i="1" u="none" strike="noStrike" dirty="0">
                          <a:solidFill>
                            <a:srgbClr val="000000"/>
                          </a:solidFill>
                          <a:effectLst/>
                          <a:latin typeface="Arial" panose="020B0604020202020204" pitchFamily="34" charset="0"/>
                        </a:rPr>
                        <a:t>amenajare piste de </a:t>
                      </a:r>
                      <a:r>
                        <a:rPr lang="ro-RO" sz="1100" b="0" i="1" u="none" strike="noStrike" dirty="0" smtClean="0">
                          <a:solidFill>
                            <a:srgbClr val="000000"/>
                          </a:solidFill>
                          <a:effectLst/>
                          <a:latin typeface="Arial" panose="020B0604020202020204" pitchFamily="34" charset="0"/>
                        </a:rPr>
                        <a:t>biciclete, servicii de educație</a:t>
                      </a:r>
                      <a:r>
                        <a:rPr lang="ro-RO" sz="1100" b="0" i="1" u="none" strike="noStrike" baseline="0" dirty="0" smtClean="0">
                          <a:solidFill>
                            <a:srgbClr val="000000"/>
                          </a:solidFill>
                          <a:effectLst/>
                          <a:latin typeface="Arial" panose="020B0604020202020204" pitchFamily="34" charset="0"/>
                        </a:rPr>
                        <a:t> timpurie complementare pentru Gr. 137, dotare cu mobilier, materiale didactice și echipamente digitale a unit. de învățământ preuniversitar de stat</a:t>
                      </a:r>
                      <a:r>
                        <a:rPr lang="ro-RO" sz="1100" b="0" i="1" u="none" strike="noStrike" dirty="0" smtClean="0">
                          <a:solidFill>
                            <a:srgbClr val="000000"/>
                          </a:solidFill>
                          <a:effectLst/>
                          <a:latin typeface="Arial" panose="020B0604020202020204" pitchFamily="34" charset="0"/>
                        </a:rPr>
                        <a:t>)</a:t>
                      </a:r>
                      <a:endParaRPr lang="ro-RO" sz="1100" b="0" i="1" u="none" strike="noStrike" dirty="0">
                        <a:solidFill>
                          <a:srgbClr val="000000"/>
                        </a:solidFill>
                        <a:effectLst/>
                        <a:latin typeface="Arial" panose="020B0604020202020204" pitchFamily="34" charset="0"/>
                      </a:endParaRPr>
                    </a:p>
                  </a:txBody>
                  <a:tcPr marL="9525" marR="9525" marT="9525" marB="0" anchor="ctr">
                    <a:lnL w="12700" cap="flat" cmpd="sng" algn="ctr">
                      <a:solidFill>
                        <a:schemeClr val="bg2">
                          <a:lumMod val="25000"/>
                        </a:schemeClr>
                      </a:solidFill>
                      <a:prstDash val="solid"/>
                      <a:round/>
                      <a:headEnd type="none" w="med" len="med"/>
                      <a:tailEnd type="none" w="med" len="med"/>
                    </a:lnL>
                    <a:lnR w="12700" cap="flat" cmpd="sng" algn="ctr">
                      <a:solidFill>
                        <a:schemeClr val="bg2">
                          <a:lumMod val="25000"/>
                        </a:schemeClr>
                      </a:solidFill>
                      <a:prstDash val="solid"/>
                      <a:round/>
                      <a:headEnd type="none" w="med" len="med"/>
                      <a:tailEnd type="none" w="med" len="med"/>
                    </a:lnR>
                    <a:lnT w="12700" cap="flat" cmpd="sng" algn="ctr">
                      <a:solidFill>
                        <a:schemeClr val="bg2">
                          <a:lumMod val="25000"/>
                        </a:schemeClr>
                      </a:solidFill>
                      <a:prstDash val="solid"/>
                      <a:round/>
                      <a:headEnd type="none" w="med" len="med"/>
                      <a:tailEnd type="none" w="med" len="med"/>
                    </a:lnT>
                    <a:lnB w="12700" cap="flat" cmpd="sng" algn="ctr">
                      <a:solidFill>
                        <a:schemeClr val="bg2">
                          <a:lumMod val="25000"/>
                        </a:schemeClr>
                      </a:solidFill>
                      <a:prstDash val="solid"/>
                      <a:round/>
                      <a:headEnd type="none" w="med" len="med"/>
                      <a:tailEnd type="none" w="med" len="med"/>
                    </a:lnB>
                  </a:tcPr>
                </a:tc>
                <a:tc>
                  <a:txBody>
                    <a:bodyPr/>
                    <a:lstStyle/>
                    <a:p>
                      <a:pPr algn="ctr" rtl="0" fontAlgn="ctr"/>
                      <a:r>
                        <a:rPr lang="ro-RO" sz="1300" b="0" i="0" u="none" strike="noStrike" dirty="0" smtClean="0">
                          <a:solidFill>
                            <a:srgbClr val="000000"/>
                          </a:solidFill>
                          <a:effectLst/>
                          <a:latin typeface="Arial" panose="020B0604020202020204" pitchFamily="34" charset="0"/>
                        </a:rPr>
                        <a:t>115.954</a:t>
                      </a:r>
                      <a:endParaRPr lang="ro-RO" sz="1300" b="0" i="0" u="none" strike="noStrike" dirty="0">
                        <a:solidFill>
                          <a:srgbClr val="000000"/>
                        </a:solidFill>
                        <a:effectLst/>
                        <a:latin typeface="Arial" panose="020B0604020202020204" pitchFamily="34" charset="0"/>
                      </a:endParaRPr>
                    </a:p>
                  </a:txBody>
                  <a:tcPr marL="9525" marR="9525" marT="9525" marB="0" anchor="ctr">
                    <a:lnL w="12700" cap="flat" cmpd="sng" algn="ctr">
                      <a:solidFill>
                        <a:schemeClr val="bg2">
                          <a:lumMod val="25000"/>
                        </a:schemeClr>
                      </a:solidFill>
                      <a:prstDash val="solid"/>
                      <a:round/>
                      <a:headEnd type="none" w="med" len="med"/>
                      <a:tailEnd type="none" w="med" len="med"/>
                    </a:lnL>
                    <a:lnR w="12700" cap="flat" cmpd="sng" algn="ctr">
                      <a:solidFill>
                        <a:schemeClr val="bg2">
                          <a:lumMod val="25000"/>
                        </a:schemeClr>
                      </a:solidFill>
                      <a:prstDash val="solid"/>
                      <a:round/>
                      <a:headEnd type="none" w="med" len="med"/>
                      <a:tailEnd type="none" w="med" len="med"/>
                    </a:lnR>
                    <a:lnT w="12700" cap="flat" cmpd="sng" algn="ctr">
                      <a:solidFill>
                        <a:schemeClr val="bg2">
                          <a:lumMod val="25000"/>
                        </a:schemeClr>
                      </a:solidFill>
                      <a:prstDash val="solid"/>
                      <a:round/>
                      <a:headEnd type="none" w="med" len="med"/>
                      <a:tailEnd type="none" w="med" len="med"/>
                    </a:lnT>
                    <a:lnB w="12700" cap="flat" cmpd="sng" algn="ctr">
                      <a:solidFill>
                        <a:schemeClr val="bg2">
                          <a:lumMod val="25000"/>
                        </a:schemeClr>
                      </a:solidFill>
                      <a:prstDash val="solid"/>
                      <a:round/>
                      <a:headEnd type="none" w="med" len="med"/>
                      <a:tailEnd type="none" w="med" len="med"/>
                    </a:lnB>
                  </a:tcPr>
                </a:tc>
                <a:tc>
                  <a:txBody>
                    <a:bodyPr/>
                    <a:lstStyle/>
                    <a:p>
                      <a:pPr algn="ctr" rtl="0" fontAlgn="b"/>
                      <a:r>
                        <a:rPr lang="ro-RO" sz="1300" b="0" i="0" u="none" strike="noStrike" dirty="0">
                          <a:solidFill>
                            <a:srgbClr val="000000"/>
                          </a:solidFill>
                          <a:effectLst/>
                          <a:latin typeface="Arial" panose="020B0604020202020204" pitchFamily="34" charset="0"/>
                        </a:rPr>
                        <a:t>4,57%</a:t>
                      </a:r>
                    </a:p>
                  </a:txBody>
                  <a:tcPr marL="9525" marR="9525" marT="9525" marB="0" anchor="b">
                    <a:lnL w="12700" cap="flat" cmpd="sng" algn="ctr">
                      <a:solidFill>
                        <a:schemeClr val="bg2">
                          <a:lumMod val="25000"/>
                        </a:schemeClr>
                      </a:solidFill>
                      <a:prstDash val="solid"/>
                      <a:round/>
                      <a:headEnd type="none" w="med" len="med"/>
                      <a:tailEnd type="none" w="med" len="med"/>
                    </a:lnL>
                    <a:lnR w="12700" cap="flat" cmpd="sng" algn="ctr">
                      <a:solidFill>
                        <a:schemeClr val="bg2">
                          <a:lumMod val="25000"/>
                        </a:schemeClr>
                      </a:solidFill>
                      <a:prstDash val="solid"/>
                      <a:round/>
                      <a:headEnd type="none" w="med" len="med"/>
                      <a:tailEnd type="none" w="med" len="med"/>
                    </a:lnR>
                    <a:lnT w="12700" cap="flat" cmpd="sng" algn="ctr">
                      <a:solidFill>
                        <a:schemeClr val="bg2">
                          <a:lumMod val="25000"/>
                        </a:schemeClr>
                      </a:solidFill>
                      <a:prstDash val="solid"/>
                      <a:round/>
                      <a:headEnd type="none" w="med" len="med"/>
                      <a:tailEnd type="none" w="med" len="med"/>
                    </a:lnT>
                    <a:lnB w="12700" cap="flat" cmpd="sng" algn="ctr">
                      <a:solidFill>
                        <a:schemeClr val="bg2">
                          <a:lumMod val="25000"/>
                        </a:schemeClr>
                      </a:solidFill>
                      <a:prstDash val="solid"/>
                      <a:round/>
                      <a:headEnd type="none" w="med" len="med"/>
                      <a:tailEnd type="none" w="med" len="med"/>
                    </a:lnB>
                  </a:tcPr>
                </a:tc>
                <a:extLst>
                  <a:ext uri="{0D108BD9-81ED-4DB2-BD59-A6C34878D82A}">
                    <a16:rowId xmlns="" xmlns:a16="http://schemas.microsoft.com/office/drawing/2014/main" val="10013"/>
                  </a:ext>
                </a:extLst>
              </a:tr>
              <a:tr h="282863">
                <a:tc>
                  <a:txBody>
                    <a:bodyPr/>
                    <a:lstStyle/>
                    <a:p>
                      <a:pPr algn="l" rtl="0" fontAlgn="ctr"/>
                      <a:r>
                        <a:rPr lang="ro-RO" sz="1300" b="0" i="0" u="none" strike="noStrike" dirty="0">
                          <a:solidFill>
                            <a:srgbClr val="000000"/>
                          </a:solidFill>
                          <a:effectLst/>
                          <a:latin typeface="Arial" panose="020B0604020202020204" pitchFamily="34" charset="0"/>
                        </a:rPr>
                        <a:t>     Alte cheltuieli de capital</a:t>
                      </a:r>
                    </a:p>
                  </a:txBody>
                  <a:tcPr marL="9525" marR="9525" marT="9525" marB="0" anchor="ctr">
                    <a:lnL w="12700" cap="flat" cmpd="sng" algn="ctr">
                      <a:solidFill>
                        <a:schemeClr val="bg2">
                          <a:lumMod val="25000"/>
                        </a:schemeClr>
                      </a:solidFill>
                      <a:prstDash val="solid"/>
                      <a:round/>
                      <a:headEnd type="none" w="med" len="med"/>
                      <a:tailEnd type="none" w="med" len="med"/>
                    </a:lnL>
                    <a:lnR w="12700" cap="flat" cmpd="sng" algn="ctr">
                      <a:solidFill>
                        <a:schemeClr val="bg2">
                          <a:lumMod val="25000"/>
                        </a:schemeClr>
                      </a:solidFill>
                      <a:prstDash val="solid"/>
                      <a:round/>
                      <a:headEnd type="none" w="med" len="med"/>
                      <a:tailEnd type="none" w="med" len="med"/>
                    </a:lnR>
                    <a:lnT w="12700" cap="flat" cmpd="sng" algn="ctr">
                      <a:solidFill>
                        <a:schemeClr val="bg2">
                          <a:lumMod val="25000"/>
                        </a:schemeClr>
                      </a:solidFill>
                      <a:prstDash val="solid"/>
                      <a:round/>
                      <a:headEnd type="none" w="med" len="med"/>
                      <a:tailEnd type="none" w="med" len="med"/>
                    </a:lnT>
                    <a:lnB w="12700" cap="flat" cmpd="sng" algn="ctr">
                      <a:solidFill>
                        <a:schemeClr val="bg2">
                          <a:lumMod val="25000"/>
                        </a:schemeClr>
                      </a:solidFill>
                      <a:prstDash val="solid"/>
                      <a:round/>
                      <a:headEnd type="none" w="med" len="med"/>
                      <a:tailEnd type="none" w="med" len="med"/>
                    </a:lnB>
                  </a:tcPr>
                </a:tc>
                <a:tc>
                  <a:txBody>
                    <a:bodyPr/>
                    <a:lstStyle/>
                    <a:p>
                      <a:pPr algn="ctr" rtl="0" fontAlgn="ctr"/>
                      <a:r>
                        <a:rPr lang="ro-RO" sz="1300" b="0" i="0" u="none" strike="noStrike" dirty="0" smtClean="0">
                          <a:solidFill>
                            <a:srgbClr val="000000"/>
                          </a:solidFill>
                          <a:effectLst/>
                          <a:latin typeface="Arial" panose="020B0604020202020204" pitchFamily="34" charset="0"/>
                        </a:rPr>
                        <a:t>686.601</a:t>
                      </a:r>
                      <a:endParaRPr lang="ro-RO" sz="1300" b="0" i="0" u="none" strike="noStrike" dirty="0">
                        <a:solidFill>
                          <a:srgbClr val="000000"/>
                        </a:solidFill>
                        <a:effectLst/>
                        <a:latin typeface="Arial" panose="020B0604020202020204" pitchFamily="34" charset="0"/>
                      </a:endParaRPr>
                    </a:p>
                  </a:txBody>
                  <a:tcPr marL="9525" marR="9525" marT="9525" marB="0" anchor="ctr">
                    <a:lnL w="12700" cap="flat" cmpd="sng" algn="ctr">
                      <a:solidFill>
                        <a:schemeClr val="bg2">
                          <a:lumMod val="25000"/>
                        </a:schemeClr>
                      </a:solidFill>
                      <a:prstDash val="solid"/>
                      <a:round/>
                      <a:headEnd type="none" w="med" len="med"/>
                      <a:tailEnd type="none" w="med" len="med"/>
                    </a:lnL>
                    <a:lnR w="12700" cap="flat" cmpd="sng" algn="ctr">
                      <a:solidFill>
                        <a:schemeClr val="bg2">
                          <a:lumMod val="25000"/>
                        </a:schemeClr>
                      </a:solidFill>
                      <a:prstDash val="solid"/>
                      <a:round/>
                      <a:headEnd type="none" w="med" len="med"/>
                      <a:tailEnd type="none" w="med" len="med"/>
                    </a:lnR>
                    <a:lnT w="12700" cap="flat" cmpd="sng" algn="ctr">
                      <a:solidFill>
                        <a:schemeClr val="bg2">
                          <a:lumMod val="25000"/>
                        </a:schemeClr>
                      </a:solidFill>
                      <a:prstDash val="solid"/>
                      <a:round/>
                      <a:headEnd type="none" w="med" len="med"/>
                      <a:tailEnd type="none" w="med" len="med"/>
                    </a:lnT>
                    <a:lnB w="12700" cap="flat" cmpd="sng" algn="ctr">
                      <a:solidFill>
                        <a:schemeClr val="bg2">
                          <a:lumMod val="25000"/>
                        </a:schemeClr>
                      </a:solidFill>
                      <a:prstDash val="solid"/>
                      <a:round/>
                      <a:headEnd type="none" w="med" len="med"/>
                      <a:tailEnd type="none" w="med" len="med"/>
                    </a:lnB>
                  </a:tcPr>
                </a:tc>
                <a:tc>
                  <a:txBody>
                    <a:bodyPr/>
                    <a:lstStyle/>
                    <a:p>
                      <a:pPr algn="ctr" rtl="0" fontAlgn="b"/>
                      <a:r>
                        <a:rPr lang="ro-RO" sz="1300" b="0" i="0" u="none" strike="noStrike" dirty="0">
                          <a:solidFill>
                            <a:srgbClr val="000000"/>
                          </a:solidFill>
                          <a:effectLst/>
                          <a:latin typeface="Arial" panose="020B0604020202020204" pitchFamily="34" charset="0"/>
                        </a:rPr>
                        <a:t>27,08%</a:t>
                      </a:r>
                    </a:p>
                  </a:txBody>
                  <a:tcPr marL="9525" marR="9525" marT="9525" marB="0" anchor="b">
                    <a:lnL w="12700" cap="flat" cmpd="sng" algn="ctr">
                      <a:solidFill>
                        <a:schemeClr val="bg2">
                          <a:lumMod val="25000"/>
                        </a:schemeClr>
                      </a:solidFill>
                      <a:prstDash val="solid"/>
                      <a:round/>
                      <a:headEnd type="none" w="med" len="med"/>
                      <a:tailEnd type="none" w="med" len="med"/>
                    </a:lnL>
                    <a:lnR w="12700" cap="flat" cmpd="sng" algn="ctr">
                      <a:solidFill>
                        <a:schemeClr val="bg2">
                          <a:lumMod val="25000"/>
                        </a:schemeClr>
                      </a:solidFill>
                      <a:prstDash val="solid"/>
                      <a:round/>
                      <a:headEnd type="none" w="med" len="med"/>
                      <a:tailEnd type="none" w="med" len="med"/>
                    </a:lnR>
                    <a:lnT w="12700" cap="flat" cmpd="sng" algn="ctr">
                      <a:solidFill>
                        <a:schemeClr val="bg2">
                          <a:lumMod val="25000"/>
                        </a:schemeClr>
                      </a:solidFill>
                      <a:prstDash val="solid"/>
                      <a:round/>
                      <a:headEnd type="none" w="med" len="med"/>
                      <a:tailEnd type="none" w="med" len="med"/>
                    </a:lnT>
                    <a:lnB w="12700" cap="flat" cmpd="sng" algn="ctr">
                      <a:solidFill>
                        <a:schemeClr val="bg2">
                          <a:lumMod val="25000"/>
                        </a:schemeClr>
                      </a:solidFill>
                      <a:prstDash val="solid"/>
                      <a:round/>
                      <a:headEnd type="none" w="med" len="med"/>
                      <a:tailEnd type="none" w="med" len="med"/>
                    </a:lnB>
                  </a:tcPr>
                </a:tc>
              </a:tr>
              <a:tr h="250791">
                <a:tc>
                  <a:txBody>
                    <a:bodyPr/>
                    <a:lstStyle/>
                    <a:p>
                      <a:pPr algn="l" rtl="0" fontAlgn="ctr"/>
                      <a:r>
                        <a:rPr lang="ro-RO" sz="1300" b="0" i="0" u="none" strike="noStrike">
                          <a:solidFill>
                            <a:srgbClr val="000000"/>
                          </a:solidFill>
                          <a:effectLst/>
                          <a:latin typeface="Arial" panose="020B0604020202020204" pitchFamily="34" charset="0"/>
                        </a:rPr>
                        <a:t>     Reabilitare termică</a:t>
                      </a:r>
                    </a:p>
                  </a:txBody>
                  <a:tcPr marL="9525" marR="9525" marT="9525" marB="0" anchor="ctr">
                    <a:lnL w="12700" cap="flat" cmpd="sng" algn="ctr">
                      <a:solidFill>
                        <a:schemeClr val="bg2">
                          <a:lumMod val="25000"/>
                        </a:schemeClr>
                      </a:solidFill>
                      <a:prstDash val="solid"/>
                      <a:round/>
                      <a:headEnd type="none" w="med" len="med"/>
                      <a:tailEnd type="none" w="med" len="med"/>
                    </a:lnL>
                    <a:lnR w="12700" cap="flat" cmpd="sng" algn="ctr">
                      <a:solidFill>
                        <a:schemeClr val="bg2">
                          <a:lumMod val="25000"/>
                        </a:schemeClr>
                      </a:solidFill>
                      <a:prstDash val="solid"/>
                      <a:round/>
                      <a:headEnd type="none" w="med" len="med"/>
                      <a:tailEnd type="none" w="med" len="med"/>
                    </a:lnR>
                    <a:lnT w="12700" cap="flat" cmpd="sng" algn="ctr">
                      <a:solidFill>
                        <a:schemeClr val="bg2">
                          <a:lumMod val="25000"/>
                        </a:schemeClr>
                      </a:solidFill>
                      <a:prstDash val="solid"/>
                      <a:round/>
                      <a:headEnd type="none" w="med" len="med"/>
                      <a:tailEnd type="none" w="med" len="med"/>
                    </a:lnT>
                    <a:lnB w="12700" cap="flat" cmpd="sng" algn="ctr">
                      <a:solidFill>
                        <a:schemeClr val="bg2">
                          <a:lumMod val="25000"/>
                        </a:schemeClr>
                      </a:solidFill>
                      <a:prstDash val="solid"/>
                      <a:round/>
                      <a:headEnd type="none" w="med" len="med"/>
                      <a:tailEnd type="none" w="med" len="med"/>
                    </a:lnB>
                  </a:tcPr>
                </a:tc>
                <a:tc>
                  <a:txBody>
                    <a:bodyPr/>
                    <a:lstStyle/>
                    <a:p>
                      <a:pPr algn="ctr" rtl="0" fontAlgn="ctr"/>
                      <a:r>
                        <a:rPr lang="ro-RO" sz="1300" b="0" i="0" u="none" strike="noStrike" dirty="0" smtClean="0">
                          <a:solidFill>
                            <a:srgbClr val="000000"/>
                          </a:solidFill>
                          <a:effectLst/>
                          <a:latin typeface="Arial" panose="020B0604020202020204" pitchFamily="34" charset="0"/>
                        </a:rPr>
                        <a:t>247.356</a:t>
                      </a:r>
                      <a:endParaRPr lang="ro-RO" sz="1300" b="0" i="0" u="none" strike="noStrike" dirty="0">
                        <a:solidFill>
                          <a:srgbClr val="000000"/>
                        </a:solidFill>
                        <a:effectLst/>
                        <a:latin typeface="Arial" panose="020B0604020202020204" pitchFamily="34" charset="0"/>
                      </a:endParaRPr>
                    </a:p>
                  </a:txBody>
                  <a:tcPr marL="9525" marR="9525" marT="9525" marB="0" anchor="ctr">
                    <a:lnL w="12700" cap="flat" cmpd="sng" algn="ctr">
                      <a:solidFill>
                        <a:schemeClr val="bg2">
                          <a:lumMod val="25000"/>
                        </a:schemeClr>
                      </a:solidFill>
                      <a:prstDash val="solid"/>
                      <a:round/>
                      <a:headEnd type="none" w="med" len="med"/>
                      <a:tailEnd type="none" w="med" len="med"/>
                    </a:lnL>
                    <a:lnR w="12700" cap="flat" cmpd="sng" algn="ctr">
                      <a:solidFill>
                        <a:schemeClr val="bg2">
                          <a:lumMod val="25000"/>
                        </a:schemeClr>
                      </a:solidFill>
                      <a:prstDash val="solid"/>
                      <a:round/>
                      <a:headEnd type="none" w="med" len="med"/>
                      <a:tailEnd type="none" w="med" len="med"/>
                    </a:lnR>
                    <a:lnT w="12700" cap="flat" cmpd="sng" algn="ctr">
                      <a:solidFill>
                        <a:schemeClr val="bg2">
                          <a:lumMod val="25000"/>
                        </a:schemeClr>
                      </a:solidFill>
                      <a:prstDash val="solid"/>
                      <a:round/>
                      <a:headEnd type="none" w="med" len="med"/>
                      <a:tailEnd type="none" w="med" len="med"/>
                    </a:lnT>
                    <a:lnB w="12700" cap="flat" cmpd="sng" algn="ctr">
                      <a:solidFill>
                        <a:schemeClr val="bg2">
                          <a:lumMod val="25000"/>
                        </a:schemeClr>
                      </a:solidFill>
                      <a:prstDash val="solid"/>
                      <a:round/>
                      <a:headEnd type="none" w="med" len="med"/>
                      <a:tailEnd type="none" w="med" len="med"/>
                    </a:lnB>
                  </a:tcPr>
                </a:tc>
                <a:tc>
                  <a:txBody>
                    <a:bodyPr/>
                    <a:lstStyle/>
                    <a:p>
                      <a:pPr algn="ctr" rtl="0" fontAlgn="b"/>
                      <a:r>
                        <a:rPr lang="ro-RO" sz="1300" b="0" i="0" u="none" strike="noStrike" dirty="0">
                          <a:solidFill>
                            <a:srgbClr val="000000"/>
                          </a:solidFill>
                          <a:effectLst/>
                          <a:latin typeface="Arial" panose="020B0604020202020204" pitchFamily="34" charset="0"/>
                        </a:rPr>
                        <a:t>9,76%</a:t>
                      </a:r>
                    </a:p>
                  </a:txBody>
                  <a:tcPr marL="9525" marR="9525" marT="9525" marB="0" anchor="b">
                    <a:lnL w="12700" cap="flat" cmpd="sng" algn="ctr">
                      <a:solidFill>
                        <a:schemeClr val="bg2">
                          <a:lumMod val="25000"/>
                        </a:schemeClr>
                      </a:solidFill>
                      <a:prstDash val="solid"/>
                      <a:round/>
                      <a:headEnd type="none" w="med" len="med"/>
                      <a:tailEnd type="none" w="med" len="med"/>
                    </a:lnL>
                    <a:lnR w="12700" cap="flat" cmpd="sng" algn="ctr">
                      <a:solidFill>
                        <a:schemeClr val="bg2">
                          <a:lumMod val="25000"/>
                        </a:schemeClr>
                      </a:solidFill>
                      <a:prstDash val="solid"/>
                      <a:round/>
                      <a:headEnd type="none" w="med" len="med"/>
                      <a:tailEnd type="none" w="med" len="med"/>
                    </a:lnR>
                    <a:lnT w="12700" cap="flat" cmpd="sng" algn="ctr">
                      <a:solidFill>
                        <a:schemeClr val="bg2">
                          <a:lumMod val="25000"/>
                        </a:schemeClr>
                      </a:solidFill>
                      <a:prstDash val="solid"/>
                      <a:round/>
                      <a:headEnd type="none" w="med" len="med"/>
                      <a:tailEnd type="none" w="med" len="med"/>
                    </a:lnT>
                    <a:lnB w="12700" cap="flat" cmpd="sng" algn="ctr">
                      <a:solidFill>
                        <a:schemeClr val="bg2">
                          <a:lumMod val="25000"/>
                        </a:schemeClr>
                      </a:solidFill>
                      <a:prstDash val="solid"/>
                      <a:round/>
                      <a:headEnd type="none" w="med" len="med"/>
                      <a:tailEnd type="none" w="med" len="med"/>
                    </a:lnB>
                  </a:tcPr>
                </a:tc>
                <a:extLst>
                  <a:ext uri="{0D108BD9-81ED-4DB2-BD59-A6C34878D82A}">
                    <a16:rowId xmlns="" xmlns:a16="http://schemas.microsoft.com/office/drawing/2014/main" val="10014"/>
                  </a:ext>
                </a:extLst>
              </a:tr>
            </a:tbl>
          </a:graphicData>
        </a:graphic>
      </p:graphicFrame>
      <p:sp>
        <p:nvSpPr>
          <p:cNvPr id="2" name="CasetăText 1"/>
          <p:cNvSpPr txBox="1"/>
          <p:nvPr/>
        </p:nvSpPr>
        <p:spPr>
          <a:xfrm>
            <a:off x="9863534" y="441034"/>
            <a:ext cx="611065" cy="292388"/>
          </a:xfrm>
          <a:prstGeom prst="rect">
            <a:avLst/>
          </a:prstGeom>
          <a:noFill/>
        </p:spPr>
        <p:txBody>
          <a:bodyPr wrap="none" rtlCol="0">
            <a:spAutoFit/>
          </a:bodyPr>
          <a:lstStyle/>
          <a:p>
            <a:r>
              <a:rPr lang="ro-RO" sz="1300" dirty="0">
                <a:latin typeface="Arial" panose="020B0604020202020204" pitchFamily="34" charset="0"/>
                <a:cs typeface="Arial" panose="020B0604020202020204" pitchFamily="34" charset="0"/>
              </a:rPr>
              <a:t>m</a:t>
            </a:r>
            <a:r>
              <a:rPr lang="ro-RO" sz="1300" dirty="0" smtClean="0">
                <a:latin typeface="Arial" panose="020B0604020202020204" pitchFamily="34" charset="0"/>
                <a:cs typeface="Arial" panose="020B0604020202020204" pitchFamily="34" charset="0"/>
              </a:rPr>
              <a:t>ii lei</a:t>
            </a:r>
            <a:endParaRPr lang="ro-RO" sz="13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93536884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Rectangle 2"/>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ro-RO"/>
          </a:p>
        </p:txBody>
      </p:sp>
      <p:sp>
        <p:nvSpPr>
          <p:cNvPr id="9" name="Rectangle 3"/>
          <p:cNvSpPr>
            <a:spLocks noChangeArrowheads="1"/>
          </p:cNvSpPr>
          <p:nvPr/>
        </p:nvSpPr>
        <p:spPr bwMode="auto">
          <a:xfrm>
            <a:off x="0" y="584835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ro-RO"/>
          </a:p>
        </p:txBody>
      </p:sp>
      <p:pic>
        <p:nvPicPr>
          <p:cNvPr id="2" name="Imagine 1"/>
          <p:cNvPicPr>
            <a:picLocks noChangeAspect="1"/>
          </p:cNvPicPr>
          <p:nvPr/>
        </p:nvPicPr>
        <p:blipFill>
          <a:blip r:embed="rId2"/>
          <a:stretch>
            <a:fillRect/>
          </a:stretch>
        </p:blipFill>
        <p:spPr>
          <a:xfrm>
            <a:off x="-135924" y="189471"/>
            <a:ext cx="12192000" cy="6857999"/>
          </a:xfrm>
          <a:prstGeom prst="rect">
            <a:avLst/>
          </a:prstGeom>
        </p:spPr>
      </p:pic>
    </p:spTree>
    <p:extLst>
      <p:ext uri="{BB962C8B-B14F-4D97-AF65-F5344CB8AC3E}">
        <p14:creationId xmlns:p14="http://schemas.microsoft.com/office/powerpoint/2010/main" val="329747440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u 1"/>
          <p:cNvSpPr>
            <a:spLocks noGrp="1"/>
          </p:cNvSpPr>
          <p:nvPr>
            <p:ph type="title"/>
          </p:nvPr>
        </p:nvSpPr>
        <p:spPr>
          <a:xfrm>
            <a:off x="586539" y="0"/>
            <a:ext cx="11149993" cy="390525"/>
          </a:xfrm>
        </p:spPr>
        <p:txBody>
          <a:bodyPr>
            <a:normAutofit/>
          </a:bodyPr>
          <a:lstStyle/>
          <a:p>
            <a:pPr algn="ctr"/>
            <a:r>
              <a:rPr lang="ro-RO" sz="1800" b="1" dirty="0" smtClean="0">
                <a:solidFill>
                  <a:schemeClr val="tx1"/>
                </a:solidFill>
                <a:latin typeface="Arial" panose="020B0604020202020204" pitchFamily="34" charset="0"/>
                <a:cs typeface="Arial" panose="020B0604020202020204" pitchFamily="34" charset="0"/>
              </a:rPr>
              <a:t>PONDEREA CHELTUIELILOR SECȚIUN</a:t>
            </a:r>
            <a:r>
              <a:rPr lang="en-US" sz="1800" b="1" dirty="0" smtClean="0">
                <a:solidFill>
                  <a:schemeClr val="tx1"/>
                </a:solidFill>
                <a:latin typeface="Arial" panose="020B0604020202020204" pitchFamily="34" charset="0"/>
                <a:cs typeface="Arial" panose="020B0604020202020204" pitchFamily="34" charset="0"/>
              </a:rPr>
              <a:t>II</a:t>
            </a:r>
            <a:r>
              <a:rPr lang="ro-RO" sz="1800" b="1" dirty="0" smtClean="0">
                <a:solidFill>
                  <a:schemeClr val="tx1"/>
                </a:solidFill>
                <a:latin typeface="Arial" panose="020B0604020202020204" pitchFamily="34" charset="0"/>
                <a:cs typeface="Arial" panose="020B0604020202020204" pitchFamily="34" charset="0"/>
              </a:rPr>
              <a:t> DE FUNCȚIONARE ÎN BUGETUL GENERALE PE ANUL 2025</a:t>
            </a:r>
            <a:endParaRPr lang="ro-RO" sz="1800" b="1" dirty="0">
              <a:solidFill>
                <a:schemeClr val="tx1"/>
              </a:solidFill>
              <a:latin typeface="Arial" panose="020B0604020202020204" pitchFamily="34" charset="0"/>
              <a:cs typeface="Arial" panose="020B0604020202020204" pitchFamily="34" charset="0"/>
            </a:endParaRPr>
          </a:p>
        </p:txBody>
      </p:sp>
      <p:sp>
        <p:nvSpPr>
          <p:cNvPr id="10" name="CasetăText 1"/>
          <p:cNvSpPr txBox="1"/>
          <p:nvPr/>
        </p:nvSpPr>
        <p:spPr>
          <a:xfrm>
            <a:off x="95250" y="495300"/>
            <a:ext cx="3007898" cy="794084"/>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ro-RO" sz="1400" b="1" dirty="0" smtClean="0">
                <a:solidFill>
                  <a:srgbClr val="F85276"/>
                </a:solidFill>
                <a:latin typeface="Arial" panose="020B0604020202020204" pitchFamily="34" charset="0"/>
                <a:cs typeface="Arial" panose="020B0604020202020204" pitchFamily="34" charset="0"/>
              </a:rPr>
              <a:t>Total general</a:t>
            </a:r>
            <a:r>
              <a:rPr lang="en-US" sz="1400" b="1" dirty="0" smtClean="0">
                <a:solidFill>
                  <a:srgbClr val="F85276"/>
                </a:solidFill>
                <a:latin typeface="Arial" panose="020B0604020202020204" pitchFamily="34" charset="0"/>
                <a:cs typeface="Arial" panose="020B0604020202020204" pitchFamily="34" charset="0"/>
              </a:rPr>
              <a:t>: </a:t>
            </a:r>
            <a:r>
              <a:rPr lang="ro-RO" sz="1400" b="1" dirty="0" smtClean="0">
                <a:solidFill>
                  <a:srgbClr val="F85276"/>
                </a:solidFill>
                <a:latin typeface="Arial" panose="020B0604020202020204" pitchFamily="34" charset="0"/>
                <a:cs typeface="Arial" panose="020B0604020202020204" pitchFamily="34" charset="0"/>
              </a:rPr>
              <a:t>2.535.264</a:t>
            </a:r>
            <a:r>
              <a:rPr lang="en-US" sz="1400" b="1" dirty="0" smtClean="0">
                <a:solidFill>
                  <a:srgbClr val="F85276"/>
                </a:solidFill>
                <a:latin typeface="Arial" panose="020B0604020202020204" pitchFamily="34" charset="0"/>
                <a:cs typeface="Arial" panose="020B0604020202020204" pitchFamily="34" charset="0"/>
              </a:rPr>
              <a:t> mii lei, </a:t>
            </a:r>
            <a:r>
              <a:rPr lang="en-US" sz="1400" dirty="0" smtClean="0">
                <a:solidFill>
                  <a:srgbClr val="F85276"/>
                </a:solidFill>
                <a:latin typeface="Arial" panose="020B0604020202020204" pitchFamily="34" charset="0"/>
                <a:cs typeface="Arial" panose="020B0604020202020204" pitchFamily="34" charset="0"/>
              </a:rPr>
              <a:t>din care</a:t>
            </a:r>
            <a:r>
              <a:rPr lang="ro-RO" sz="1400" dirty="0" smtClean="0">
                <a:solidFill>
                  <a:srgbClr val="F85276"/>
                </a:solidFill>
                <a:latin typeface="Arial" panose="020B0604020202020204" pitchFamily="34" charset="0"/>
                <a:cs typeface="Arial" panose="020B0604020202020204" pitchFamily="34" charset="0"/>
              </a:rPr>
              <a:t> SF: </a:t>
            </a:r>
          </a:p>
          <a:p>
            <a:pPr algn="ctr"/>
            <a:r>
              <a:rPr lang="ro-RO" sz="1400" dirty="0" smtClean="0">
                <a:solidFill>
                  <a:srgbClr val="F85276"/>
                </a:solidFill>
                <a:latin typeface="Arial" panose="020B0604020202020204" pitchFamily="34" charset="0"/>
                <a:cs typeface="Arial" panose="020B0604020202020204" pitchFamily="34" charset="0"/>
              </a:rPr>
              <a:t>1.447.347 mii lei </a:t>
            </a:r>
            <a:endParaRPr lang="ro-RO" sz="1400" dirty="0">
              <a:solidFill>
                <a:srgbClr val="F85276"/>
              </a:solidFill>
              <a:latin typeface="Arial" panose="020B0604020202020204" pitchFamily="34" charset="0"/>
              <a:cs typeface="Arial" panose="020B0604020202020204" pitchFamily="34" charset="0"/>
            </a:endParaRPr>
          </a:p>
        </p:txBody>
      </p:sp>
      <p:graphicFrame>
        <p:nvGraphicFramePr>
          <p:cNvPr id="7" name="Diagramă 6"/>
          <p:cNvGraphicFramePr>
            <a:graphicFrameLocks/>
          </p:cNvGraphicFramePr>
          <p:nvPr>
            <p:extLst>
              <p:ext uri="{D42A27DB-BD31-4B8C-83A1-F6EECF244321}">
                <p14:modId xmlns:p14="http://schemas.microsoft.com/office/powerpoint/2010/main" val="1775342439"/>
              </p:ext>
            </p:extLst>
          </p:nvPr>
        </p:nvGraphicFramePr>
        <p:xfrm>
          <a:off x="8723870" y="4118919"/>
          <a:ext cx="3468130" cy="2739080"/>
        </p:xfrm>
        <a:graphic>
          <a:graphicData uri="http://schemas.openxmlformats.org/drawingml/2006/chart">
            <c:chart xmlns:c="http://schemas.openxmlformats.org/drawingml/2006/chart" xmlns:r="http://schemas.openxmlformats.org/officeDocument/2006/relationships" r:id="rId2"/>
          </a:graphicData>
        </a:graphic>
      </p:graphicFrame>
      <p:pic>
        <p:nvPicPr>
          <p:cNvPr id="3" name="Imagine 2"/>
          <p:cNvPicPr>
            <a:picLocks noChangeAspect="1"/>
          </p:cNvPicPr>
          <p:nvPr/>
        </p:nvPicPr>
        <p:blipFill>
          <a:blip r:embed="rId3"/>
          <a:stretch>
            <a:fillRect/>
          </a:stretch>
        </p:blipFill>
        <p:spPr>
          <a:xfrm>
            <a:off x="0" y="493776"/>
            <a:ext cx="12192000" cy="6364224"/>
          </a:xfrm>
          <a:prstGeom prst="rect">
            <a:avLst/>
          </a:prstGeom>
        </p:spPr>
      </p:pic>
    </p:spTree>
    <p:extLst>
      <p:ext uri="{BB962C8B-B14F-4D97-AF65-F5344CB8AC3E}">
        <p14:creationId xmlns:p14="http://schemas.microsoft.com/office/powerpoint/2010/main" val="3767538662"/>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Sală simpozion">
  <a:themeElements>
    <a:clrScheme name="Sală simpozion">
      <a:dk1>
        <a:sysClr val="windowText" lastClr="000000"/>
      </a:dk1>
      <a:lt1>
        <a:sysClr val="window" lastClr="FFFFFF"/>
      </a:lt1>
      <a:dk2>
        <a:srgbClr val="1E5155"/>
      </a:dk2>
      <a:lt2>
        <a:srgbClr val="EBEBEB"/>
      </a:lt2>
      <a:accent1>
        <a:srgbClr val="B01513"/>
      </a:accent1>
      <a:accent2>
        <a:srgbClr val="EA6312"/>
      </a:accent2>
      <a:accent3>
        <a:srgbClr val="E6B729"/>
      </a:accent3>
      <a:accent4>
        <a:srgbClr val="6AAC90"/>
      </a:accent4>
      <a:accent5>
        <a:srgbClr val="5F9C9D"/>
      </a:accent5>
      <a:accent6>
        <a:srgbClr val="9E5E9B"/>
      </a:accent6>
      <a:hlink>
        <a:srgbClr val="58C1BA"/>
      </a:hlink>
      <a:folHlink>
        <a:srgbClr val="9DFFCB"/>
      </a:folHlink>
    </a:clrScheme>
    <a:fontScheme name="Sală simpoz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Sală simpoz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thm15="http://schemas.microsoft.com/office/thememl/2012/main" name="Ion Boardroom" id="{FC33163D-4339-46B1-8EED-24C834239D99}" vid="{EC7F02AD-9687-440F-A9DF-FAA6F22270D7}"/>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 Boardroom</Template>
  <TotalTime>6995</TotalTime>
  <Words>2040</Words>
  <Application>Microsoft Office PowerPoint</Application>
  <PresentationFormat>Ecran lat</PresentationFormat>
  <Paragraphs>346</Paragraphs>
  <Slides>32</Slides>
  <Notes>0</Notes>
  <HiddenSlides>0</HiddenSlides>
  <MMClips>0</MMClips>
  <ScaleCrop>false</ScaleCrop>
  <HeadingPairs>
    <vt:vector size="6" baseType="variant">
      <vt:variant>
        <vt:lpstr>Fonturi utilizate</vt:lpstr>
      </vt:variant>
      <vt:variant>
        <vt:i4>6</vt:i4>
      </vt:variant>
      <vt:variant>
        <vt:lpstr>Temă</vt:lpstr>
      </vt:variant>
      <vt:variant>
        <vt:i4>1</vt:i4>
      </vt:variant>
      <vt:variant>
        <vt:lpstr>Titluri diapozitive</vt:lpstr>
      </vt:variant>
      <vt:variant>
        <vt:i4>32</vt:i4>
      </vt:variant>
    </vt:vector>
  </HeadingPairs>
  <TitlesOfParts>
    <vt:vector size="39" baseType="lpstr">
      <vt:lpstr>Arial</vt:lpstr>
      <vt:lpstr>Calibri</vt:lpstr>
      <vt:lpstr>Century Gothic</vt:lpstr>
      <vt:lpstr>Times New Roman</vt:lpstr>
      <vt:lpstr>Wingdings</vt:lpstr>
      <vt:lpstr>Wingdings 3</vt:lpstr>
      <vt:lpstr>Sală simpozion</vt:lpstr>
      <vt:lpstr>RAPORT  la proiectul  bugetului  general al Sectorului 2 al Municipiului Bucureşti pe anul 2025</vt:lpstr>
      <vt:lpstr>Cadrul legal</vt:lpstr>
      <vt:lpstr>Structura bugetului</vt:lpstr>
      <vt:lpstr>Bugetul general consolidat al Sectorului 2</vt:lpstr>
      <vt:lpstr>Bugetul general consolidat al Sectorului 2 pe anul 2025,  pe surse de finanţare</vt:lpstr>
      <vt:lpstr>Prezentare PowerPoint</vt:lpstr>
      <vt:lpstr>Cheltuielile bugetului general consolidat al Sectorului 2 Bucureşti</vt:lpstr>
      <vt:lpstr>Prezentare PowerPoint</vt:lpstr>
      <vt:lpstr>PONDEREA CHELTUIELILOR SECȚIUNII DE FUNCȚIONARE ÎN BUGETUL GENERALE PE ANUL 2025</vt:lpstr>
      <vt:lpstr>PONDEREA CHELTUIELILOR SECȚIUNII DE DEZVOLTARE ÎN BUGETUL GENERAL PE ANUL 2025  </vt:lpstr>
      <vt:lpstr>Veniturile bugetului local al Sectorului 2</vt:lpstr>
      <vt:lpstr>Prezentare PowerPoint</vt:lpstr>
      <vt:lpstr>Veniturile bugetului local al Sectorului 2 pe anul 2025</vt:lpstr>
      <vt:lpstr>Prezentare PowerPoint</vt:lpstr>
      <vt:lpstr>Cheltuielile bugetului local al Sectorului 2</vt:lpstr>
      <vt:lpstr>Cheltuielile bugetului local al Sectorului 2</vt:lpstr>
      <vt:lpstr>Prezentare PowerPoint</vt:lpstr>
      <vt:lpstr>Prezentare PowerPoint</vt:lpstr>
      <vt:lpstr>Prezentare PowerPoint</vt:lpstr>
      <vt:lpstr>Prezentare PowerPoint</vt:lpstr>
      <vt:lpstr>Prezentare PowerPoint</vt:lpstr>
      <vt:lpstr>Prezentare PowerPoint</vt:lpstr>
      <vt:lpstr>Prezentare PowerPoint</vt:lpstr>
      <vt:lpstr>Programe și acțiuni prioritare</vt:lpstr>
      <vt:lpstr>Prezentare PowerPoint</vt:lpstr>
      <vt:lpstr>Prezentare PowerPoint</vt:lpstr>
      <vt:lpstr>Prezentare PowerPoint</vt:lpstr>
      <vt:lpstr>Prezentare PowerPoint</vt:lpstr>
      <vt:lpstr>Prezentare PowerPoint</vt:lpstr>
      <vt:lpstr>Prezentare PowerPoint</vt:lpstr>
      <vt:lpstr>Prezentare PowerPoint</vt:lpstr>
      <vt:lpstr>VĂ MULȚUMIM!</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cp:revision>527</cp:revision>
  <cp:lastPrinted>2022-01-19T14:28:24Z</cp:lastPrinted>
  <dcterms:created xsi:type="dcterms:W3CDTF">2016-02-12T08:38:58Z</dcterms:created>
  <dcterms:modified xsi:type="dcterms:W3CDTF">2025-03-07T18:16:19Z</dcterms:modified>
</cp:coreProperties>
</file>