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71" r:id="rId1"/>
  </p:sldMasterIdLst>
  <p:sldIdLst>
    <p:sldId id="256" r:id="rId2"/>
    <p:sldId id="257" r:id="rId3"/>
    <p:sldId id="259" r:id="rId4"/>
    <p:sldId id="262" r:id="rId5"/>
    <p:sldId id="264" r:id="rId6"/>
    <p:sldId id="278" r:id="rId7"/>
    <p:sldId id="265" r:id="rId8"/>
    <p:sldId id="277" r:id="rId9"/>
    <p:sldId id="267" r:id="rId10"/>
    <p:sldId id="270" r:id="rId11"/>
    <p:sldId id="269" r:id="rId12"/>
    <p:sldId id="272" r:id="rId13"/>
    <p:sldId id="271" r:id="rId14"/>
    <p:sldId id="273" r:id="rId15"/>
    <p:sldId id="285" r:id="rId16"/>
    <p:sldId id="275" r:id="rId17"/>
    <p:sldId id="289" r:id="rId18"/>
    <p:sldId id="286" r:id="rId19"/>
    <p:sldId id="287" r:id="rId20"/>
    <p:sldId id="282" r:id="rId21"/>
    <p:sldId id="288" r:id="rId22"/>
  </p:sldIdLst>
  <p:sldSz cx="12192000" cy="6858000"/>
  <p:notesSz cx="7010400" cy="9236075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  <a:srgbClr val="2A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il luminos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il tematic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il luminos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932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95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036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41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582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12851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83647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316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982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56686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853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3803-5AFF-4680-BDA0-29D5698D0C1F}" type="datetimeFigureOut">
              <a:rPr lang="ro-RO" smtClean="0"/>
              <a:pPr/>
              <a:t>13.02.2020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9CA8-AA50-4D4C-8A95-E3B418B0E9B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80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192650" y="1260088"/>
            <a:ext cx="7772400" cy="1714094"/>
          </a:xfrm>
        </p:spPr>
        <p:txBody>
          <a:bodyPr>
            <a:noAutofit/>
          </a:bodyPr>
          <a:lstStyle/>
          <a:p>
            <a:pPr algn="ctr"/>
            <a:r>
              <a:rPr lang="it-IT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RAPORT</a:t>
            </a:r>
            <a:r>
              <a:rPr lang="it-IT" sz="2800" dirty="0">
                <a:solidFill>
                  <a:srgbClr val="2A1A00"/>
                </a:solidFill>
                <a:latin typeface="Arial Black" panose="020B0A04020102020204" pitchFamily="34" charset="0"/>
              </a:rPr>
              <a:t/>
            </a:r>
            <a:br>
              <a:rPr lang="it-IT" sz="2800" dirty="0">
                <a:solidFill>
                  <a:srgbClr val="2A1A00"/>
                </a:solidFill>
                <a:latin typeface="Arial Black" panose="020B0A04020102020204" pitchFamily="34" charset="0"/>
              </a:rPr>
            </a:br>
            <a:r>
              <a:rPr lang="it-IT" sz="2800" dirty="0">
                <a:solidFill>
                  <a:srgbClr val="2A1A00"/>
                </a:solidFill>
                <a:latin typeface="Arial Black" panose="020B0A04020102020204" pitchFamily="34" charset="0"/>
              </a:rPr>
              <a:t> </a:t>
            </a:r>
            <a:r>
              <a:rPr lang="it-IT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la proiectul  bugetului  general al Sectorului 2 </a:t>
            </a:r>
            <a:r>
              <a:rPr lang="it-IT" sz="2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al </a:t>
            </a:r>
            <a:r>
              <a:rPr lang="it-IT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Municipiului Bucureşti pe anul </a:t>
            </a:r>
            <a:r>
              <a:rPr lang="it-IT" sz="2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20</a:t>
            </a:r>
            <a:r>
              <a:rPr lang="ro-RO" sz="2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2A1A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20</a:t>
            </a:r>
            <a:endParaRPr lang="it-IT" sz="28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2A1A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5" descr="D:\altele oana\adrese\Antete\Stema transparen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6" y="35972"/>
            <a:ext cx="741943" cy="11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0711" y="265855"/>
            <a:ext cx="6626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A1A00"/>
                </a:solidFill>
                <a:latin typeface="Arial Black" pitchFamily="34" charset="0"/>
              </a:rPr>
              <a:t>MUNICIPIUL BUCURE</a:t>
            </a:r>
            <a:r>
              <a:rPr lang="ro-RO" b="1" dirty="0">
                <a:solidFill>
                  <a:srgbClr val="2A1A00"/>
                </a:solidFill>
                <a:latin typeface="Arial Black" pitchFamily="34" charset="0"/>
              </a:rPr>
              <a:t>ŞTI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2A1A00"/>
                </a:solidFill>
                <a:latin typeface="Arial Black" pitchFamily="34" charset="0"/>
              </a:rPr>
              <a:t>PRIMĂRIA SECTORULUI 2</a:t>
            </a: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5" y="3316990"/>
            <a:ext cx="9201830" cy="34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963168" y="405152"/>
            <a:ext cx="10948416" cy="989539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</a:rPr>
              <a:t>Veniturile bugetului </a:t>
            </a:r>
            <a:r>
              <a:rPr lang="it-IT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local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 Sectorului 2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pe anul 20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ro-RO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66354" y="1801884"/>
            <a:ext cx="9313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o-RO" sz="1600" b="1" i="1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mii lei</a:t>
            </a:r>
            <a:endParaRPr lang="ro-RO" altLang="ro-RO" sz="16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8240"/>
              </p:ext>
            </p:extLst>
          </p:nvPr>
        </p:nvGraphicFramePr>
        <p:xfrm>
          <a:off x="293913" y="1606242"/>
          <a:ext cx="11495316" cy="44282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026252"/>
                <a:gridCol w="1885361"/>
                <a:gridCol w="1583703"/>
              </a:tblGrid>
              <a:tr h="831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mii lei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9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VENITURI </a:t>
                      </a:r>
                      <a:r>
                        <a:rPr lang="ro-RO" sz="25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BUGET LOCAL, </a:t>
                      </a: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din care: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b="1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1.135.414</a:t>
                      </a:r>
                      <a:endParaRPr lang="ro-RO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b="1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100,00%</a:t>
                      </a:r>
                      <a:endParaRPr lang="ro-RO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Subvenții de la bugetul de stat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30.287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2,67%</a:t>
                      </a:r>
                      <a:endParaRPr lang="ro-RO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Venituri proprii provenite din impozite și taxe locale 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368.156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32,42%</a:t>
                      </a:r>
                      <a:endParaRPr lang="ro-RO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Cote și sume defalcate din impozitul pe venit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619.193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54,53%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Sume defalcate din TVA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87.347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7,69%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Sume primite de la </a:t>
                      </a:r>
                      <a:r>
                        <a:rPr lang="ro-RO" sz="2500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UE / alți </a:t>
                      </a: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donatori  în contul plăților efectuate și </a:t>
                      </a:r>
                      <a:r>
                        <a:rPr lang="ro-RO" sz="2500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prefinanțări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30.416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2,68%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Alte venituri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o-RO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5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0,00%</a:t>
                      </a:r>
                      <a:endParaRPr lang="ro-RO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3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5130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1" y="5216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0" y="-161807"/>
            <a:ext cx="10012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4000" y="3762493"/>
            <a:ext cx="100122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35" y="0"/>
            <a:ext cx="8589237" cy="69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84020" y="939800"/>
            <a:ext cx="119391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61963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cs typeface="Arial" panose="020B0604020202020204" pitchFamily="34" charset="0"/>
              </a:rPr>
              <a:t>Fundamentarea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dimensionarea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şi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repartizarea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cheltuielilor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bugetelor</a:t>
            </a:r>
            <a:r>
              <a:rPr lang="en-US" sz="2800" dirty="0">
                <a:cs typeface="Arial" panose="020B0604020202020204" pitchFamily="34" charset="0"/>
              </a:rPr>
              <a:t> locale </a:t>
            </a:r>
            <a:r>
              <a:rPr lang="en-US" sz="2800" dirty="0" err="1">
                <a:cs typeface="Arial" panose="020B0604020202020204" pitchFamily="34" charset="0"/>
              </a:rPr>
              <a:t>pe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ordonatori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credite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pe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destinaţii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respectiv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acţiuni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activităţi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programe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proiecte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obiective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ro-RO" sz="2800" dirty="0">
                <a:cs typeface="Arial" panose="020B0604020202020204" pitchFamily="34" charset="0"/>
              </a:rPr>
              <a:t>s-a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efectu</a:t>
            </a:r>
            <a:r>
              <a:rPr lang="ro-RO" sz="2800" dirty="0">
                <a:cs typeface="Arial" panose="020B0604020202020204" pitchFamily="34" charset="0"/>
              </a:rPr>
              <a:t>at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în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concordanţă</a:t>
            </a:r>
            <a:r>
              <a:rPr lang="en-US" sz="2800" dirty="0">
                <a:cs typeface="Arial" panose="020B0604020202020204" pitchFamily="34" charset="0"/>
              </a:rPr>
              <a:t> cu </a:t>
            </a:r>
            <a:r>
              <a:rPr lang="en-US" sz="2800" dirty="0" err="1">
                <a:cs typeface="Arial" panose="020B0604020202020204" pitchFamily="34" charset="0"/>
              </a:rPr>
              <a:t>atribuţiile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revin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o-RO" sz="2800" dirty="0">
                <a:cs typeface="Arial" panose="020B0604020202020204" pitchFamily="34" charset="0"/>
              </a:rPr>
              <a:t>acestora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în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vederea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funcţionării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lor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şi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în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interesul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colectivităţi</a:t>
            </a:r>
            <a:r>
              <a:rPr lang="ro-RO" sz="2800" dirty="0">
                <a:cs typeface="Arial" panose="020B0604020202020204" pitchFamily="34" charset="0"/>
              </a:rPr>
              <a:t>i</a:t>
            </a:r>
            <a:r>
              <a:rPr lang="en-US" sz="2800" dirty="0">
                <a:cs typeface="Arial" panose="020B0604020202020204" pitchFamily="34" charset="0"/>
              </a:rPr>
              <a:t> locale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ro-RO" sz="2800" dirty="0" smtClean="0">
              <a:cs typeface="Arial" panose="020B0604020202020204" pitchFamily="34" charset="0"/>
            </a:endParaRPr>
          </a:p>
          <a:p>
            <a:pPr algn="just" defTabSz="461963"/>
            <a:r>
              <a:rPr lang="ro-RO" sz="2800" dirty="0">
                <a:cs typeface="Arial" panose="020B0604020202020204" pitchFamily="34" charset="0"/>
              </a:rPr>
              <a:t>	</a:t>
            </a:r>
            <a:r>
              <a:rPr lang="en-US" sz="2800" dirty="0" err="1">
                <a:cs typeface="Arial" panose="020B0604020202020204" pitchFamily="34" charset="0"/>
              </a:rPr>
              <a:t>Fundamentarea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cheltuielilor</a:t>
            </a:r>
            <a:r>
              <a:rPr lang="en-US" sz="2800" dirty="0">
                <a:cs typeface="Arial" panose="020B0604020202020204" pitchFamily="34" charset="0"/>
              </a:rPr>
              <a:t> s</a:t>
            </a:r>
            <a:r>
              <a:rPr lang="ro-RO" sz="2800" dirty="0">
                <a:cs typeface="Arial" panose="020B0604020202020204" pitchFamily="34" charset="0"/>
              </a:rPr>
              <a:t>-a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efectu</a:t>
            </a:r>
            <a:r>
              <a:rPr lang="ro-RO" sz="2800" dirty="0">
                <a:cs typeface="Arial" panose="020B0604020202020204" pitchFamily="34" charset="0"/>
              </a:rPr>
              <a:t>at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în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strictă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corelare</a:t>
            </a:r>
            <a:r>
              <a:rPr lang="en-US" sz="2800" dirty="0">
                <a:cs typeface="Arial" panose="020B0604020202020204" pitchFamily="34" charset="0"/>
              </a:rPr>
              <a:t> cu </a:t>
            </a:r>
            <a:r>
              <a:rPr lang="en-US" sz="2800" dirty="0" err="1">
                <a:cs typeface="Arial" panose="020B0604020202020204" pitchFamily="34" charset="0"/>
              </a:rPr>
              <a:t>posibilităţile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reale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încasare</a:t>
            </a:r>
            <a:r>
              <a:rPr lang="en-US" sz="2800" dirty="0">
                <a:cs typeface="Arial" panose="020B0604020202020204" pitchFamily="34" charset="0"/>
              </a:rPr>
              <a:t> a </a:t>
            </a:r>
            <a:r>
              <a:rPr lang="en-US" sz="2800" dirty="0" err="1">
                <a:cs typeface="Arial" panose="020B0604020202020204" pitchFamily="34" charset="0"/>
              </a:rPr>
              <a:t>veniturilor</a:t>
            </a:r>
            <a:r>
              <a:rPr lang="en-US" sz="2800" dirty="0">
                <a:cs typeface="Arial" panose="020B0604020202020204" pitchFamily="34" charset="0"/>
              </a:rPr>
              <a:t>, estimate a se </a:t>
            </a:r>
            <a:r>
              <a:rPr lang="en-US" sz="2800" dirty="0" err="1">
                <a:cs typeface="Arial" panose="020B0604020202020204" pitchFamily="34" charset="0"/>
              </a:rPr>
              <a:t>realiza</a:t>
            </a:r>
            <a:r>
              <a:rPr lang="ro-RO" sz="2800" dirty="0" smtClean="0">
                <a:cs typeface="Arial" panose="020B0604020202020204" pitchFamily="34" charset="0"/>
              </a:rPr>
              <a:t>.</a:t>
            </a:r>
          </a:p>
          <a:p>
            <a:pPr algn="just" defTabSz="461963"/>
            <a:endParaRPr lang="en-US" sz="800" dirty="0">
              <a:cs typeface="Arial" panose="020B0604020202020204" pitchFamily="34" charset="0"/>
            </a:endParaRPr>
          </a:p>
          <a:p>
            <a:pPr algn="just" defTabSz="461963"/>
            <a:r>
              <a:rPr lang="ro-RO" sz="2800" dirty="0" smtClean="0">
                <a:cs typeface="Arial" panose="020B0604020202020204" pitchFamily="34" charset="0"/>
              </a:rPr>
              <a:t>	Din </a:t>
            </a:r>
            <a:r>
              <a:rPr lang="ro-RO" sz="2800" dirty="0">
                <a:cs typeface="Arial" panose="020B0604020202020204" pitchFamily="34" charset="0"/>
              </a:rPr>
              <a:t>totalul cheltuielilor bugetului local pentru anul 2020, 68% reprezintă cheltuielile </a:t>
            </a:r>
            <a:r>
              <a:rPr lang="ro-RO" sz="2800" dirty="0" err="1">
                <a:cs typeface="Arial" panose="020B0604020202020204" pitchFamily="34" charset="0"/>
              </a:rPr>
              <a:t>secţiunii</a:t>
            </a:r>
            <a:r>
              <a:rPr lang="ro-RO" sz="2800" dirty="0">
                <a:cs typeface="Arial" panose="020B0604020202020204" pitchFamily="34" charset="0"/>
              </a:rPr>
              <a:t> de </a:t>
            </a:r>
            <a:r>
              <a:rPr lang="ro-RO" sz="2800" dirty="0" err="1">
                <a:cs typeface="Arial" panose="020B0604020202020204" pitchFamily="34" charset="0"/>
              </a:rPr>
              <a:t>funcţionare</a:t>
            </a:r>
            <a:r>
              <a:rPr lang="ro-RO" sz="2800" dirty="0">
                <a:cs typeface="Arial" panose="020B0604020202020204" pitchFamily="34" charset="0"/>
              </a:rPr>
              <a:t>, iar 32% sunt cheltuielile </a:t>
            </a:r>
            <a:r>
              <a:rPr lang="ro-RO" sz="2800" dirty="0" err="1">
                <a:cs typeface="Arial" panose="020B0604020202020204" pitchFamily="34" charset="0"/>
              </a:rPr>
              <a:t>secţiunii</a:t>
            </a:r>
            <a:r>
              <a:rPr lang="ro-RO" sz="2800" dirty="0">
                <a:cs typeface="Arial" panose="020B0604020202020204" pitchFamily="34" charset="0"/>
              </a:rPr>
              <a:t> de dezvoltare.</a:t>
            </a:r>
          </a:p>
          <a:p>
            <a:pPr algn="just" defTabSz="461963"/>
            <a:r>
              <a:rPr lang="ro-RO" sz="2800" dirty="0" smtClean="0">
                <a:cs typeface="Arial" panose="020B0604020202020204" pitchFamily="34" charset="0"/>
              </a:rPr>
              <a:t>	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În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cadrul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secţiunii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dezvoltare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din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total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cheltuieli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capital de 282.012 mii </a:t>
            </a:r>
            <a:r>
              <a:rPr lang="fr-F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lei</a:t>
            </a:r>
            <a:r>
              <a:rPr lang="ro-RO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fr-F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se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alocă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suma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152.138 mii lei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pentru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investiții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în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domeniul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învățământului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suma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84.355 mii lei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pentru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programul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creştere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a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performanţei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energetice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a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blocurilor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locuit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iar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cs typeface="Arial" panose="020B0604020202020204" pitchFamily="34" charset="0"/>
              </a:rPr>
              <a:t>restul</a:t>
            </a:r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 de 45.519</a:t>
            </a:r>
            <a:r>
              <a:rPr lang="it-IT" sz="2800" dirty="0">
                <a:solidFill>
                  <a:prstClr val="black"/>
                </a:solidFill>
                <a:cs typeface="Arial" panose="020B0604020202020204" pitchFamily="34" charset="0"/>
              </a:rPr>
              <a:t> mii lei pentru alte cheltuieli de capital. 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461963"/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88655" y="255639"/>
            <a:ext cx="11729884" cy="872067"/>
          </a:xfrm>
        </p:spPr>
        <p:txBody>
          <a:bodyPr>
            <a:noAutofit/>
          </a:bodyPr>
          <a:lstStyle/>
          <a:p>
            <a:pPr algn="ctr"/>
            <a:r>
              <a:rPr lang="ro-RO" sz="3800" dirty="0" smtClean="0">
                <a:latin typeface="Arial Black" panose="020B0A04020102020204" pitchFamily="34" charset="0"/>
              </a:rPr>
              <a:t>Cheltuielile</a:t>
            </a:r>
            <a:r>
              <a:rPr lang="it-IT" sz="3800" dirty="0" smtClean="0">
                <a:latin typeface="Arial Black" panose="020B0A04020102020204" pitchFamily="34" charset="0"/>
              </a:rPr>
              <a:t> </a:t>
            </a:r>
            <a:r>
              <a:rPr lang="it-IT" sz="3800" dirty="0">
                <a:latin typeface="Arial Black" panose="020B0A04020102020204" pitchFamily="34" charset="0"/>
              </a:rPr>
              <a:t>bugetului local al </a:t>
            </a:r>
            <a:r>
              <a:rPr lang="it-IT" sz="3800" dirty="0" smtClean="0">
                <a:latin typeface="Arial Black" panose="020B0A04020102020204" pitchFamily="34" charset="0"/>
              </a:rPr>
              <a:t>Sectorului </a:t>
            </a:r>
            <a:r>
              <a:rPr lang="it-IT" sz="3800" dirty="0">
                <a:latin typeface="Arial Black" panose="020B0A04020102020204" pitchFamily="34" charset="0"/>
              </a:rPr>
              <a:t>2</a:t>
            </a:r>
            <a:endParaRPr lang="ro-RO" sz="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0" y="89965"/>
            <a:ext cx="12192000" cy="989539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</a:rPr>
              <a:t>Cheltuielile bugetului local 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Sectorului 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o-RO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55155"/>
              </p:ext>
            </p:extLst>
          </p:nvPr>
        </p:nvGraphicFramePr>
        <p:xfrm>
          <a:off x="601218" y="1266540"/>
          <a:ext cx="10989564" cy="546780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741955"/>
                <a:gridCol w="2247609"/>
              </a:tblGrid>
              <a:tr h="317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	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solidFill>
                            <a:srgbClr val="2A1A00"/>
                          </a:solidFill>
                          <a:effectLst/>
                        </a:rPr>
                        <a:t>mii lei</a:t>
                      </a:r>
                      <a:endParaRPr lang="en-US" sz="1800" b="1" dirty="0">
                        <a:solidFill>
                          <a:srgbClr val="2A1A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0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CHELTUIELI BUGET LOCAL 2020, din care:             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1.256.528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421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SECŢIUNEA DE FUNCŢIONARE: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867.882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CHELTUIELI DE PERSONAL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233.944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BUNURI ŞI SERVICII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331.478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DOBÂNZI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914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TRANSFERURI ÎNTRE UNITĂŢI – Secțiunea de funcționare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140.462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741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Alte </a:t>
                      </a:r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transferuri pentru </a:t>
                      </a:r>
                      <a:r>
                        <a:rPr lang="ro-RO" sz="2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învăţământ</a:t>
                      </a:r>
                      <a:endParaRPr lang="ro-RO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FOND DE REZERVĂ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ASISTENŢĂ SOCIALĂ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62.637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ALTE </a:t>
                      </a:r>
                      <a:r>
                        <a:rPr lang="ro-RO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CHELTUIELI (burse,</a:t>
                      </a:r>
                      <a:r>
                        <a:rPr lang="ro-RO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2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acţiuni</a:t>
                      </a:r>
                      <a:r>
                        <a:rPr lang="ro-RO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cu caracter </a:t>
                      </a:r>
                      <a:r>
                        <a:rPr lang="ro-RO" sz="2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ştiinţific</a:t>
                      </a:r>
                      <a:r>
                        <a:rPr lang="ro-RO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22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şi</a:t>
                      </a:r>
                      <a:r>
                        <a:rPr lang="ro-RO" sz="2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cultural, culte etc.)</a:t>
                      </a:r>
                      <a:endParaRPr lang="ro-RO" sz="2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40.656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RAMBURSĂRI DE CREDITE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39.383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SECŢIUNEA DE DEZVOLTARE: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388.646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9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t-BR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TRANSFERURI </a:t>
                      </a:r>
                      <a:r>
                        <a:rPr lang="pt-BR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ÎNTRE UNITĂŢI – Secțiunea de dezvoltare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3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o-RO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Proiecte </a:t>
                      </a:r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 </a:t>
                      </a:r>
                      <a:r>
                        <a:rPr lang="ro-RO" sz="2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finanţare</a:t>
                      </a:r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din  FEN aferente cadrului financiar 2014-2020</a:t>
                      </a:r>
                    </a:p>
                  </a:txBody>
                  <a:tcPr marL="17145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0977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o-RO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CHELTUIELI </a:t>
                      </a:r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CAPITAL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282.012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-161807"/>
            <a:ext cx="13525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3772018"/>
            <a:ext cx="13525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93" y="0"/>
            <a:ext cx="102882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63681" y="1381992"/>
            <a:ext cx="1168977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sz="2800" dirty="0" smtClean="0"/>
              <a:t>	În </a:t>
            </a:r>
            <a:r>
              <a:rPr lang="ro-RO" sz="2800" dirty="0"/>
              <a:t>anul 2020 </a:t>
            </a:r>
            <a:r>
              <a:rPr lang="ro-RO" sz="2800" dirty="0" smtClean="0"/>
              <a:t>se alocă suma </a:t>
            </a:r>
            <a:r>
              <a:rPr lang="ro-RO" sz="2800" dirty="0"/>
              <a:t>de 52.383 mii lei, din care:</a:t>
            </a:r>
          </a:p>
          <a:p>
            <a:pPr algn="just"/>
            <a:r>
              <a:rPr lang="ro-RO" sz="2800" dirty="0" smtClean="0"/>
              <a:t>           •   39.383 </a:t>
            </a:r>
            <a:r>
              <a:rPr lang="ro-RO" sz="2800" dirty="0"/>
              <a:t>mii lei pentru plata ratelor anuale de rambursare a </a:t>
            </a:r>
            <a:r>
              <a:rPr lang="ro-RO" sz="2800" dirty="0" smtClean="0"/>
              <a:t>împrumuturilor </a:t>
            </a:r>
            <a:r>
              <a:rPr lang="ro-RO" sz="2800" dirty="0"/>
              <a:t>contractate în anul 2005, 2007, 2012 </a:t>
            </a:r>
            <a:r>
              <a:rPr lang="ro-RO" sz="2800" dirty="0" err="1"/>
              <a:t>şi</a:t>
            </a:r>
            <a:r>
              <a:rPr lang="ro-RO" sz="2800" dirty="0"/>
              <a:t> </a:t>
            </a:r>
            <a:r>
              <a:rPr lang="ro-RO" sz="2800" dirty="0" smtClean="0"/>
              <a:t>2016;</a:t>
            </a:r>
          </a:p>
          <a:p>
            <a:pPr algn="just"/>
            <a:r>
              <a:rPr lang="ro-RO" sz="2800" dirty="0" smtClean="0"/>
              <a:t>	• 13.000 </a:t>
            </a:r>
            <a:r>
              <a:rPr lang="ro-RO" sz="2800" dirty="0"/>
              <a:t>mii lei - pentru plata dobânzilor </a:t>
            </a:r>
            <a:r>
              <a:rPr lang="ro-RO" sz="2800" dirty="0" err="1"/>
              <a:t>şi</a:t>
            </a:r>
            <a:r>
              <a:rPr lang="ro-RO" sz="2800" dirty="0"/>
              <a:t> comisioanelor aferente creditelor contractate de Consiliul Local al Sectorului 2 </a:t>
            </a:r>
            <a:r>
              <a:rPr lang="ro-RO" sz="2800" dirty="0" err="1"/>
              <a:t>Bucureşti</a:t>
            </a:r>
            <a:r>
              <a:rPr lang="ro-RO" sz="2800" dirty="0"/>
              <a:t> în anii 2005, 2007, 2012 </a:t>
            </a:r>
            <a:r>
              <a:rPr lang="ro-RO" sz="2800" dirty="0" err="1"/>
              <a:t>şi</a:t>
            </a:r>
            <a:r>
              <a:rPr lang="ro-RO" sz="2800" dirty="0"/>
              <a:t> </a:t>
            </a:r>
            <a:r>
              <a:rPr lang="ro-RO" sz="2800" dirty="0" smtClean="0"/>
              <a:t>2016.</a:t>
            </a:r>
          </a:p>
          <a:p>
            <a:endParaRPr lang="ro-RO" sz="1200" dirty="0"/>
          </a:p>
          <a:p>
            <a:pPr algn="just"/>
            <a:r>
              <a:rPr lang="ro-RO" sz="2800" dirty="0" smtClean="0"/>
              <a:t>	Gradul </a:t>
            </a:r>
            <a:r>
              <a:rPr lang="ro-RO" sz="2800" dirty="0"/>
              <a:t>de îndatorare al Consiliului Local al Sectorului 2 </a:t>
            </a:r>
            <a:r>
              <a:rPr lang="ro-RO" sz="2800" dirty="0" err="1"/>
              <a:t>Bucureşti</a:t>
            </a:r>
            <a:r>
              <a:rPr lang="ro-RO" sz="2800" dirty="0"/>
              <a:t> în acest </a:t>
            </a:r>
            <a:r>
              <a:rPr lang="ro-RO" sz="2800" dirty="0" err="1"/>
              <a:t>exerciţiu</a:t>
            </a:r>
            <a:r>
              <a:rPr lang="ro-RO" sz="2800" dirty="0"/>
              <a:t> bugetar este de 6,86%, respectând </a:t>
            </a:r>
            <a:r>
              <a:rPr lang="ro-RO" sz="2800" dirty="0" err="1"/>
              <a:t>ţinta</a:t>
            </a:r>
            <a:r>
              <a:rPr lang="ro-RO" sz="2800" dirty="0"/>
              <a:t> propusă – de încadrare în maxim 20% din veniturile proprii estimate (</a:t>
            </a:r>
            <a:r>
              <a:rPr lang="ro-RO" sz="2800" dirty="0" err="1"/>
              <a:t>menţionăm</a:t>
            </a:r>
            <a:r>
              <a:rPr lang="ro-RO" sz="2800" dirty="0"/>
              <a:t> că limita maximă legală este de 30% din veniturile proprii ale bugetului local, conform prevederilor legii </a:t>
            </a:r>
            <a:r>
              <a:rPr lang="ro-RO" sz="2800" dirty="0" err="1"/>
              <a:t>finanţelor</a:t>
            </a:r>
            <a:r>
              <a:rPr lang="ro-RO" sz="2800" dirty="0"/>
              <a:t> publice locale).</a:t>
            </a:r>
            <a:endParaRPr lang="en-US" sz="2800" dirty="0"/>
          </a:p>
          <a:p>
            <a:endParaRPr lang="ro-RO" sz="2800" dirty="0" smtClean="0"/>
          </a:p>
          <a:p>
            <a:endParaRPr lang="ro-RO" sz="2800" dirty="0" smtClean="0"/>
          </a:p>
          <a:p>
            <a:r>
              <a:rPr lang="ro-RO" sz="2800" dirty="0" smtClean="0"/>
              <a:t>	</a:t>
            </a:r>
            <a:endParaRPr lang="ro-RO" sz="2800" dirty="0"/>
          </a:p>
        </p:txBody>
      </p:sp>
      <p:sp>
        <p:nvSpPr>
          <p:cNvPr id="3" name="Titlu 2"/>
          <p:cNvSpPr txBox="1">
            <a:spLocks/>
          </p:cNvSpPr>
          <p:nvPr/>
        </p:nvSpPr>
        <p:spPr>
          <a:xfrm>
            <a:off x="127819" y="554376"/>
            <a:ext cx="11925635" cy="989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4000" dirty="0" smtClean="0">
                <a:latin typeface="Arial Black" panose="020B0A04020102020204" pitchFamily="34" charset="0"/>
              </a:rPr>
              <a:t>Datoria publică locală</a:t>
            </a:r>
            <a:endParaRPr lang="ro-RO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0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-161807"/>
            <a:ext cx="1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4229218"/>
            <a:ext cx="1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0"/>
            <a:ext cx="118338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73626" y="1606171"/>
            <a:ext cx="114304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en-US" dirty="0"/>
          </a:p>
          <a:p>
            <a:pPr indent="461963" algn="just"/>
            <a:r>
              <a:rPr lang="en-US" sz="2800" dirty="0" err="1"/>
              <a:t>Fondurile</a:t>
            </a:r>
            <a:r>
              <a:rPr lang="en-US" sz="2800" dirty="0"/>
              <a:t> </a:t>
            </a:r>
            <a:r>
              <a:rPr lang="en-US" sz="2800" dirty="0" err="1"/>
              <a:t>alocate</a:t>
            </a:r>
            <a:r>
              <a:rPr lang="en-US" sz="2800" dirty="0"/>
              <a:t> </a:t>
            </a:r>
            <a:r>
              <a:rPr lang="en-US" sz="2800" dirty="0" err="1"/>
              <a:t>cheltuielilor</a:t>
            </a:r>
            <a:r>
              <a:rPr lang="en-US" sz="2800" dirty="0"/>
              <a:t> de capital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cofinanțarea</a:t>
            </a:r>
            <a:r>
              <a:rPr lang="en-US" sz="2800" dirty="0"/>
              <a:t> </a:t>
            </a:r>
            <a:r>
              <a:rPr lang="en-US" sz="2800" dirty="0" err="1"/>
              <a:t>Programului</a:t>
            </a:r>
            <a:r>
              <a:rPr lang="en-US" sz="2800" dirty="0"/>
              <a:t> </a:t>
            </a:r>
            <a:r>
              <a:rPr lang="ro-RO" sz="2800" dirty="0" smtClean="0"/>
              <a:t>l</a:t>
            </a:r>
            <a:r>
              <a:rPr lang="en-US" sz="2800" dirty="0" err="1" smtClean="0"/>
              <a:t>ocal</a:t>
            </a:r>
            <a:r>
              <a:rPr lang="en-US" sz="2800" dirty="0" smtClean="0"/>
              <a:t> </a:t>
            </a:r>
            <a:r>
              <a:rPr lang="en-US" sz="2800" dirty="0" err="1"/>
              <a:t>multianual</a:t>
            </a:r>
            <a:r>
              <a:rPr lang="en-US" sz="2800" dirty="0"/>
              <a:t> de </a:t>
            </a:r>
            <a:r>
              <a:rPr lang="en-US" sz="2800" dirty="0" err="1"/>
              <a:t>creștere</a:t>
            </a:r>
            <a:r>
              <a:rPr lang="en-US" sz="2800" dirty="0"/>
              <a:t> a </a:t>
            </a:r>
            <a:r>
              <a:rPr lang="en-US" sz="2800" dirty="0" err="1"/>
              <a:t>performanței</a:t>
            </a:r>
            <a:r>
              <a:rPr lang="en-US" sz="2800" dirty="0"/>
              <a:t> </a:t>
            </a:r>
            <a:r>
              <a:rPr lang="en-US" sz="2800" dirty="0" err="1"/>
              <a:t>energetice</a:t>
            </a:r>
            <a:r>
              <a:rPr lang="en-US" sz="2800" dirty="0"/>
              <a:t> a </a:t>
            </a:r>
            <a:r>
              <a:rPr lang="en-US" sz="2800" dirty="0" err="1"/>
              <a:t>blocurilor</a:t>
            </a:r>
            <a:r>
              <a:rPr lang="en-US" sz="2800" dirty="0"/>
              <a:t> de </a:t>
            </a:r>
            <a:r>
              <a:rPr lang="en-US" sz="2800" dirty="0" err="1"/>
              <a:t>locuințe</a:t>
            </a:r>
            <a:r>
              <a:rPr lang="en-US" sz="2800" dirty="0"/>
              <a:t> din </a:t>
            </a:r>
            <a:r>
              <a:rPr lang="en-US" sz="2800" dirty="0" err="1"/>
              <a:t>Sectorul</a:t>
            </a:r>
            <a:r>
              <a:rPr lang="en-US" sz="2800" dirty="0"/>
              <a:t> 2, din </a:t>
            </a:r>
            <a:r>
              <a:rPr lang="en-US" sz="2800" dirty="0" err="1"/>
              <a:t>împrumuturi</a:t>
            </a:r>
            <a:r>
              <a:rPr lang="en-US" sz="2800" dirty="0"/>
              <a:t> </a:t>
            </a:r>
            <a:r>
              <a:rPr lang="en-US" sz="2800" dirty="0" err="1" smtClean="0"/>
              <a:t>externe</a:t>
            </a:r>
            <a:r>
              <a:rPr lang="ro-RO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contractate</a:t>
            </a:r>
            <a:r>
              <a:rPr lang="en-US" sz="2800" dirty="0"/>
              <a:t> de la Banca </a:t>
            </a:r>
            <a:r>
              <a:rPr lang="en-US" sz="2800" dirty="0" err="1"/>
              <a:t>Europeană</a:t>
            </a:r>
            <a:r>
              <a:rPr lang="en-US" sz="2800" dirty="0"/>
              <a:t> de </a:t>
            </a:r>
            <a:r>
              <a:rPr lang="en-US" sz="2800" dirty="0" err="1"/>
              <a:t>Investiții</a:t>
            </a:r>
            <a:r>
              <a:rPr lang="en-US" sz="2800" dirty="0"/>
              <a:t> </a:t>
            </a:r>
            <a:r>
              <a:rPr lang="ro-RO" sz="2800" dirty="0" smtClean="0"/>
              <a:t>- </a:t>
            </a:r>
            <a:r>
              <a:rPr lang="en-US" sz="2800" dirty="0" smtClean="0"/>
              <a:t>Luxembourg</a:t>
            </a:r>
            <a:r>
              <a:rPr lang="en-US" sz="2800" dirty="0"/>
              <a:t>,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sumă</a:t>
            </a:r>
            <a:r>
              <a:rPr lang="en-US" sz="2800" dirty="0"/>
              <a:t> de 29.453 mii lei, au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corelate</a:t>
            </a:r>
            <a:r>
              <a:rPr lang="en-US" sz="2800" dirty="0"/>
              <a:t> cu </a:t>
            </a:r>
            <a:r>
              <a:rPr lang="en-US" sz="2800" dirty="0" err="1"/>
              <a:t>sumele</a:t>
            </a:r>
            <a:r>
              <a:rPr lang="en-US" sz="2800" dirty="0"/>
              <a:t> </a:t>
            </a:r>
            <a:r>
              <a:rPr lang="en-US" sz="2800" dirty="0" err="1"/>
              <a:t>autorizate</a:t>
            </a:r>
            <a:r>
              <a:rPr lang="en-US" sz="2800" dirty="0"/>
              <a:t> de </a:t>
            </a:r>
            <a:r>
              <a:rPr lang="en-US" sz="2800" dirty="0" err="1"/>
              <a:t>Comisia</a:t>
            </a:r>
            <a:r>
              <a:rPr lang="en-US" sz="2800" dirty="0"/>
              <a:t> de </a:t>
            </a:r>
            <a:r>
              <a:rPr lang="en-US" sz="2800" dirty="0" err="1"/>
              <a:t>Autorizare</a:t>
            </a:r>
            <a:r>
              <a:rPr lang="en-US" sz="2800" dirty="0"/>
              <a:t> a </a:t>
            </a:r>
            <a:r>
              <a:rPr lang="en-US" sz="2800" dirty="0" err="1"/>
              <a:t>Împrumuturilor</a:t>
            </a:r>
            <a:r>
              <a:rPr lang="en-US" sz="2800" dirty="0"/>
              <a:t> </a:t>
            </a:r>
            <a:r>
              <a:rPr lang="en-US" sz="2800" dirty="0" smtClean="0"/>
              <a:t>Locale</a:t>
            </a:r>
            <a:r>
              <a:rPr lang="ro-RO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anul</a:t>
            </a:r>
            <a:r>
              <a:rPr lang="en-US" sz="2800" dirty="0"/>
              <a:t> 2020. </a:t>
            </a:r>
          </a:p>
        </p:txBody>
      </p:sp>
      <p:sp>
        <p:nvSpPr>
          <p:cNvPr id="3" name="Titlu 2"/>
          <p:cNvSpPr txBox="1">
            <a:spLocks/>
          </p:cNvSpPr>
          <p:nvPr/>
        </p:nvSpPr>
        <p:spPr>
          <a:xfrm>
            <a:off x="698876" y="159938"/>
            <a:ext cx="10779945" cy="1446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o-RO" dirty="0" smtClean="0">
              <a:latin typeface="Arial Black" panose="020B0A04020102020204" pitchFamily="34" charset="0"/>
            </a:endParaRPr>
          </a:p>
          <a:p>
            <a:pPr algn="ctr"/>
            <a:r>
              <a:rPr lang="ro-RO" sz="4000" dirty="0" smtClean="0">
                <a:latin typeface="Arial Black" panose="020B0A04020102020204" pitchFamily="34" charset="0"/>
              </a:rPr>
              <a:t>Bugetul creditelor externe</a:t>
            </a:r>
            <a:endParaRPr lang="ro-RO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7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63681" y="2168573"/>
            <a:ext cx="116897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61963" algn="l"/>
              </a:tabLst>
            </a:pPr>
            <a:r>
              <a:rPr lang="ro-RO" sz="2800" dirty="0" smtClean="0"/>
              <a:t>	Pentru </a:t>
            </a:r>
            <a:r>
              <a:rPr lang="ro-RO" sz="2800" dirty="0"/>
              <a:t>anul 2020 bugetul de venituri </a:t>
            </a:r>
            <a:r>
              <a:rPr lang="ro-RO" sz="2800" dirty="0" err="1"/>
              <a:t>şi</a:t>
            </a:r>
            <a:r>
              <a:rPr lang="ro-RO" sz="2800" dirty="0"/>
              <a:t> cheltuieli aferent </a:t>
            </a:r>
            <a:r>
              <a:rPr lang="ro-RO" sz="2800" dirty="0" err="1"/>
              <a:t>instituţiilor</a:t>
            </a:r>
            <a:r>
              <a:rPr lang="ro-RO" sz="2800" dirty="0"/>
              <a:t> </a:t>
            </a:r>
            <a:r>
              <a:rPr lang="ro-RO" sz="2800" dirty="0" err="1"/>
              <a:t>şi</a:t>
            </a:r>
            <a:r>
              <a:rPr lang="ro-RO" sz="2800" dirty="0"/>
              <a:t> </a:t>
            </a:r>
            <a:r>
              <a:rPr lang="ro-RO" sz="2800" dirty="0" err="1"/>
              <a:t>activităţilor</a:t>
            </a:r>
            <a:r>
              <a:rPr lang="ro-RO" sz="2800" dirty="0"/>
              <a:t> </a:t>
            </a:r>
            <a:r>
              <a:rPr lang="ro-RO" sz="2800" dirty="0" err="1"/>
              <a:t>finanţate</a:t>
            </a:r>
            <a:r>
              <a:rPr lang="ro-RO" sz="2800" dirty="0"/>
              <a:t> integral sau </a:t>
            </a:r>
            <a:r>
              <a:rPr lang="ro-RO" sz="2800" dirty="0" err="1"/>
              <a:t>parţial</a:t>
            </a:r>
            <a:r>
              <a:rPr lang="ro-RO" sz="2800" dirty="0"/>
              <a:t> din venituri proprii </a:t>
            </a:r>
            <a:r>
              <a:rPr lang="ro-RO" sz="2800" dirty="0" smtClean="0"/>
              <a:t>este estimat astfel</a:t>
            </a:r>
            <a:r>
              <a:rPr lang="ro-RO" sz="2800" dirty="0"/>
              <a:t>:</a:t>
            </a:r>
          </a:p>
          <a:p>
            <a:r>
              <a:rPr lang="ro-RO" sz="2800" dirty="0"/>
              <a:t>	</a:t>
            </a:r>
            <a:endParaRPr lang="ro-RO" sz="2800" dirty="0" smtClean="0"/>
          </a:p>
          <a:p>
            <a:pPr defTabSz="461963"/>
            <a:r>
              <a:rPr lang="ro-RO" sz="2800" dirty="0"/>
              <a:t>	</a:t>
            </a:r>
            <a:r>
              <a:rPr lang="ro-RO" sz="2800" dirty="0" smtClean="0"/>
              <a:t>Total venituri,  </a:t>
            </a:r>
            <a:r>
              <a:rPr lang="ro-RO" sz="2800" dirty="0"/>
              <a:t>în sumă de 255.561 mii lei, din care:</a:t>
            </a:r>
          </a:p>
          <a:p>
            <a:pPr indent="461963"/>
            <a:r>
              <a:rPr lang="ro-RO" sz="2800" dirty="0" smtClean="0"/>
              <a:t>- venituri </a:t>
            </a:r>
            <a:r>
              <a:rPr lang="ro-RO" sz="2800" dirty="0"/>
              <a:t>ale </a:t>
            </a:r>
            <a:r>
              <a:rPr lang="ro-RO" sz="2800" dirty="0" err="1"/>
              <a:t>secţiunii</a:t>
            </a:r>
            <a:r>
              <a:rPr lang="ro-RO" sz="2800" dirty="0"/>
              <a:t> de </a:t>
            </a:r>
            <a:r>
              <a:rPr lang="ro-RO" sz="2800" dirty="0" err="1" smtClean="0"/>
              <a:t>funcţionare</a:t>
            </a:r>
            <a:r>
              <a:rPr lang="ro-RO" sz="2800" dirty="0" smtClean="0"/>
              <a:t>     - 177.552 </a:t>
            </a:r>
            <a:r>
              <a:rPr lang="ro-RO" sz="2800" dirty="0"/>
              <a:t>mii lei;</a:t>
            </a:r>
          </a:p>
          <a:p>
            <a:pPr indent="461963"/>
            <a:r>
              <a:rPr lang="ro-RO" sz="2800" dirty="0" smtClean="0"/>
              <a:t>- venituri </a:t>
            </a:r>
            <a:r>
              <a:rPr lang="ro-RO" sz="2800" dirty="0"/>
              <a:t>ale </a:t>
            </a:r>
            <a:r>
              <a:rPr lang="ro-RO" sz="2800" dirty="0" err="1"/>
              <a:t>secţiunii</a:t>
            </a:r>
            <a:r>
              <a:rPr lang="ro-RO" sz="2800" dirty="0"/>
              <a:t> </a:t>
            </a:r>
            <a:r>
              <a:rPr lang="ro-RO" sz="2800" dirty="0" smtClean="0"/>
              <a:t>de dezvoltare         - 78.009 </a:t>
            </a:r>
            <a:r>
              <a:rPr lang="ro-RO" sz="2800" dirty="0"/>
              <a:t>mii lei.</a:t>
            </a:r>
          </a:p>
          <a:p>
            <a:endParaRPr lang="ro-RO" sz="1200" dirty="0"/>
          </a:p>
          <a:p>
            <a:pPr defTabSz="461963"/>
            <a:r>
              <a:rPr lang="ro-RO" sz="2800" dirty="0"/>
              <a:t>	Total </a:t>
            </a:r>
            <a:r>
              <a:rPr lang="ro-RO" sz="2800" dirty="0" smtClean="0"/>
              <a:t>cheltuieli, </a:t>
            </a:r>
            <a:r>
              <a:rPr lang="ro-RO" sz="2800" dirty="0"/>
              <a:t>în sumă de 255.561 mii  lei, din care:</a:t>
            </a:r>
          </a:p>
          <a:p>
            <a:pPr indent="461963"/>
            <a:r>
              <a:rPr lang="ro-RO" sz="2800" dirty="0"/>
              <a:t>- cheltuieli </a:t>
            </a:r>
            <a:r>
              <a:rPr lang="ro-RO" sz="2800" dirty="0" smtClean="0"/>
              <a:t>ale </a:t>
            </a:r>
            <a:r>
              <a:rPr lang="ro-RO" sz="2800" dirty="0" err="1" smtClean="0"/>
              <a:t>secţiunii</a:t>
            </a:r>
            <a:r>
              <a:rPr lang="ro-RO" sz="2800" dirty="0" smtClean="0"/>
              <a:t> de </a:t>
            </a:r>
            <a:r>
              <a:rPr lang="ro-RO" sz="2800" dirty="0" err="1" smtClean="0"/>
              <a:t>funcţionare</a:t>
            </a:r>
            <a:r>
              <a:rPr lang="ro-RO" sz="2800" dirty="0" smtClean="0"/>
              <a:t>  - </a:t>
            </a:r>
            <a:r>
              <a:rPr lang="ro-RO" sz="2800" dirty="0"/>
              <a:t>177.552  mii lei,</a:t>
            </a:r>
          </a:p>
          <a:p>
            <a:pPr indent="461963"/>
            <a:r>
              <a:rPr lang="ro-RO" sz="2800" dirty="0"/>
              <a:t>- cheltuieli </a:t>
            </a:r>
            <a:r>
              <a:rPr lang="ro-RO" sz="2800" dirty="0" smtClean="0"/>
              <a:t>ale </a:t>
            </a:r>
            <a:r>
              <a:rPr lang="ro-RO" sz="2800" dirty="0" err="1" smtClean="0"/>
              <a:t>secţiunii</a:t>
            </a:r>
            <a:r>
              <a:rPr lang="ro-RO" sz="2800" dirty="0" smtClean="0"/>
              <a:t> de </a:t>
            </a:r>
            <a:r>
              <a:rPr lang="ro-RO" sz="2800" dirty="0"/>
              <a:t>dezvoltare </a:t>
            </a:r>
            <a:r>
              <a:rPr lang="ro-RO" sz="2800" dirty="0" smtClean="0"/>
              <a:t>     - </a:t>
            </a:r>
            <a:r>
              <a:rPr lang="ro-RO" sz="2800" dirty="0"/>
              <a:t>78.009 mii lei.</a:t>
            </a:r>
          </a:p>
          <a:p>
            <a:endParaRPr lang="ro-RO" dirty="0"/>
          </a:p>
          <a:p>
            <a:r>
              <a:rPr lang="ro-RO" sz="2800" dirty="0" smtClean="0"/>
              <a:t>	</a:t>
            </a:r>
            <a:endParaRPr lang="ro-RO" sz="2800" dirty="0"/>
          </a:p>
        </p:txBody>
      </p:sp>
      <p:sp>
        <p:nvSpPr>
          <p:cNvPr id="3" name="Titlu 2"/>
          <p:cNvSpPr txBox="1">
            <a:spLocks/>
          </p:cNvSpPr>
          <p:nvPr/>
        </p:nvSpPr>
        <p:spPr>
          <a:xfrm>
            <a:off x="0" y="237384"/>
            <a:ext cx="12053454" cy="989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dirty="0" smtClean="0">
                <a:latin typeface="Arial Black" panose="020B0A04020102020204" pitchFamily="34" charset="0"/>
              </a:rPr>
              <a:t>Bugetul de venituri și cheltuieli aferent instituțiilor și activităților finanțate integral sau parțial din venituri proprii</a:t>
            </a:r>
            <a:endParaRPr lang="ro-R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4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17377" y="2040360"/>
            <a:ext cx="116897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/>
              <a:t>	Pentru </a:t>
            </a:r>
            <a:r>
              <a:rPr lang="ro-RO" sz="2800" dirty="0" smtClean="0"/>
              <a:t>anul 2020, în bugetul </a:t>
            </a:r>
            <a:r>
              <a:rPr lang="ro-RO" sz="2800" dirty="0"/>
              <a:t>de venituri și cheltuieli aferent instituțiilor și activităților finanțate integral sau parțial din venituri </a:t>
            </a:r>
            <a:r>
              <a:rPr lang="ro-RO" sz="2800" dirty="0" smtClean="0"/>
              <a:t>proprii, s-au alocat transferuri de la </a:t>
            </a:r>
            <a:r>
              <a:rPr lang="ro-RO" sz="2800" dirty="0"/>
              <a:t>bugetele </a:t>
            </a:r>
            <a:r>
              <a:rPr lang="ro-RO" sz="2800" dirty="0" smtClean="0"/>
              <a:t>locale pentru Administrația </a:t>
            </a:r>
            <a:r>
              <a:rPr lang="ro-RO" sz="2800" dirty="0"/>
              <a:t>Domeniului Public, Centrul Cultural Mihai Eminescu și Administrația Piețelor, </a:t>
            </a:r>
            <a:r>
              <a:rPr lang="ro-RO" sz="2800" dirty="0" smtClean="0"/>
              <a:t>astfel:</a:t>
            </a:r>
            <a:endParaRPr lang="ro-RO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o-RO" sz="2800" dirty="0" smtClean="0"/>
              <a:t>la </a:t>
            </a:r>
            <a:r>
              <a:rPr lang="ro-RO" sz="2800" dirty="0" err="1" smtClean="0"/>
              <a:t>sectiunea</a:t>
            </a:r>
            <a:r>
              <a:rPr lang="ro-RO" sz="2800" dirty="0" smtClean="0"/>
              <a:t> de </a:t>
            </a:r>
            <a:r>
              <a:rPr lang="ro-RO" sz="2800" dirty="0" err="1" smtClean="0"/>
              <a:t>functionare</a:t>
            </a:r>
            <a:r>
              <a:rPr lang="ro-RO" sz="2800" dirty="0" smtClean="0"/>
              <a:t>, suma de 140.462 mii lei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o-RO" sz="2800" dirty="0" smtClean="0"/>
              <a:t>la </a:t>
            </a:r>
            <a:r>
              <a:rPr lang="ro-RO" sz="2800" dirty="0" err="1"/>
              <a:t>sectiunea</a:t>
            </a:r>
            <a:r>
              <a:rPr lang="ro-RO" sz="2800" dirty="0"/>
              <a:t> de </a:t>
            </a:r>
            <a:r>
              <a:rPr lang="ro-RO" sz="2800" dirty="0" smtClean="0"/>
              <a:t>dezvoltare, suma de 73.518 mii lei.</a:t>
            </a:r>
          </a:p>
          <a:p>
            <a:pPr lvl="2"/>
            <a:endParaRPr lang="ro-RO" sz="1200" dirty="0" smtClean="0"/>
          </a:p>
          <a:p>
            <a:pPr algn="just"/>
            <a:r>
              <a:rPr lang="ro-RO" sz="2800" dirty="0" smtClean="0"/>
              <a:t>	De asemenea, s-a avut în vedere alocarea de transferuri, prin bugetul </a:t>
            </a:r>
            <a:r>
              <a:rPr lang="ro-RO" sz="2800" dirty="0" err="1" smtClean="0"/>
              <a:t>Direcţiei</a:t>
            </a:r>
            <a:r>
              <a:rPr lang="ro-RO" sz="2800" dirty="0" smtClean="0"/>
              <a:t> Generale </a:t>
            </a:r>
            <a:r>
              <a:rPr lang="ro-RO" sz="2800" dirty="0"/>
              <a:t>pentru Administrarea Patrimoniului Imobiliar Sector </a:t>
            </a:r>
            <a:r>
              <a:rPr lang="ro-RO" sz="2800" dirty="0" smtClean="0"/>
              <a:t>2, către Spitalul </a:t>
            </a:r>
            <a:r>
              <a:rPr lang="ro-RO" sz="2800" dirty="0"/>
              <a:t>Clinic de urgență Sfântul </a:t>
            </a:r>
            <a:r>
              <a:rPr lang="ro-RO" sz="2800" dirty="0" smtClean="0"/>
              <a:t>Pantelimon, în sumă de 2.500 mii lei.</a:t>
            </a:r>
            <a:endParaRPr lang="ro-RO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2800" dirty="0"/>
          </a:p>
          <a:p>
            <a:endParaRPr lang="ro-RO" sz="2800" dirty="0"/>
          </a:p>
        </p:txBody>
      </p:sp>
      <p:sp>
        <p:nvSpPr>
          <p:cNvPr id="3" name="Titlu 2"/>
          <p:cNvSpPr txBox="1">
            <a:spLocks/>
          </p:cNvSpPr>
          <p:nvPr/>
        </p:nvSpPr>
        <p:spPr>
          <a:xfrm>
            <a:off x="97536" y="237384"/>
            <a:ext cx="11955918" cy="989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dirty="0" smtClean="0">
                <a:latin typeface="Arial Black" panose="020B0A04020102020204" pitchFamily="34" charset="0"/>
              </a:rPr>
              <a:t>Bugetul de venituri și cheltuieli aferent instituțiilor și activităților finanțate integral sau parțial din venituri proprii</a:t>
            </a:r>
            <a:endParaRPr lang="ro-R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5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69175" y="797705"/>
            <a:ext cx="11922825" cy="6109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800" dirty="0" smtClean="0"/>
              <a:t>Bugetul </a:t>
            </a:r>
            <a:r>
              <a:rPr lang="ro-RO" sz="2800" dirty="0"/>
              <a:t>general al Sectorului 2 al Municipiului </a:t>
            </a:r>
            <a:r>
              <a:rPr lang="ro-RO" sz="2800" dirty="0" err="1"/>
              <a:t>Bucureşti</a:t>
            </a:r>
            <a:r>
              <a:rPr lang="ro-RO" sz="2800" dirty="0"/>
              <a:t> pe anul 2020 a fost elaborat </a:t>
            </a:r>
            <a:r>
              <a:rPr lang="ro-RO" sz="2800" dirty="0" err="1"/>
              <a:t>şi</a:t>
            </a:r>
            <a:r>
              <a:rPr lang="ro-RO" sz="2800" dirty="0"/>
              <a:t> fundamentat în conformitate cu prevederile Legii nr. 273/2006 privind </a:t>
            </a:r>
            <a:r>
              <a:rPr lang="ro-RO" sz="2800" dirty="0" err="1"/>
              <a:t>finanţele</a:t>
            </a:r>
            <a:r>
              <a:rPr lang="ro-RO" sz="2800" dirty="0"/>
              <a:t> publice locale cu modificările </a:t>
            </a:r>
            <a:r>
              <a:rPr lang="ro-RO" sz="2800" dirty="0" err="1"/>
              <a:t>şi</a:t>
            </a:r>
            <a:r>
              <a:rPr lang="ro-RO" sz="2800" dirty="0"/>
              <a:t> completările ulterioare, ale  Legii bugetului de stat pe anul 2020 nr. 5/2020, ale Scrisorii – cadru a  Ministrului </a:t>
            </a:r>
            <a:r>
              <a:rPr lang="ro-RO" sz="2800" dirty="0" err="1"/>
              <a:t>Finanţelor</a:t>
            </a:r>
            <a:r>
              <a:rPr lang="ro-RO" sz="2800" dirty="0"/>
              <a:t> Publice nr. 465118/16.09.2019 privind contextul macroeconomic, metodologia de elaborare a proiectelor de buget pe anul 2020 și a estimării pentru anii 2021-2023, în structura veniturilor </a:t>
            </a:r>
            <a:r>
              <a:rPr lang="ro-RO" sz="2800" dirty="0" err="1"/>
              <a:t>şi</a:t>
            </a:r>
            <a:r>
              <a:rPr lang="ro-RO" sz="2800" dirty="0"/>
              <a:t> cheltuielilor bugetelor locale de sector prevăzute în Ordinul M.F.P. nr. 1954/2005 pentru aprobarea </a:t>
            </a:r>
            <a:r>
              <a:rPr lang="ro-RO" sz="2800" dirty="0" err="1"/>
              <a:t>Clasificaţiei</a:t>
            </a:r>
            <a:r>
              <a:rPr lang="ro-RO" sz="2800" dirty="0"/>
              <a:t> indicatorilor privind </a:t>
            </a:r>
            <a:r>
              <a:rPr lang="ro-RO" sz="2800" dirty="0" err="1"/>
              <a:t>finanţele</a:t>
            </a:r>
            <a:r>
              <a:rPr lang="ro-RO" sz="2800" dirty="0"/>
              <a:t> publice, cu completările ulterioare</a:t>
            </a:r>
            <a:r>
              <a:rPr lang="ro-RO" sz="2800" dirty="0" smtClean="0"/>
              <a:t>.</a:t>
            </a:r>
            <a:endParaRPr lang="en-US" sz="2800" dirty="0" smtClean="0"/>
          </a:p>
          <a:p>
            <a:endParaRPr lang="ro-RO" sz="1100" dirty="0"/>
          </a:p>
          <a:p>
            <a:r>
              <a:rPr lang="ro-RO" sz="2800" dirty="0"/>
              <a:t> </a:t>
            </a:r>
            <a:r>
              <a:rPr lang="en-US" sz="2800" dirty="0" smtClean="0"/>
              <a:t>	</a:t>
            </a:r>
            <a:r>
              <a:rPr lang="ro-RO" sz="2800" dirty="0" smtClean="0"/>
              <a:t>De </a:t>
            </a:r>
            <a:r>
              <a:rPr lang="ro-RO" sz="2800" dirty="0"/>
              <a:t>asemenea, am avut în vedere </a:t>
            </a:r>
            <a:r>
              <a:rPr lang="ro-RO" sz="2800" dirty="0" err="1"/>
              <a:t>şi</a:t>
            </a:r>
            <a:r>
              <a:rPr lang="ro-RO" sz="2800" dirty="0"/>
              <a:t> acte normative publicate </a:t>
            </a:r>
            <a:r>
              <a:rPr lang="ro-RO" sz="2800" dirty="0" err="1"/>
              <a:t>şi</a:t>
            </a:r>
            <a:r>
              <a:rPr lang="ro-RO" sz="2800" dirty="0"/>
              <a:t> adrese oficiale primite în perioada în care bugetul general al Sectorului 2 </a:t>
            </a:r>
            <a:r>
              <a:rPr lang="ro-RO" sz="2800" dirty="0" err="1"/>
              <a:t>Bucureşti</a:t>
            </a:r>
            <a:r>
              <a:rPr lang="ro-RO" sz="2800" dirty="0"/>
              <a:t> pe anul 2020 a fost elaborat în conformitate cu prevederile legale.</a:t>
            </a:r>
          </a:p>
          <a:p>
            <a:pPr algn="just"/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69175" y="323286"/>
            <a:ext cx="10818377" cy="56605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rial Black" panose="020B0A04020102020204" pitchFamily="34" charset="0"/>
              </a:rPr>
              <a:t>Cadrul legal</a:t>
            </a:r>
            <a:endParaRPr lang="ro-RO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55014" y="1245940"/>
            <a:ext cx="116897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03225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800" dirty="0" smtClean="0">
                <a:cs typeface="Arial" panose="020B0604020202020204" pitchFamily="34" charset="0"/>
              </a:rPr>
              <a:t>În </a:t>
            </a:r>
            <a:r>
              <a:rPr lang="ro-RO" sz="2800" dirty="0">
                <a:cs typeface="Arial" panose="020B0604020202020204" pitchFamily="34" charset="0"/>
              </a:rPr>
              <a:t>urma evaluării </a:t>
            </a:r>
            <a:r>
              <a:rPr lang="ro-RO" sz="2800" dirty="0" err="1">
                <a:cs typeface="Arial" panose="020B0604020202020204" pitchFamily="34" charset="0"/>
              </a:rPr>
              <a:t>situaţiei</a:t>
            </a:r>
            <a:r>
              <a:rPr lang="ro-RO" sz="2800" dirty="0">
                <a:cs typeface="Arial" panose="020B0604020202020204" pitchFamily="34" charset="0"/>
              </a:rPr>
              <a:t> actuale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a </a:t>
            </a:r>
            <a:r>
              <a:rPr lang="ro-RO" sz="2800" dirty="0" err="1">
                <a:cs typeface="Arial" panose="020B0604020202020204" pitchFamily="34" charset="0"/>
              </a:rPr>
              <a:t>potenţialului</a:t>
            </a:r>
            <a:r>
              <a:rPr lang="ro-RO" sz="2800" dirty="0">
                <a:cs typeface="Arial" panose="020B0604020202020204" pitchFamily="34" charset="0"/>
              </a:rPr>
              <a:t> Sectorului 2, </a:t>
            </a:r>
            <a:r>
              <a:rPr lang="ro-RO" sz="2800" dirty="0" err="1">
                <a:cs typeface="Arial" panose="020B0604020202020204" pitchFamily="34" charset="0"/>
              </a:rPr>
              <a:t>ţinând</a:t>
            </a:r>
            <a:r>
              <a:rPr lang="ro-RO" sz="2800" dirty="0">
                <a:cs typeface="Arial" panose="020B0604020202020204" pitchFamily="34" charset="0"/>
              </a:rPr>
              <a:t> cont de principiile unei dezvoltări durabile ale acestuia, au fost identificate, conform </a:t>
            </a:r>
            <a:r>
              <a:rPr lang="ro-RO" sz="2800" dirty="0" err="1">
                <a:cs typeface="Arial" panose="020B0604020202020204" pitchFamily="34" charset="0"/>
              </a:rPr>
              <a:t>priorităţilor</a:t>
            </a:r>
            <a:r>
              <a:rPr lang="ro-RO" sz="2800" dirty="0">
                <a:cs typeface="Arial" panose="020B0604020202020204" pitchFamily="34" charset="0"/>
              </a:rPr>
              <a:t> de dezvoltare, obiectivele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măsurile menite să ducă la rezolvarea problemelor </a:t>
            </a:r>
            <a:r>
              <a:rPr lang="ro-RO" sz="2800" dirty="0" err="1">
                <a:cs typeface="Arial" panose="020B0604020202020204" pitchFamily="34" charset="0"/>
              </a:rPr>
              <a:t>comunităţii</a:t>
            </a:r>
            <a:r>
              <a:rPr lang="ro-RO" sz="2800" dirty="0">
                <a:cs typeface="Arial" panose="020B0604020202020204" pitchFamily="34" charset="0"/>
              </a:rPr>
              <a:t> locale, ale cărei interese se află în prim planul tuturor proiectelor pe care </a:t>
            </a:r>
            <a:r>
              <a:rPr lang="ro-RO" sz="2800" dirty="0" err="1">
                <a:cs typeface="Arial" panose="020B0604020202020204" pitchFamily="34" charset="0"/>
              </a:rPr>
              <a:t>administraţia</a:t>
            </a:r>
            <a:r>
              <a:rPr lang="ro-RO" sz="2800" dirty="0">
                <a:cs typeface="Arial" panose="020B0604020202020204" pitchFamily="34" charset="0"/>
              </a:rPr>
              <a:t> </a:t>
            </a:r>
            <a:r>
              <a:rPr lang="ro-RO" sz="2800" dirty="0" smtClean="0">
                <a:cs typeface="Arial" panose="020B0604020202020204" pitchFamily="34" charset="0"/>
              </a:rPr>
              <a:t>locală Sector 2 </a:t>
            </a:r>
            <a:r>
              <a:rPr lang="ro-RO" sz="2800" dirty="0">
                <a:cs typeface="Arial" panose="020B0604020202020204" pitchFamily="34" charset="0"/>
              </a:rPr>
              <a:t>le </a:t>
            </a:r>
            <a:r>
              <a:rPr lang="ro-RO" sz="2800" dirty="0" smtClean="0">
                <a:cs typeface="Arial" panose="020B0604020202020204" pitchFamily="34" charset="0"/>
              </a:rPr>
              <a:t>derulează, astfel:</a:t>
            </a:r>
          </a:p>
          <a:p>
            <a:pPr indent="461963" algn="just">
              <a:buFontTx/>
              <a:buChar char="-"/>
            </a:pPr>
            <a:r>
              <a:rPr lang="ro-RO" sz="2800" dirty="0" err="1" smtClean="0">
                <a:cs typeface="Arial" panose="020B0604020202020204" pitchFamily="34" charset="0"/>
              </a:rPr>
              <a:t>îmbunătăţirea</a:t>
            </a:r>
            <a:r>
              <a:rPr lang="ro-RO" sz="2800" dirty="0" smtClean="0">
                <a:cs typeface="Arial" panose="020B0604020202020204" pitchFamily="34" charset="0"/>
              </a:rPr>
              <a:t> </a:t>
            </a:r>
            <a:r>
              <a:rPr lang="ro-RO" sz="2800" dirty="0" err="1">
                <a:cs typeface="Arial" panose="020B0604020202020204" pitchFamily="34" charset="0"/>
              </a:rPr>
              <a:t>condiţiilor</a:t>
            </a:r>
            <a:r>
              <a:rPr lang="ro-RO" sz="2800" dirty="0">
                <a:cs typeface="Arial" panose="020B0604020202020204" pitchFamily="34" charset="0"/>
              </a:rPr>
              <a:t> din </a:t>
            </a:r>
            <a:r>
              <a:rPr lang="ro-RO" sz="2800" dirty="0" err="1" smtClean="0">
                <a:cs typeface="Arial" panose="020B0604020202020204" pitchFamily="34" charset="0"/>
              </a:rPr>
              <a:t>învăţământul</a:t>
            </a:r>
            <a:r>
              <a:rPr lang="ro-RO" sz="2800" dirty="0" smtClean="0">
                <a:cs typeface="Arial" panose="020B0604020202020204" pitchFamily="34" charset="0"/>
              </a:rPr>
              <a:t> </a:t>
            </a:r>
            <a:r>
              <a:rPr lang="ro-RO" sz="2800" dirty="0">
                <a:cs typeface="Arial" panose="020B0604020202020204" pitchFamily="34" charset="0"/>
              </a:rPr>
              <a:t>preuniversitar de </a:t>
            </a:r>
            <a:r>
              <a:rPr lang="ro-RO" sz="2800" dirty="0" smtClean="0">
                <a:cs typeface="Arial" panose="020B0604020202020204" pitchFamily="34" charset="0"/>
              </a:rPr>
              <a:t>stat, prin reabilitare și consolidarea unităților de învățământ, alocarea </a:t>
            </a:r>
            <a:r>
              <a:rPr lang="ro-RO" sz="2800" dirty="0">
                <a:cs typeface="Arial" panose="020B0604020202020204" pitchFamily="34" charset="0"/>
              </a:rPr>
              <a:t>de fonduri pentru finanțarea proiectelor </a:t>
            </a:r>
            <a:r>
              <a:rPr lang="ro-RO" sz="2800" dirty="0" smtClean="0">
                <a:cs typeface="Arial" panose="020B0604020202020204" pitchFamily="34" charset="0"/>
              </a:rPr>
              <a:t>educaționale, pentru stimularea </a:t>
            </a:r>
            <a:r>
              <a:rPr lang="ro-RO" sz="2800" dirty="0">
                <a:cs typeface="Arial" panose="020B0604020202020204" pitchFamily="34" charset="0"/>
              </a:rPr>
              <a:t>educației permanente, asigurarea predictibilității sistemului de învățământ preuniversitar prin aplicarea principiului ”finanțarea urmează elevul”, astfel încât să asigurăm un sistem de </a:t>
            </a:r>
            <a:r>
              <a:rPr lang="ro-RO" sz="2800" dirty="0" err="1">
                <a:cs typeface="Arial" panose="020B0604020202020204" pitchFamily="34" charset="0"/>
              </a:rPr>
              <a:t>educaţie</a:t>
            </a:r>
            <a:r>
              <a:rPr lang="ro-RO" sz="2800" dirty="0">
                <a:cs typeface="Arial" panose="020B0604020202020204" pitchFamily="34" charset="0"/>
              </a:rPr>
              <a:t> de elită;  </a:t>
            </a:r>
            <a:endParaRPr lang="ro-RO" sz="2800" dirty="0" smtClean="0">
              <a:cs typeface="Arial" panose="020B0604020202020204" pitchFamily="34" charset="0"/>
            </a:endParaRPr>
          </a:p>
          <a:p>
            <a:pPr indent="461963" algn="just">
              <a:buFontTx/>
              <a:buChar char="-"/>
            </a:pPr>
            <a:r>
              <a:rPr lang="ro-RO" sz="2800" dirty="0">
                <a:cs typeface="Arial" panose="020B0604020202020204" pitchFamily="34" charset="0"/>
              </a:rPr>
              <a:t>continuarea programului de </a:t>
            </a:r>
            <a:r>
              <a:rPr lang="ro-RO" sz="2800" dirty="0" err="1">
                <a:cs typeface="Arial" panose="020B0604020202020204" pitchFamily="34" charset="0"/>
              </a:rPr>
              <a:t>creştere</a:t>
            </a:r>
            <a:r>
              <a:rPr lang="ro-RO" sz="2800" dirty="0">
                <a:cs typeface="Arial" panose="020B0604020202020204" pitchFamily="34" charset="0"/>
              </a:rPr>
              <a:t> a </a:t>
            </a:r>
            <a:r>
              <a:rPr lang="ro-RO" sz="2800" dirty="0" err="1">
                <a:cs typeface="Arial" panose="020B0604020202020204" pitchFamily="34" charset="0"/>
              </a:rPr>
              <a:t>performanţei</a:t>
            </a:r>
            <a:r>
              <a:rPr lang="ro-RO" sz="2800" dirty="0">
                <a:cs typeface="Arial" panose="020B0604020202020204" pitchFamily="34" charset="0"/>
              </a:rPr>
              <a:t> energetice a blocurilor de locuit din Sectorul 2;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ro-RO" sz="2800" dirty="0">
              <a:cs typeface="Arial" panose="020B0604020202020204" pitchFamily="34" charset="0"/>
            </a:endParaRPr>
          </a:p>
          <a:p>
            <a:pPr algn="just"/>
            <a:endParaRPr lang="ro-RO" sz="2800" dirty="0">
              <a:cs typeface="Arial" panose="020B0604020202020204" pitchFamily="34" charset="0"/>
            </a:endParaRPr>
          </a:p>
        </p:txBody>
      </p:sp>
      <p:sp>
        <p:nvSpPr>
          <p:cNvPr id="3" name="Titlu 2"/>
          <p:cNvSpPr txBox="1">
            <a:spLocks/>
          </p:cNvSpPr>
          <p:nvPr/>
        </p:nvSpPr>
        <p:spPr>
          <a:xfrm>
            <a:off x="158496" y="79448"/>
            <a:ext cx="11678135" cy="6278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>
                <a:latin typeface="Arial Black" panose="020B0A04020102020204" pitchFamily="34" charset="0"/>
              </a:rPr>
              <a:t>Programe şi acţiuni prioritare finan</a:t>
            </a:r>
            <a:r>
              <a:rPr lang="ro-RO" sz="3600" dirty="0" err="1" smtClean="0">
                <a:latin typeface="Arial Black" panose="020B0A04020102020204" pitchFamily="34" charset="0"/>
              </a:rPr>
              <a:t>țate</a:t>
            </a:r>
            <a:r>
              <a:rPr lang="ro-RO" sz="3600" dirty="0" smtClean="0">
                <a:latin typeface="Arial Black" panose="020B0A04020102020204" pitchFamily="34" charset="0"/>
              </a:rPr>
              <a:t> din bugetul general consolidat al Sectorului 2</a:t>
            </a:r>
            <a:endParaRPr lang="ro-R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46304" y="0"/>
            <a:ext cx="12179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rial Black" panose="020B0A04020102020204" pitchFamily="34" charset="0"/>
              </a:rPr>
              <a:t>Programe şi acţiuni prioritare finan</a:t>
            </a:r>
            <a:r>
              <a:rPr lang="ro-RO" sz="3600" dirty="0" err="1">
                <a:latin typeface="Arial Black" panose="020B0A04020102020204" pitchFamily="34" charset="0"/>
              </a:rPr>
              <a:t>țate</a:t>
            </a:r>
            <a:r>
              <a:rPr lang="ro-RO" sz="3600" dirty="0">
                <a:latin typeface="Arial Black" panose="020B0A04020102020204" pitchFamily="34" charset="0"/>
              </a:rPr>
              <a:t> din bugetul general consolidat al Sectorului 2</a:t>
            </a:r>
          </a:p>
        </p:txBody>
      </p:sp>
      <p:sp>
        <p:nvSpPr>
          <p:cNvPr id="3" name="Dreptunghi 2"/>
          <p:cNvSpPr/>
          <p:nvPr/>
        </p:nvSpPr>
        <p:spPr>
          <a:xfrm>
            <a:off x="353568" y="1164134"/>
            <a:ext cx="11765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ro-RO" sz="2800" dirty="0" smtClean="0">
                <a:cs typeface="Arial" panose="020B0604020202020204" pitchFamily="34" charset="0"/>
              </a:rPr>
              <a:t>- alocarea </a:t>
            </a:r>
            <a:r>
              <a:rPr lang="ro-RO" sz="2800" dirty="0">
                <a:cs typeface="Arial" panose="020B0604020202020204" pitchFamily="34" charset="0"/>
              </a:rPr>
              <a:t>de fonduri pentru </a:t>
            </a:r>
            <a:r>
              <a:rPr lang="ro-RO" sz="2800" dirty="0" err="1" smtClean="0">
                <a:cs typeface="Arial" panose="020B0604020202020204" pitchFamily="34" charset="0"/>
              </a:rPr>
              <a:t>asistenţa</a:t>
            </a:r>
            <a:r>
              <a:rPr lang="ro-RO" sz="2800" dirty="0" smtClean="0">
                <a:cs typeface="Arial" panose="020B0604020202020204" pitchFamily="34" charset="0"/>
              </a:rPr>
              <a:t> socială, prin asigurarea </a:t>
            </a:r>
            <a:r>
              <a:rPr lang="ro-RO" sz="2800" dirty="0">
                <a:cs typeface="Arial" panose="020B0604020202020204" pitchFamily="34" charset="0"/>
              </a:rPr>
              <a:t>resurselor financiare pentru plata drepturilor persoanelor cu handicap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pentru plata </a:t>
            </a:r>
            <a:r>
              <a:rPr lang="ro-RO" sz="2800" dirty="0" err="1">
                <a:cs typeface="Arial" panose="020B0604020202020204" pitchFamily="34" charset="0"/>
              </a:rPr>
              <a:t>asistenţilor</a:t>
            </a:r>
            <a:r>
              <a:rPr lang="ro-RO" sz="2800" dirty="0">
                <a:cs typeface="Arial" panose="020B0604020202020204" pitchFamily="34" charset="0"/>
              </a:rPr>
              <a:t>  personali ai </a:t>
            </a:r>
            <a:r>
              <a:rPr lang="ro-RO" sz="2800" dirty="0" smtClean="0">
                <a:cs typeface="Arial" panose="020B0604020202020204" pitchFamily="34" charset="0"/>
              </a:rPr>
              <a:t>acestora, pentru </a:t>
            </a:r>
            <a:r>
              <a:rPr lang="ro-RO" sz="2800" dirty="0">
                <a:cs typeface="Arial" panose="020B0604020202020204" pitchFamily="34" charset="0"/>
              </a:rPr>
              <a:t>îngrijirea, </a:t>
            </a:r>
            <a:r>
              <a:rPr lang="ro-RO" sz="2800" dirty="0" err="1">
                <a:cs typeface="Arial" panose="020B0604020202020204" pitchFamily="34" charset="0"/>
              </a:rPr>
              <a:t>întreţinerea</a:t>
            </a:r>
            <a:r>
              <a:rPr lang="ro-RO" sz="2800" dirty="0">
                <a:cs typeface="Arial" panose="020B0604020202020204" pitchFamily="34" charset="0"/>
              </a:rPr>
              <a:t>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</a:t>
            </a:r>
            <a:r>
              <a:rPr lang="ro-RO" sz="2800" dirty="0" err="1">
                <a:cs typeface="Arial" panose="020B0604020202020204" pitchFamily="34" charset="0"/>
              </a:rPr>
              <a:t>educaţia</a:t>
            </a:r>
            <a:r>
              <a:rPr lang="ro-RO" sz="2800" dirty="0">
                <a:cs typeface="Arial" panose="020B0604020202020204" pitchFamily="34" charset="0"/>
              </a:rPr>
              <a:t> copiilor </a:t>
            </a:r>
            <a:r>
              <a:rPr lang="ro-RO" sz="2800" dirty="0" err="1">
                <a:cs typeface="Arial" panose="020B0604020202020204" pitchFamily="34" charset="0"/>
              </a:rPr>
              <a:t>aflaţi</a:t>
            </a:r>
            <a:r>
              <a:rPr lang="ro-RO" sz="2800" dirty="0">
                <a:cs typeface="Arial" panose="020B0604020202020204" pitchFamily="34" charset="0"/>
              </a:rPr>
              <a:t> în sistemul de </a:t>
            </a:r>
            <a:r>
              <a:rPr lang="ro-RO" sz="2800" dirty="0" err="1">
                <a:cs typeface="Arial" panose="020B0604020202020204" pitchFamily="34" charset="0"/>
              </a:rPr>
              <a:t>protecţie</a:t>
            </a:r>
            <a:r>
              <a:rPr lang="ro-RO" sz="2800" dirty="0">
                <a:cs typeface="Arial" panose="020B0604020202020204" pitchFamily="34" charset="0"/>
              </a:rPr>
              <a:t> a copilului din Sectorul </a:t>
            </a:r>
            <a:r>
              <a:rPr lang="ro-RO" sz="2800" dirty="0" smtClean="0">
                <a:cs typeface="Arial" panose="020B0604020202020204" pitchFamily="34" charset="0"/>
              </a:rPr>
              <a:t>2, acordarea </a:t>
            </a:r>
            <a:r>
              <a:rPr lang="ro-RO" sz="2800" dirty="0">
                <a:cs typeface="Arial" panose="020B0604020202020204" pitchFamily="34" charset="0"/>
              </a:rPr>
              <a:t>de ajutoare pentru persoane aflate în </a:t>
            </a:r>
            <a:r>
              <a:rPr lang="ro-RO" sz="2800" dirty="0" err="1">
                <a:cs typeface="Arial" panose="020B0604020202020204" pitchFamily="34" charset="0"/>
              </a:rPr>
              <a:t>situaţii</a:t>
            </a:r>
            <a:r>
              <a:rPr lang="ro-RO" sz="2800" dirty="0">
                <a:cs typeface="Arial" panose="020B0604020202020204" pitchFamily="34" charset="0"/>
              </a:rPr>
              <a:t> de  risc </a:t>
            </a:r>
            <a:r>
              <a:rPr lang="ro-RO" sz="2800" dirty="0" smtClean="0">
                <a:cs typeface="Arial" panose="020B0604020202020204" pitchFamily="34" charset="0"/>
              </a:rPr>
              <a:t>social;</a:t>
            </a:r>
            <a:endParaRPr lang="en-US" sz="2800" dirty="0">
              <a:cs typeface="Arial" panose="020B0604020202020204" pitchFamily="34" charset="0"/>
            </a:endParaRPr>
          </a:p>
          <a:p>
            <a:pPr algn="just" defTabSz="461963"/>
            <a:r>
              <a:rPr lang="ro-RO" sz="2800" dirty="0" smtClean="0">
                <a:cs typeface="Arial" panose="020B0604020202020204" pitchFamily="34" charset="0"/>
              </a:rPr>
              <a:t>	- alocarea </a:t>
            </a:r>
            <a:r>
              <a:rPr lang="ro-RO" sz="2800" dirty="0">
                <a:cs typeface="Arial" panose="020B0604020202020204" pitchFamily="34" charset="0"/>
              </a:rPr>
              <a:t>de fonduri </a:t>
            </a:r>
            <a:r>
              <a:rPr lang="en-US" sz="2800" dirty="0" err="1">
                <a:cs typeface="Arial" panose="020B0604020202020204" pitchFamily="34" charset="0"/>
              </a:rPr>
              <a:t>pentru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derularea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programului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ecologizare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o-RO" sz="2800" dirty="0" err="1">
                <a:cs typeface="Arial" panose="020B0604020202020204" pitchFamily="34" charset="0"/>
              </a:rPr>
              <a:t>ş</a:t>
            </a:r>
            <a:r>
              <a:rPr lang="en-US" sz="2800" dirty="0" err="1">
                <a:cs typeface="Arial" panose="020B0604020202020204" pitchFamily="34" charset="0"/>
              </a:rPr>
              <a:t>i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salubrizare</a:t>
            </a:r>
            <a:r>
              <a:rPr lang="ro-RO" sz="2800" dirty="0">
                <a:cs typeface="Arial" panose="020B0604020202020204" pitchFamily="34" charset="0"/>
              </a:rPr>
              <a:t> a Sectorului 2;</a:t>
            </a:r>
          </a:p>
          <a:p>
            <a:pPr algn="just" defTabSz="461963"/>
            <a:r>
              <a:rPr lang="ro-RO" sz="2800" dirty="0" smtClean="0">
                <a:cs typeface="Arial" panose="020B0604020202020204" pitchFamily="34" charset="0"/>
              </a:rPr>
              <a:t>	- alocarea </a:t>
            </a:r>
            <a:r>
              <a:rPr lang="en-US" sz="2800" dirty="0">
                <a:cs typeface="Arial" panose="020B0604020202020204" pitchFamily="34" charset="0"/>
              </a:rPr>
              <a:t>de </a:t>
            </a:r>
            <a:r>
              <a:rPr lang="en-US" sz="2800" dirty="0" err="1">
                <a:cs typeface="Arial" panose="020B0604020202020204" pitchFamily="34" charset="0"/>
              </a:rPr>
              <a:t>fonduri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pentru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programul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reabilitare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şi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întreţinere</a:t>
            </a:r>
            <a:r>
              <a:rPr lang="en-US" sz="2800" dirty="0">
                <a:cs typeface="Arial" panose="020B0604020202020204" pitchFamily="34" charset="0"/>
              </a:rPr>
              <a:t> a </a:t>
            </a:r>
            <a:r>
              <a:rPr lang="en-US" sz="2800" dirty="0" err="1">
                <a:cs typeface="Arial" panose="020B0604020202020204" pitchFamily="34" charset="0"/>
              </a:rPr>
              <a:t>zonelor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verzi</a:t>
            </a:r>
            <a:r>
              <a:rPr lang="en-US" sz="2800" dirty="0">
                <a:cs typeface="Arial" panose="020B0604020202020204" pitchFamily="34" charset="0"/>
              </a:rPr>
              <a:t> din </a:t>
            </a:r>
            <a:r>
              <a:rPr lang="en-US" sz="2800" dirty="0" err="1">
                <a:cs typeface="Arial" panose="020B0604020202020204" pitchFamily="34" charset="0"/>
              </a:rPr>
              <a:t>parcurile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existente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în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o-RO" sz="2800" dirty="0" smtClean="0"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cs typeface="Arial" panose="020B0604020202020204" pitchFamily="34" charset="0"/>
              </a:rPr>
              <a:t>ector</a:t>
            </a:r>
            <a:r>
              <a:rPr lang="ro-RO" sz="2800" dirty="0" err="1" smtClean="0">
                <a:cs typeface="Arial" panose="020B0604020202020204" pitchFamily="34" charset="0"/>
              </a:rPr>
              <a:t>ul</a:t>
            </a:r>
            <a:r>
              <a:rPr lang="ro-RO" sz="2800" dirty="0" smtClean="0">
                <a:cs typeface="Arial" panose="020B0604020202020204" pitchFamily="34" charset="0"/>
              </a:rPr>
              <a:t> 2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>
                <a:cs typeface="Arial" panose="020B0604020202020204" pitchFamily="34" charset="0"/>
              </a:rPr>
              <a:t>a </a:t>
            </a:r>
            <a:r>
              <a:rPr lang="en-US" sz="2800" dirty="0" err="1">
                <a:cs typeface="Arial" panose="020B0604020202020204" pitchFamily="34" charset="0"/>
              </a:rPr>
              <a:t>zonelor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verzi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pe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arterele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circulaţie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şi</a:t>
            </a:r>
            <a:r>
              <a:rPr lang="en-US" sz="2800" dirty="0">
                <a:cs typeface="Arial" panose="020B0604020202020204" pitchFamily="34" charset="0"/>
              </a:rPr>
              <a:t> a </a:t>
            </a:r>
            <a:r>
              <a:rPr lang="en-US" sz="2800" dirty="0" err="1">
                <a:cs typeface="Arial" panose="020B0604020202020204" pitchFamily="34" charset="0"/>
              </a:rPr>
              <a:t>celor</a:t>
            </a:r>
            <a:r>
              <a:rPr lang="en-US" sz="2800" dirty="0">
                <a:cs typeface="Arial" panose="020B0604020202020204" pitchFamily="34" charset="0"/>
              </a:rPr>
              <a:t> din </a:t>
            </a:r>
            <a:r>
              <a:rPr lang="en-US" sz="2800" dirty="0" err="1">
                <a:cs typeface="Arial" panose="020B0604020202020204" pitchFamily="34" charset="0"/>
              </a:rPr>
              <a:t>ansamblurile</a:t>
            </a:r>
            <a:r>
              <a:rPr lang="en-US" sz="2800" dirty="0">
                <a:cs typeface="Arial" panose="020B0604020202020204" pitchFamily="34" charset="0"/>
              </a:rPr>
              <a:t> de </a:t>
            </a:r>
            <a:r>
              <a:rPr lang="en-US" sz="2800" dirty="0" err="1">
                <a:cs typeface="Arial" panose="020B0604020202020204" pitchFamily="34" charset="0"/>
              </a:rPr>
              <a:t>locuinţe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precum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şi</a:t>
            </a:r>
            <a:r>
              <a:rPr lang="en-US" sz="2800" dirty="0">
                <a:cs typeface="Arial" panose="020B0604020202020204" pitchFamily="34" charset="0"/>
              </a:rPr>
              <a:t> a </a:t>
            </a:r>
            <a:r>
              <a:rPr lang="en-US" sz="2800" dirty="0" err="1">
                <a:cs typeface="Arial" panose="020B0604020202020204" pitchFamily="34" charset="0"/>
              </a:rPr>
              <a:t>zonelor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verzi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din</a:t>
            </a:r>
            <a:r>
              <a:rPr lang="ro-RO" sz="2800" dirty="0" smtClean="0">
                <a:cs typeface="Arial" panose="020B0604020202020204" pitchFamily="34" charset="0"/>
              </a:rPr>
              <a:t> scuaruri </a:t>
            </a:r>
            <a:r>
              <a:rPr lang="ro-RO" sz="2800" dirty="0" err="1" smtClean="0">
                <a:cs typeface="Arial" panose="020B0604020202020204" pitchFamily="34" charset="0"/>
              </a:rPr>
              <a:t>şi</a:t>
            </a:r>
            <a:r>
              <a:rPr lang="ro-RO" sz="2800" dirty="0" smtClean="0">
                <a:cs typeface="Arial" panose="020B0604020202020204" pitchFamily="34" charset="0"/>
              </a:rPr>
              <a:t> </a:t>
            </a:r>
            <a:r>
              <a:rPr lang="ro-RO" sz="2800" dirty="0" err="1" smtClean="0">
                <a:cs typeface="Arial" panose="020B0604020202020204" pitchFamily="34" charset="0"/>
              </a:rPr>
              <a:t>intersecţii</a:t>
            </a:r>
            <a:r>
              <a:rPr lang="ro-RO" sz="2800" dirty="0">
                <a:cs typeface="Arial" panose="020B0604020202020204" pitchFamily="34" charset="0"/>
              </a:rPr>
              <a:t>;</a:t>
            </a:r>
            <a:endParaRPr lang="ro-RO" sz="2800" dirty="0" smtClean="0">
              <a:cs typeface="Arial" panose="020B0604020202020204" pitchFamily="34" charset="0"/>
            </a:endParaRPr>
          </a:p>
          <a:p>
            <a:pPr algn="just" defTabSz="461963"/>
            <a:r>
              <a:rPr lang="ro-RO" sz="2800" dirty="0" smtClean="0">
                <a:cs typeface="Arial" panose="020B0604020202020204" pitchFamily="34" charset="0"/>
              </a:rPr>
              <a:t>	- </a:t>
            </a:r>
            <a:r>
              <a:rPr lang="ro-RO" sz="2800" dirty="0">
                <a:cs typeface="Arial" panose="020B0604020202020204" pitchFamily="34" charset="0"/>
              </a:rPr>
              <a:t>alocarea </a:t>
            </a:r>
            <a:r>
              <a:rPr lang="en-US" sz="2800" dirty="0">
                <a:cs typeface="Arial" panose="020B0604020202020204" pitchFamily="34" charset="0"/>
              </a:rPr>
              <a:t>de </a:t>
            </a:r>
            <a:r>
              <a:rPr lang="en-US" sz="2800" dirty="0" err="1">
                <a:cs typeface="Arial" panose="020B0604020202020204" pitchFamily="34" charset="0"/>
              </a:rPr>
              <a:t>fonduri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pentru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o-RO" sz="2800" dirty="0" smtClean="0">
                <a:cs typeface="Arial" panose="020B0604020202020204" pitchFamily="34" charset="0"/>
              </a:rPr>
              <a:t>programul </a:t>
            </a:r>
            <a:r>
              <a:rPr lang="ro-RO" sz="2800" dirty="0">
                <a:cs typeface="Arial" panose="020B0604020202020204" pitchFamily="34" charset="0"/>
              </a:rPr>
              <a:t>de reabilitare a sistemului rutier de pe raza Sectorului </a:t>
            </a:r>
            <a:r>
              <a:rPr lang="ro-RO" sz="2800" dirty="0" smtClean="0">
                <a:cs typeface="Arial" panose="020B0604020202020204" pitchFamily="34" charset="0"/>
              </a:rPr>
              <a:t>2.</a:t>
            </a:r>
            <a:endParaRPr lang="en-US" sz="2800" dirty="0">
              <a:cs typeface="Arial" panose="020B0604020202020204" pitchFamily="34" charset="0"/>
            </a:endParaRPr>
          </a:p>
          <a:p>
            <a:pPr algn="just" defTabSz="461963"/>
            <a:endParaRPr lang="ro-RO" sz="2800" dirty="0">
              <a:cs typeface="Arial" panose="020B0604020202020204" pitchFamily="34" charset="0"/>
            </a:endParaRPr>
          </a:p>
          <a:p>
            <a:pPr indent="461963" algn="just"/>
            <a:endParaRPr lang="ro-RO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79842" y="1693744"/>
            <a:ext cx="117174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/>
              <a:t>	</a:t>
            </a:r>
            <a:r>
              <a:rPr lang="ro-RO" sz="2800" dirty="0" err="1">
                <a:cs typeface="Arial" panose="020B0604020202020204" pitchFamily="34" charset="0"/>
              </a:rPr>
              <a:t>Componenţa</a:t>
            </a:r>
            <a:r>
              <a:rPr lang="ro-RO" sz="2800" dirty="0">
                <a:cs typeface="Arial" panose="020B0604020202020204" pitchFamily="34" charset="0"/>
              </a:rPr>
              <a:t> bugetului general al Sectorului 2 al Municipiului </a:t>
            </a:r>
            <a:r>
              <a:rPr lang="ro-RO" sz="2800" dirty="0" err="1">
                <a:cs typeface="Arial" panose="020B0604020202020204" pitchFamily="34" charset="0"/>
              </a:rPr>
              <a:t>Bucureşti</a:t>
            </a:r>
            <a:r>
              <a:rPr lang="ro-RO" sz="2800" dirty="0">
                <a:cs typeface="Arial" panose="020B0604020202020204" pitchFamily="34" charset="0"/>
              </a:rPr>
              <a:t>:</a:t>
            </a:r>
            <a:endParaRPr lang="en-US" sz="2800" dirty="0"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cs typeface="Arial" panose="020B0604020202020204" pitchFamily="34" charset="0"/>
              </a:rPr>
              <a:t>	- </a:t>
            </a:r>
            <a:r>
              <a:rPr lang="ro-RO" sz="2800" dirty="0" smtClean="0">
                <a:cs typeface="Arial" panose="020B0604020202020204" pitchFamily="34" charset="0"/>
              </a:rPr>
              <a:t>bugetul </a:t>
            </a:r>
            <a:r>
              <a:rPr lang="ro-RO" sz="2800" dirty="0">
                <a:cs typeface="Arial" panose="020B0604020202020204" pitchFamily="34" charset="0"/>
              </a:rPr>
              <a:t>local;</a:t>
            </a:r>
            <a:endParaRPr lang="en-US" sz="2800" dirty="0"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cs typeface="Arial" panose="020B0604020202020204" pitchFamily="34" charset="0"/>
              </a:rPr>
              <a:t>	- </a:t>
            </a:r>
            <a:r>
              <a:rPr lang="ro-RO" sz="2800" dirty="0" smtClean="0">
                <a:cs typeface="Arial" panose="020B0604020202020204" pitchFamily="34" charset="0"/>
              </a:rPr>
              <a:t>bugetul </a:t>
            </a:r>
            <a:r>
              <a:rPr lang="ro-RO" sz="2800" dirty="0">
                <a:cs typeface="Arial" panose="020B0604020202020204" pitchFamily="34" charset="0"/>
              </a:rPr>
              <a:t>creditelor externe;</a:t>
            </a:r>
            <a:endParaRPr lang="en-US" sz="2800" dirty="0"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cs typeface="Arial" panose="020B0604020202020204" pitchFamily="34" charset="0"/>
              </a:rPr>
              <a:t>	- </a:t>
            </a:r>
            <a:r>
              <a:rPr lang="ro-RO" sz="2800" dirty="0" smtClean="0">
                <a:cs typeface="Arial" panose="020B0604020202020204" pitchFamily="34" charset="0"/>
              </a:rPr>
              <a:t>bugetul </a:t>
            </a:r>
            <a:r>
              <a:rPr lang="ro-RO" sz="2800" dirty="0" err="1">
                <a:cs typeface="Arial" panose="020B0604020202020204" pitchFamily="34" charset="0"/>
              </a:rPr>
              <a:t>instituţiilor</a:t>
            </a:r>
            <a:r>
              <a:rPr lang="ro-RO" sz="2800" dirty="0">
                <a:cs typeface="Arial" panose="020B0604020202020204" pitchFamily="34" charset="0"/>
              </a:rPr>
              <a:t> publice </a:t>
            </a:r>
            <a:r>
              <a:rPr lang="ro-RO" sz="2800" dirty="0" err="1">
                <a:cs typeface="Arial" panose="020B0604020202020204" pitchFamily="34" charset="0"/>
              </a:rPr>
              <a:t>finanţate</a:t>
            </a:r>
            <a:r>
              <a:rPr lang="ro-RO" sz="2800" dirty="0">
                <a:cs typeface="Arial" panose="020B0604020202020204" pitchFamily="34" charset="0"/>
              </a:rPr>
              <a:t> integral sau </a:t>
            </a:r>
            <a:r>
              <a:rPr lang="ro-RO" sz="2800" dirty="0" err="1">
                <a:cs typeface="Arial" panose="020B0604020202020204" pitchFamily="34" charset="0"/>
              </a:rPr>
              <a:t>parţial</a:t>
            </a:r>
            <a:r>
              <a:rPr lang="ro-RO" sz="2800" dirty="0">
                <a:cs typeface="Arial" panose="020B0604020202020204" pitchFamily="34" charset="0"/>
              </a:rPr>
              <a:t> din venituri proprii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</a:t>
            </a:r>
            <a:r>
              <a:rPr lang="ro-RO" sz="2800" dirty="0" err="1">
                <a:cs typeface="Arial" panose="020B0604020202020204" pitchFamily="34" charset="0"/>
              </a:rPr>
              <a:t>subvenţii</a:t>
            </a:r>
            <a:r>
              <a:rPr lang="ro-RO" sz="2800" dirty="0">
                <a:cs typeface="Arial" panose="020B0604020202020204" pitchFamily="34" charset="0"/>
              </a:rPr>
              <a:t> din bugetul local.</a:t>
            </a:r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fr-FR" sz="1200" dirty="0" smtClean="0">
              <a:cs typeface="Arial" panose="020B0604020202020204" pitchFamily="34" charset="0"/>
            </a:endParaRPr>
          </a:p>
          <a:p>
            <a:pPr algn="just"/>
            <a:r>
              <a:rPr lang="fr-FR" sz="2800" dirty="0" smtClean="0">
                <a:cs typeface="Arial" panose="020B0604020202020204" pitchFamily="34" charset="0"/>
              </a:rPr>
              <a:t>	</a:t>
            </a:r>
            <a:r>
              <a:rPr lang="fr-FR" sz="2800" dirty="0" err="1" smtClean="0">
                <a:cs typeface="Arial" panose="020B0604020202020204" pitchFamily="34" charset="0"/>
              </a:rPr>
              <a:t>Bugetul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general</a:t>
            </a:r>
            <a:r>
              <a:rPr lang="fr-FR" sz="2800" dirty="0">
                <a:cs typeface="Arial" panose="020B0604020202020204" pitchFamily="34" charset="0"/>
              </a:rPr>
              <a:t> al </a:t>
            </a:r>
            <a:r>
              <a:rPr lang="fr-FR" sz="2800" dirty="0" err="1">
                <a:cs typeface="Arial" panose="020B0604020202020204" pitchFamily="34" charset="0"/>
              </a:rPr>
              <a:t>Sectorului</a:t>
            </a:r>
            <a:r>
              <a:rPr lang="fr-FR" sz="2800" dirty="0">
                <a:cs typeface="Arial" panose="020B0604020202020204" pitchFamily="34" charset="0"/>
              </a:rPr>
              <a:t> 2 este </a:t>
            </a:r>
            <a:r>
              <a:rPr lang="fr-FR" sz="2800" dirty="0" err="1">
                <a:cs typeface="Arial" panose="020B0604020202020204" pitchFamily="34" charset="0"/>
              </a:rPr>
              <a:t>structurat</a:t>
            </a:r>
            <a:r>
              <a:rPr lang="fr-FR" sz="2800" dirty="0">
                <a:cs typeface="Arial" panose="020B0604020202020204" pitchFamily="34" charset="0"/>
              </a:rPr>
              <a:t>  </a:t>
            </a:r>
            <a:r>
              <a:rPr lang="fr-FR" sz="2800" dirty="0" err="1">
                <a:cs typeface="Arial" panose="020B0604020202020204" pitchFamily="34" charset="0"/>
              </a:rPr>
              <a:t>pe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cele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două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secţiuni</a:t>
            </a:r>
            <a:r>
              <a:rPr lang="fr-FR" sz="2800" dirty="0">
                <a:cs typeface="Arial" panose="020B0604020202020204" pitchFamily="34" charset="0"/>
              </a:rPr>
              <a:t>:</a:t>
            </a:r>
            <a:endParaRPr lang="ro-RO" sz="2800" dirty="0"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cs typeface="Arial" panose="020B0604020202020204" pitchFamily="34" charset="0"/>
              </a:rPr>
              <a:t>	- </a:t>
            </a:r>
            <a:r>
              <a:rPr lang="ro-RO" sz="2800" dirty="0" err="1" smtClean="0">
                <a:cs typeface="Arial" panose="020B0604020202020204" pitchFamily="34" charset="0"/>
              </a:rPr>
              <a:t>secţiunea</a:t>
            </a:r>
            <a:r>
              <a:rPr lang="ro-RO" sz="2800" dirty="0" smtClean="0">
                <a:cs typeface="Arial" panose="020B0604020202020204" pitchFamily="34" charset="0"/>
              </a:rPr>
              <a:t> </a:t>
            </a:r>
            <a:r>
              <a:rPr lang="ro-RO" sz="2800" dirty="0">
                <a:cs typeface="Arial" panose="020B0604020202020204" pitchFamily="34" charset="0"/>
              </a:rPr>
              <a:t>de </a:t>
            </a:r>
            <a:r>
              <a:rPr lang="ro-RO" sz="2800" dirty="0" err="1">
                <a:cs typeface="Arial" panose="020B0604020202020204" pitchFamily="34" charset="0"/>
              </a:rPr>
              <a:t>funcţionare</a:t>
            </a:r>
            <a:endParaRPr lang="ro-RO" sz="2800" dirty="0"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cs typeface="Arial" panose="020B0604020202020204" pitchFamily="34" charset="0"/>
              </a:rPr>
              <a:t>	- </a:t>
            </a:r>
            <a:r>
              <a:rPr lang="ro-RO" sz="2800" dirty="0" err="1" smtClean="0">
                <a:cs typeface="Arial" panose="020B0604020202020204" pitchFamily="34" charset="0"/>
              </a:rPr>
              <a:t>secţiunea</a:t>
            </a:r>
            <a:r>
              <a:rPr lang="ro-RO" sz="2800" dirty="0" smtClean="0">
                <a:cs typeface="Arial" panose="020B0604020202020204" pitchFamily="34" charset="0"/>
              </a:rPr>
              <a:t> </a:t>
            </a:r>
            <a:r>
              <a:rPr lang="ro-RO" sz="2800" dirty="0">
                <a:cs typeface="Arial" panose="020B0604020202020204" pitchFamily="34" charset="0"/>
              </a:rPr>
              <a:t>de dezvoltare,</a:t>
            </a:r>
          </a:p>
          <a:p>
            <a:pPr algn="just"/>
            <a:r>
              <a:rPr lang="it-IT" sz="2800" dirty="0">
                <a:cs typeface="Arial" panose="020B0604020202020204" pitchFamily="34" charset="0"/>
              </a:rPr>
              <a:t>aşa cum sunt precizate în  Legea nr. 273/2006 privind finanţele publice locale, cu modificările şi completările ulterioare</a:t>
            </a:r>
            <a:r>
              <a:rPr lang="it-IT" sz="2800" dirty="0" smtClean="0">
                <a:cs typeface="Arial" panose="020B0604020202020204" pitchFamily="34" charset="0"/>
              </a:rPr>
              <a:t>.</a:t>
            </a:r>
          </a:p>
          <a:p>
            <a:endParaRPr lang="ro-RO" sz="2800" dirty="0">
              <a:cs typeface="Arial" panose="020B0604020202020204" pitchFamily="34" charset="0"/>
            </a:endParaRPr>
          </a:p>
          <a:p>
            <a:pPr algn="just"/>
            <a:r>
              <a:rPr lang="it-IT" sz="2800" dirty="0">
                <a:cs typeface="Arial" panose="020B0604020202020204" pitchFamily="34" charset="0"/>
              </a:rPr>
              <a:t> </a:t>
            </a:r>
            <a:r>
              <a:rPr lang="it-IT" sz="2800" dirty="0" smtClean="0">
                <a:cs typeface="Arial" panose="020B0604020202020204" pitchFamily="34" charset="0"/>
              </a:rPr>
              <a:t>	</a:t>
            </a:r>
            <a:endParaRPr lang="ro-RO" sz="2800" dirty="0">
              <a:cs typeface="Arial" panose="020B0604020202020204" pitchFamily="34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018309" y="505213"/>
            <a:ext cx="10827327" cy="877274"/>
          </a:xfrm>
        </p:spPr>
        <p:txBody>
          <a:bodyPr>
            <a:normAutofit/>
          </a:bodyPr>
          <a:lstStyle/>
          <a:p>
            <a:pPr algn="ctr"/>
            <a:r>
              <a:rPr lang="ro-RO" sz="4000" dirty="0" smtClean="0">
                <a:latin typeface="Arial Black" panose="020B0A04020102020204" pitchFamily="34" charset="0"/>
              </a:rPr>
              <a:t>Structura bugetului</a:t>
            </a:r>
            <a:endParaRPr lang="ro-RO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77800" y="1612902"/>
            <a:ext cx="11783291" cy="481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Veniturile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cheltuielile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bugetelor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cumulate la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nivelul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Sectorului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alcătuiesc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bugetului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general al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Sectorului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2 care,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după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consolidare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eliminarea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transferurilor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sume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bugete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reflectă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dimensiunea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efortului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financiar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anul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2020,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condiţii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echilibru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bugetar</a:t>
            </a:r>
            <a:r>
              <a:rPr lang="ro-RO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astfel:</a:t>
            </a:r>
          </a:p>
          <a:p>
            <a:pPr marL="88900" lvl="1" algn="just">
              <a:lnSpc>
                <a:spcPct val="115000"/>
              </a:lnSpc>
              <a:tabLst>
                <a:tab pos="457200" algn="l"/>
              </a:tabLst>
            </a:pPr>
            <a:endParaRPr lang="en-US" sz="1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Venituri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estimate a se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încasa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- 1.203.948 mii lei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Cheltuieli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buget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general estimate a se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efectua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- 1.325.062 mii lei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Deficitul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anul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curs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de 121.114 mii lei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finanţat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sz="2800" dirty="0" err="1">
                <a:ea typeface="Times New Roman" panose="02020603050405020304" pitchFamily="18" charset="0"/>
                <a:cs typeface="Arial" panose="020B0604020202020204" pitchFamily="34" charset="0"/>
              </a:rPr>
              <a:t>excedentul</a:t>
            </a: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anilor</a:t>
            </a:r>
            <a:r>
              <a:rPr lang="en-US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preceden</a:t>
            </a:r>
            <a:r>
              <a:rPr lang="ro-RO" sz="28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ţi</a:t>
            </a:r>
            <a:r>
              <a:rPr lang="ro-RO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" lvl="1" algn="just">
              <a:lnSpc>
                <a:spcPct val="115000"/>
              </a:lnSpc>
            </a:pPr>
            <a:endParaRPr lang="en-US" sz="1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" lvl="1" algn="just">
              <a:lnSpc>
                <a:spcPct val="115000"/>
              </a:lnSpc>
            </a:pPr>
            <a:r>
              <a:rPr lang="en-US" sz="19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152650" y="278921"/>
            <a:ext cx="8694890" cy="1206979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rial Black" panose="020B0A04020102020204" pitchFamily="34" charset="0"/>
              </a:rPr>
              <a:t>Bugetul </a:t>
            </a:r>
            <a:r>
              <a:rPr lang="ro-RO" dirty="0">
                <a:latin typeface="Arial Black" panose="020B0A04020102020204" pitchFamily="34" charset="0"/>
              </a:rPr>
              <a:t>general consolidat al Sectorului 2</a:t>
            </a:r>
          </a:p>
        </p:txBody>
      </p:sp>
    </p:spTree>
    <p:extLst>
      <p:ext uri="{BB962C8B-B14F-4D97-AF65-F5344CB8AC3E}">
        <p14:creationId xmlns:p14="http://schemas.microsoft.com/office/powerpoint/2010/main" val="2214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31648" y="134112"/>
            <a:ext cx="11753087" cy="1259259"/>
          </a:xfrm>
          <a:solidFill>
            <a:srgbClr val="2A1A00"/>
          </a:solidFill>
        </p:spPr>
        <p:txBody>
          <a:bodyPr>
            <a:noAutofit/>
          </a:bodyPr>
          <a:lstStyle/>
          <a:p>
            <a:pPr algn="ctr"/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Bugetul 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general consolidat al Sectorului 2 pe anul 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 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surse de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finanţare</a:t>
            </a:r>
            <a:endParaRPr lang="ro-RO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32817" y="1108677"/>
            <a:ext cx="125918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o-RO" sz="13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mii lei</a:t>
            </a:r>
            <a:endParaRPr lang="ro-RO" altLang="ro-RO" sz="600" dirty="0">
              <a:solidFill>
                <a:schemeClr val="bg1"/>
              </a:solidFill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dirty="0">
              <a:latin typeface="Arial" panose="020B0604020202020204" pitchFamily="34" charset="0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876"/>
              </p:ext>
            </p:extLst>
          </p:nvPr>
        </p:nvGraphicFramePr>
        <p:xfrm>
          <a:off x="231647" y="1393370"/>
          <a:ext cx="11753088" cy="45216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609704"/>
                <a:gridCol w="1782137"/>
                <a:gridCol w="1985167"/>
                <a:gridCol w="1376080"/>
              </a:tblGrid>
              <a:tr h="285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700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VENITURI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CHELTUIELI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DEFICIT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410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BUGET </a:t>
                      </a:r>
                      <a:r>
                        <a:rPr lang="ro-RO" sz="2000" b="1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GENERAL,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din care: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1.203.948</a:t>
                      </a:r>
                      <a:endParaRPr lang="ro-RO" sz="2000" i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1.325.062</a:t>
                      </a:r>
                      <a:endParaRPr lang="ro-RO" sz="2000" i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-121.114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8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BUGET LOCAL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1.135.414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1.256.528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-121.114</a:t>
                      </a:r>
                      <a:endParaRPr lang="ro-RO" sz="2000" i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5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- </a:t>
                      </a:r>
                      <a:r>
                        <a:rPr lang="ro-RO" sz="20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Secţiunea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</a:t>
                      </a:r>
                      <a:r>
                        <a:rPr lang="ro-RO" sz="2000" i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funcţionare</a:t>
                      </a:r>
                      <a:r>
                        <a:rPr lang="ro-RO" sz="2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bugetului local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867.882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867.882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2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- </a:t>
                      </a:r>
                      <a:r>
                        <a:rPr lang="ro-RO" sz="20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Secţiunea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 dezvoltare 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bugetului local;    </a:t>
                      </a:r>
                      <a:r>
                        <a:rPr lang="ro-RO" sz="2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              (deficit 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o-RO" sz="20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finanţat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din excedent an </a:t>
                      </a:r>
                      <a:r>
                        <a:rPr lang="ro-RO" sz="2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2019)</a:t>
                      </a:r>
                      <a:endParaRPr lang="ro-RO" sz="20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267.532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388.646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-121.114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9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o-RO" sz="2000" b="1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BUGET </a:t>
                      </a: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CREDITE EXTERNE (</a:t>
                      </a:r>
                      <a:r>
                        <a:rPr lang="ro-RO" sz="20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sectiunea</a:t>
                      </a: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 dezvoltare)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29.453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29.453</a:t>
                      </a:r>
                      <a:endParaRPr lang="ro-RO" sz="2000" i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9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BUGET VENITURI PROPRII ŞI SUBVENȚII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255.561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255.561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- </a:t>
                      </a:r>
                      <a:r>
                        <a:rPr lang="ro-RO" sz="20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Sectiunea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 funcționare a bugetului de venituri proprii și subvenții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177.552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177.552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5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- </a:t>
                      </a:r>
                      <a:r>
                        <a:rPr lang="ro-RO" sz="20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Sectiunea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 dezvoltare a bugetului de venituri proprii și subvenții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78.009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78.009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TRANSFERURI </a:t>
                      </a:r>
                      <a:r>
                        <a:rPr lang="ro-RO" sz="2000" b="1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ÎNTRE BUGETE (se </a:t>
                      </a: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scad)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216.480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216.480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231647" y="6027003"/>
            <a:ext cx="1175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Ponderea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surselor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finan</a:t>
            </a:r>
            <a:r>
              <a:rPr lang="ro-RO" sz="2400" dirty="0" smtClean="0">
                <a:solidFill>
                  <a:schemeClr val="bg1"/>
                </a:solidFill>
              </a:rPr>
              <a:t>ț</a:t>
            </a:r>
            <a:r>
              <a:rPr lang="en-US" sz="2400" dirty="0" smtClean="0">
                <a:solidFill>
                  <a:schemeClr val="bg1"/>
                </a:solidFill>
              </a:rPr>
              <a:t>are</a:t>
            </a:r>
            <a:r>
              <a:rPr lang="ro-RO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în total cheltuieli buget general, este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prezentat</a:t>
            </a:r>
            <a:r>
              <a:rPr lang="ro-RO" sz="2400" dirty="0" smtClean="0">
                <a:solidFill>
                  <a:schemeClr val="bg1"/>
                </a:solidFill>
              </a:rPr>
              <a:t>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în graficul următor: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-457200"/>
            <a:ext cx="20844375" cy="5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96" y="0"/>
            <a:ext cx="10221251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1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456268" y="0"/>
            <a:ext cx="9211732" cy="989539"/>
          </a:xfrm>
        </p:spPr>
        <p:txBody>
          <a:bodyPr>
            <a:noAutofit/>
          </a:bodyPr>
          <a:lstStyle/>
          <a:p>
            <a:pPr algn="ctr"/>
            <a:r>
              <a:rPr lang="ro-RO" sz="36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o-RO" sz="36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Arial Black" panose="020B0A04020102020204" pitchFamily="34" charset="0"/>
              </a:rPr>
            </a:br>
            <a:r>
              <a:rPr lang="ro-RO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Cheltuielile 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bugetului general consolidat al Sectorului 2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Bucureşti</a:t>
            </a:r>
            <a:endParaRPr lang="ro-RO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35291" y="1328259"/>
            <a:ext cx="93133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ro-RO" sz="16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mii lei</a:t>
            </a:r>
            <a:endParaRPr lang="ro-RO" altLang="ro-RO" sz="1600" dirty="0">
              <a:solidFill>
                <a:schemeClr val="bg1"/>
              </a:solidFill>
            </a:endParaRPr>
          </a:p>
          <a:p>
            <a:pPr indent="90488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dirty="0">
              <a:latin typeface="Arial" panose="020B0604020202020204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48453"/>
              </p:ext>
            </p:extLst>
          </p:nvPr>
        </p:nvGraphicFramePr>
        <p:xfrm>
          <a:off x="142918" y="1636036"/>
          <a:ext cx="11838432" cy="516338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304396"/>
                <a:gridCol w="1730829"/>
                <a:gridCol w="1803207"/>
              </a:tblGrid>
              <a:tr h="406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CHELTUIELI BUGET GENERAL 2020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1.325.062</a:t>
                      </a:r>
                      <a:endParaRPr lang="ro-RO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100,00%</a:t>
                      </a:r>
                      <a:endParaRPr lang="ro-RO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SECŢIUNEA DE FUNCŢIONARE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din care:</a:t>
                      </a:r>
                      <a:endParaRPr lang="ro-RO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904.972</a:t>
                      </a:r>
                      <a:endParaRPr lang="ro-RO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68,30%</a:t>
                      </a:r>
                      <a:endParaRPr lang="ro-RO" sz="20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CHELTUIELI DE PERSONAL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276.003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20,83%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4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BUNURI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ŞI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SERVICII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466.444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35,20%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DOBÂNZI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13.000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0,98%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FOND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REZERVĂ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3.000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0,23%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57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ASISTENŢĂ SOCIALĂ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62.637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4,73%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2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ALTE CHELTUIELI (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despăgubiri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civile, programe  </a:t>
                      </a:r>
                      <a:r>
                        <a:rPr lang="ro-RO" sz="2000" i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educaţionale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şi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sportive, sume aferente persoanelor cu handicap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neîncadrate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etc.)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9.505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BURSE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30.000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2,26%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SUSŢINEREA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CULTELOR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5.000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0,38%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RAMBURSĂRI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 CREDITE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39.383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2,97%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SECŢIUNEA DE DEZVOLTARE</a:t>
                      </a:r>
                      <a:r>
                        <a:rPr lang="ro-RO" sz="20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din care:</a:t>
                      </a:r>
                      <a:endParaRPr lang="ro-RO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420.090</a:t>
                      </a:r>
                      <a:endParaRPr lang="ro-RO" sz="20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31,70%</a:t>
                      </a:r>
                      <a:endParaRPr lang="ro-RO" sz="20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PROIECTE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FEN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30.616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2,31%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ALTE </a:t>
                      </a: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CHELTUIELI DE CAPITAL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275.666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20,80%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o-RO" sz="2000" i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REABILITARE TERMICĂ</a:t>
                      </a:r>
                      <a:endParaRPr lang="ro-RO" sz="20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113.808</a:t>
                      </a:r>
                      <a:endParaRPr lang="ro-RO" sz="2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8,59%</a:t>
                      </a:r>
                      <a:endParaRPr lang="ro-RO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4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27" y="0"/>
            <a:ext cx="7055428" cy="69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20227" y="735539"/>
            <a:ext cx="11887200" cy="656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ro-RO" sz="2800" dirty="0" smtClean="0"/>
              <a:t>V</a:t>
            </a:r>
            <a:r>
              <a:rPr lang="ro-RO" sz="2800" dirty="0" smtClean="0">
                <a:cs typeface="Arial" panose="020B0604020202020204" pitchFamily="34" charset="0"/>
              </a:rPr>
              <a:t>eniturile </a:t>
            </a:r>
            <a:r>
              <a:rPr lang="ro-RO" sz="2800" dirty="0">
                <a:cs typeface="Arial" panose="020B0604020202020204" pitchFamily="34" charset="0"/>
              </a:rPr>
              <a:t>ce urmează a se încasa la nivelul Sectorului 2, </a:t>
            </a:r>
            <a:r>
              <a:rPr lang="ro-RO" sz="2800" dirty="0" smtClean="0">
                <a:cs typeface="Arial" panose="020B0604020202020204" pitchFamily="34" charset="0"/>
              </a:rPr>
              <a:t>în anul 2020, au </a:t>
            </a:r>
            <a:r>
              <a:rPr lang="ro-RO" sz="2800" dirty="0">
                <a:cs typeface="Arial" panose="020B0604020202020204" pitchFamily="34" charset="0"/>
              </a:rPr>
              <a:t>fost estimate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 </a:t>
            </a:r>
            <a:r>
              <a:rPr lang="ro-RO" sz="2800" dirty="0" smtClean="0">
                <a:cs typeface="Arial" panose="020B0604020202020204" pitchFamily="34" charset="0"/>
              </a:rPr>
              <a:t>fundamentate </a:t>
            </a:r>
            <a:r>
              <a:rPr lang="ro-RO" sz="2800" dirty="0">
                <a:cs typeface="Arial" panose="020B0604020202020204" pitchFamily="34" charset="0"/>
              </a:rPr>
              <a:t>pe </a:t>
            </a:r>
            <a:r>
              <a:rPr lang="ro-RO" sz="2800" dirty="0" smtClean="0">
                <a:cs typeface="Arial" panose="020B0604020202020204" pitchFamily="34" charset="0"/>
              </a:rPr>
              <a:t>baza constatării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</a:t>
            </a:r>
            <a:r>
              <a:rPr lang="ro-RO" sz="2800" dirty="0" smtClean="0">
                <a:cs typeface="Arial" panose="020B0604020202020204" pitchFamily="34" charset="0"/>
              </a:rPr>
              <a:t>evaluării </a:t>
            </a:r>
            <a:r>
              <a:rPr lang="ro-RO" sz="2800" dirty="0">
                <a:cs typeface="Arial" panose="020B0604020202020204" pitchFamily="34" charset="0"/>
              </a:rPr>
              <a:t>materiei impozabile declarată în prezent</a:t>
            </a:r>
            <a:r>
              <a:rPr lang="ro-RO" sz="2800" dirty="0" smtClean="0">
                <a:cs typeface="Arial" panose="020B0604020202020204" pitchFamily="34" charset="0"/>
              </a:rPr>
              <a:t>, </a:t>
            </a:r>
            <a:r>
              <a:rPr lang="ro-RO" sz="2800" dirty="0">
                <a:cs typeface="Arial" panose="020B0604020202020204" pitchFamily="34" charset="0"/>
              </a:rPr>
              <a:t>evaluarea serviciilor prestate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a veniturilor </a:t>
            </a:r>
            <a:r>
              <a:rPr lang="ro-RO" sz="2800" dirty="0" err="1">
                <a:cs typeface="Arial" panose="020B0604020202020204" pitchFamily="34" charset="0"/>
              </a:rPr>
              <a:t>obţinute</a:t>
            </a:r>
            <a:r>
              <a:rPr lang="ro-RO" sz="2800" dirty="0">
                <a:cs typeface="Arial" panose="020B0604020202020204" pitchFamily="34" charset="0"/>
              </a:rPr>
              <a:t> din acestea, precum </a:t>
            </a:r>
            <a:r>
              <a:rPr lang="ro-RO" sz="2800" dirty="0" err="1">
                <a:cs typeface="Arial" panose="020B0604020202020204" pitchFamily="34" charset="0"/>
              </a:rPr>
              <a:t>şi</a:t>
            </a:r>
            <a:r>
              <a:rPr lang="ro-RO" sz="2800" dirty="0">
                <a:cs typeface="Arial" panose="020B0604020202020204" pitchFamily="34" charset="0"/>
              </a:rPr>
              <a:t> alte elemente </a:t>
            </a:r>
            <a:r>
              <a:rPr lang="ro-RO" sz="2800" dirty="0" smtClean="0">
                <a:cs typeface="Arial" panose="020B0604020202020204" pitchFamily="34" charset="0"/>
              </a:rPr>
              <a:t>specifice, </a:t>
            </a:r>
            <a:r>
              <a:rPr lang="ro-RO" sz="2800" dirty="0">
                <a:cs typeface="Arial" panose="020B0604020202020204" pitchFamily="34" charset="0"/>
              </a:rPr>
              <a:t>conform </a:t>
            </a:r>
            <a:r>
              <a:rPr lang="ro-RO" sz="2800" dirty="0" err="1">
                <a:cs typeface="Arial" panose="020B0604020202020204" pitchFamily="34" charset="0"/>
              </a:rPr>
              <a:t>legislaţiei</a:t>
            </a:r>
            <a:r>
              <a:rPr lang="ro-RO" sz="2800" dirty="0">
                <a:cs typeface="Arial" panose="020B0604020202020204" pitchFamily="34" charset="0"/>
              </a:rPr>
              <a:t> în vigoare, având în vedere prevederile:</a:t>
            </a:r>
          </a:p>
          <a:p>
            <a:pPr algn="just" defTabSz="457200">
              <a:lnSpc>
                <a:spcPct val="115000"/>
              </a:lnSpc>
            </a:pPr>
            <a:r>
              <a:rPr lang="en-US" sz="2800" dirty="0" smtClean="0">
                <a:cs typeface="Arial" panose="020B0604020202020204" pitchFamily="34" charset="0"/>
              </a:rPr>
              <a:t>	</a:t>
            </a:r>
            <a:r>
              <a:rPr lang="ro-RO" sz="2800" dirty="0" smtClean="0">
                <a:cs typeface="Arial" panose="020B0604020202020204" pitchFamily="34" charset="0"/>
              </a:rPr>
              <a:t>•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ro-RO" sz="2400" dirty="0" smtClean="0">
                <a:cs typeface="Arial" panose="020B0604020202020204" pitchFamily="34" charset="0"/>
              </a:rPr>
              <a:t>Legii </a:t>
            </a:r>
            <a:r>
              <a:rPr lang="ro-RO" sz="2400" dirty="0">
                <a:cs typeface="Arial" panose="020B0604020202020204" pitchFamily="34" charset="0"/>
              </a:rPr>
              <a:t>nr. 227/2015 privind Codul fiscal, cu modificările și completările ulterioare;</a:t>
            </a:r>
          </a:p>
          <a:p>
            <a:pPr algn="just" defTabSz="457200">
              <a:lnSpc>
                <a:spcPct val="115000"/>
              </a:lnSpc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ro-RO" sz="2400" dirty="0" smtClean="0">
                <a:cs typeface="Arial" panose="020B0604020202020204" pitchFamily="34" charset="0"/>
              </a:rPr>
              <a:t>•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ro-RO" sz="2400" dirty="0" smtClean="0">
                <a:cs typeface="Arial" panose="020B0604020202020204" pitchFamily="34" charset="0"/>
              </a:rPr>
              <a:t> Legii </a:t>
            </a:r>
            <a:r>
              <a:rPr lang="ro-RO" sz="2400" dirty="0" err="1">
                <a:cs typeface="Arial" panose="020B0604020202020204" pitchFamily="34" charset="0"/>
              </a:rPr>
              <a:t>finanţelor</a:t>
            </a:r>
            <a:r>
              <a:rPr lang="ro-RO" sz="2400" dirty="0">
                <a:cs typeface="Arial" panose="020B0604020202020204" pitchFamily="34" charset="0"/>
              </a:rPr>
              <a:t> publice locale nr. 273/2006, cu modificările </a:t>
            </a:r>
            <a:r>
              <a:rPr lang="ro-RO" sz="2400" dirty="0" err="1">
                <a:cs typeface="Arial" panose="020B0604020202020204" pitchFamily="34" charset="0"/>
              </a:rPr>
              <a:t>şi</a:t>
            </a:r>
            <a:r>
              <a:rPr lang="ro-RO" sz="2400" dirty="0">
                <a:cs typeface="Arial" panose="020B0604020202020204" pitchFamily="34" charset="0"/>
              </a:rPr>
              <a:t> completările ulterioare;</a:t>
            </a:r>
          </a:p>
          <a:p>
            <a:pPr algn="just" defTabSz="457200">
              <a:lnSpc>
                <a:spcPct val="115000"/>
              </a:lnSpc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ro-RO" sz="2400" dirty="0" smtClean="0">
                <a:cs typeface="Arial" panose="020B0604020202020204" pitchFamily="34" charset="0"/>
              </a:rPr>
              <a:t>•</a:t>
            </a:r>
            <a:r>
              <a:rPr lang="en-US" sz="2400" dirty="0" smtClean="0">
                <a:cs typeface="Arial" panose="020B0604020202020204" pitchFamily="34" charset="0"/>
              </a:rPr>
              <a:t>  </a:t>
            </a:r>
            <a:r>
              <a:rPr lang="ro-RO" sz="2400" dirty="0" smtClean="0">
                <a:cs typeface="Arial" panose="020B0604020202020204" pitchFamily="34" charset="0"/>
              </a:rPr>
              <a:t>Legii </a:t>
            </a:r>
            <a:r>
              <a:rPr lang="ro-RO" sz="2400" dirty="0">
                <a:cs typeface="Arial" panose="020B0604020202020204" pitchFamily="34" charset="0"/>
              </a:rPr>
              <a:t>bugetului de stat pe anul </a:t>
            </a:r>
            <a:r>
              <a:rPr lang="ro-RO" sz="2400" dirty="0" smtClean="0">
                <a:cs typeface="Arial" panose="020B0604020202020204" pitchFamily="34" charset="0"/>
              </a:rPr>
              <a:t>2020 </a:t>
            </a:r>
            <a:r>
              <a:rPr lang="ro-RO" sz="2400" dirty="0">
                <a:cs typeface="Arial" panose="020B0604020202020204" pitchFamily="34" charset="0"/>
              </a:rPr>
              <a:t>nr. </a:t>
            </a:r>
            <a:r>
              <a:rPr lang="ro-RO" sz="2400" dirty="0" smtClean="0">
                <a:cs typeface="Arial" panose="020B0604020202020204" pitchFamily="34" charset="0"/>
              </a:rPr>
              <a:t>5/2020;</a:t>
            </a:r>
            <a:endParaRPr lang="ro-RO" sz="2400" dirty="0">
              <a:cs typeface="Arial" panose="020B0604020202020204" pitchFamily="34" charset="0"/>
            </a:endParaRPr>
          </a:p>
          <a:p>
            <a:pPr algn="just" defTabSz="457200">
              <a:lnSpc>
                <a:spcPct val="115000"/>
              </a:lnSpc>
            </a:pP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ro-RO" sz="2400" dirty="0" smtClean="0">
                <a:cs typeface="Arial" panose="020B0604020202020204" pitchFamily="34" charset="0"/>
              </a:rPr>
              <a:t>•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sz="2400" dirty="0" smtClean="0">
                <a:cs typeface="Arial" panose="020B0604020202020204" pitchFamily="34" charset="0"/>
              </a:rPr>
              <a:t>Hotărârii </a:t>
            </a:r>
            <a:r>
              <a:rPr lang="ro-RO" sz="2400" dirty="0">
                <a:cs typeface="Arial" panose="020B0604020202020204" pitchFamily="34" charset="0"/>
              </a:rPr>
              <a:t>Consiliului General al Municipiului București nr. </a:t>
            </a:r>
            <a:r>
              <a:rPr lang="ro-RO" sz="2400" dirty="0" smtClean="0">
                <a:cs typeface="Arial" panose="020B0604020202020204" pitchFamily="34" charset="0"/>
              </a:rPr>
              <a:t>244/2019 </a:t>
            </a:r>
            <a:r>
              <a:rPr lang="ro-RO" sz="2400" dirty="0">
                <a:cs typeface="Arial" panose="020B0604020202020204" pitchFamily="34" charset="0"/>
              </a:rPr>
              <a:t>privind stabilirea nivelurilor impozitelor și taxelor locale în municipiul București, începând cu anul </a:t>
            </a:r>
            <a:r>
              <a:rPr lang="ro-RO" sz="2400" dirty="0" smtClean="0">
                <a:cs typeface="Arial" panose="020B0604020202020204" pitchFamily="34" charset="0"/>
              </a:rPr>
              <a:t>2020;</a:t>
            </a:r>
          </a:p>
          <a:p>
            <a:pPr algn="just" defTabSz="457200">
              <a:lnSpc>
                <a:spcPct val="115000"/>
              </a:lnSpc>
            </a:pPr>
            <a:r>
              <a:rPr lang="ro-RO" sz="2400" dirty="0" smtClean="0">
                <a:cs typeface="Arial" panose="020B0604020202020204" pitchFamily="34" charset="0"/>
              </a:rPr>
              <a:t>      •  Hotărârii </a:t>
            </a:r>
            <a:r>
              <a:rPr lang="ro-RO" sz="2400" dirty="0">
                <a:cs typeface="Arial" panose="020B0604020202020204" pitchFamily="34" charset="0"/>
              </a:rPr>
              <a:t>Guvernului nr. 935/2019 pentru stabilirea salariului de bază minim brut pe </a:t>
            </a:r>
            <a:r>
              <a:rPr lang="ro-RO" sz="2400" dirty="0" err="1">
                <a:cs typeface="Arial" panose="020B0604020202020204" pitchFamily="34" charset="0"/>
              </a:rPr>
              <a:t>ţară</a:t>
            </a:r>
            <a:r>
              <a:rPr lang="ro-RO" sz="2400" dirty="0">
                <a:cs typeface="Arial" panose="020B0604020202020204" pitchFamily="34" charset="0"/>
              </a:rPr>
              <a:t> garantat în </a:t>
            </a:r>
            <a:r>
              <a:rPr lang="ro-RO" sz="2400" dirty="0" smtClean="0">
                <a:cs typeface="Arial" panose="020B0604020202020204" pitchFamily="34" charset="0"/>
              </a:rPr>
              <a:t>plată;</a:t>
            </a:r>
            <a:endParaRPr lang="ro-RO" sz="2400" dirty="0">
              <a:cs typeface="Arial" panose="020B0604020202020204" pitchFamily="34" charset="0"/>
            </a:endParaRPr>
          </a:p>
          <a:p>
            <a:pPr algn="just" defTabSz="457200">
              <a:lnSpc>
                <a:spcPct val="115000"/>
              </a:lnSpc>
            </a:pPr>
            <a:r>
              <a:rPr lang="ro-RO" sz="2400" dirty="0">
                <a:cs typeface="Arial" panose="020B0604020202020204" pitchFamily="34" charset="0"/>
              </a:rPr>
              <a:t>	• Deciziilor directorului general al Direcției Generale Regionale a </a:t>
            </a:r>
            <a:r>
              <a:rPr lang="ro-RO" sz="2400" dirty="0" smtClean="0">
                <a:cs typeface="Arial" panose="020B0604020202020204" pitchFamily="34" charset="0"/>
              </a:rPr>
              <a:t>Finanțelor </a:t>
            </a:r>
            <a:r>
              <a:rPr lang="ro-RO" sz="2400" dirty="0">
                <a:cs typeface="Arial" panose="020B0604020202020204" pitchFamily="34" charset="0"/>
              </a:rPr>
              <a:t>Publice a Municipiului București nr. 34 și 35/09.01.2020.</a:t>
            </a:r>
          </a:p>
          <a:p>
            <a:pPr algn="just" defTabSz="457200">
              <a:lnSpc>
                <a:spcPct val="115000"/>
              </a:lnSpc>
            </a:pPr>
            <a:r>
              <a:rPr lang="ro-RO" sz="2400" dirty="0"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0" y="0"/>
            <a:ext cx="11948160" cy="872067"/>
          </a:xfrm>
        </p:spPr>
        <p:txBody>
          <a:bodyPr>
            <a:noAutofit/>
          </a:bodyPr>
          <a:lstStyle/>
          <a:p>
            <a:pPr algn="ctr"/>
            <a:r>
              <a:rPr lang="it-IT" sz="3800" dirty="0">
                <a:latin typeface="Arial Black" panose="020B0A04020102020204" pitchFamily="34" charset="0"/>
              </a:rPr>
              <a:t>Veniturile bugetului local al </a:t>
            </a:r>
            <a:r>
              <a:rPr lang="it-IT" sz="3800" dirty="0" smtClean="0">
                <a:latin typeface="Arial Black" panose="020B0A04020102020204" pitchFamily="34" charset="0"/>
              </a:rPr>
              <a:t>Sectorului </a:t>
            </a:r>
            <a:r>
              <a:rPr lang="it-IT" sz="3800" dirty="0">
                <a:latin typeface="Arial Black" panose="020B0A04020102020204" pitchFamily="34" charset="0"/>
              </a:rPr>
              <a:t>2</a:t>
            </a:r>
            <a:endParaRPr lang="ro-RO" sz="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679</Words>
  <Application>Microsoft Office PowerPoint</Application>
  <PresentationFormat>Particularizare</PresentationFormat>
  <Paragraphs>237</Paragraphs>
  <Slides>21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21</vt:i4>
      </vt:variant>
    </vt:vector>
  </HeadingPairs>
  <TitlesOfParts>
    <vt:vector size="22" baseType="lpstr">
      <vt:lpstr>Temă Office</vt:lpstr>
      <vt:lpstr>RAPORT  la proiectul  bugetului  general al Sectorului 2 al Municipiului Bucureşti pe anul 2020</vt:lpstr>
      <vt:lpstr>Cadrul legal</vt:lpstr>
      <vt:lpstr>Structura bugetului</vt:lpstr>
      <vt:lpstr>Bugetul general consolidat al Sectorului 2</vt:lpstr>
      <vt:lpstr>Bugetul general consolidat al Sectorului 2 pe anul 2020, pe surse de finanţare</vt:lpstr>
      <vt:lpstr>Prezentare PowerPoint</vt:lpstr>
      <vt:lpstr> Cheltuielile bugetului general consolidat al Sectorului 2 Bucureşti</vt:lpstr>
      <vt:lpstr>Prezentare PowerPoint</vt:lpstr>
      <vt:lpstr>Veniturile bugetului local al Sectorului 2</vt:lpstr>
      <vt:lpstr>Veniturile bugetului local  al Sectorului 2 pe anul 2020</vt:lpstr>
      <vt:lpstr>Prezentare PowerPoint</vt:lpstr>
      <vt:lpstr>Cheltuielile bugetului local al Sectorului 2</vt:lpstr>
      <vt:lpstr>Cheltuielile bugetului local  al Sectorului 2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2020-02-13T08:44:42Z</dcterms:created>
  <dcterms:modified xsi:type="dcterms:W3CDTF">2020-02-13T08:44:45Z</dcterms:modified>
</cp:coreProperties>
</file>