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60" r:id="rId2"/>
    <p:sldId id="261" r:id="rId3"/>
    <p:sldId id="262" r:id="rId4"/>
    <p:sldId id="263" r:id="rId5"/>
    <p:sldId id="309" r:id="rId6"/>
    <p:sldId id="312" r:id="rId7"/>
    <p:sldId id="310" r:id="rId8"/>
    <p:sldId id="311"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DBC0"/>
    <a:srgbClr val="FF8225"/>
    <a:srgbClr val="FF2549"/>
    <a:srgbClr val="5DD5FF"/>
    <a:srgbClr val="FF0D97"/>
    <a:srgbClr val="0000CC"/>
    <a:srgbClr val="003635"/>
    <a:srgbClr val="9EFF29"/>
    <a:srgbClr val="C80064"/>
    <a:srgbClr val="C33A1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7" d="100"/>
          <a:sy n="87" d="100"/>
        </p:scale>
        <p:origin x="-2304" y="-1056"/>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 Id="rId5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01/15/2021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xmlns=""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pPr/>
              <a:t>1</a:t>
            </a:fld>
            <a:endParaRPr lang="en-US"/>
          </a:p>
        </p:txBody>
      </p:sp>
    </p:spTree>
    <p:extLst>
      <p:ext uri="{BB962C8B-B14F-4D97-AF65-F5344CB8AC3E}">
        <p14:creationId xmlns:p14="http://schemas.microsoft.com/office/powerpoint/2010/main" xmlns=""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2563" y="3325761"/>
            <a:ext cx="8015750" cy="899652"/>
          </a:xfrm>
          <a:noFill/>
          <a:effectLst>
            <a:outerShdw blurRad="50800" dist="38100" dir="2700000" algn="tl" rotWithShape="0">
              <a:prstClr val="black">
                <a:alpha val="40000"/>
              </a:prstClr>
            </a:outerShdw>
          </a:effectLst>
        </p:spPr>
        <p:txBody>
          <a:bodyPr>
            <a:normAutofit/>
          </a:bodyPr>
          <a:lstStyle>
            <a:lvl1pPr algn="r">
              <a:defRPr sz="3600">
                <a:solidFill>
                  <a:srgbClr val="002060"/>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589938" y="4203287"/>
            <a:ext cx="8001000" cy="678426"/>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823" y="364447"/>
            <a:ext cx="8259098" cy="763526"/>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57201" y="1297858"/>
            <a:ext cx="8325464" cy="3480618"/>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7052" y="458157"/>
            <a:ext cx="6247121" cy="725349"/>
          </a:xfrm>
        </p:spPr>
        <p:txBody>
          <a:bodyPr>
            <a:normAutofit/>
          </a:bodyPr>
          <a:lstStyle>
            <a:lvl1pPr algn="l">
              <a:defRPr sz="360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55606" y="1231490"/>
            <a:ext cx="6238568" cy="3508626"/>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transition>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9" y="588735"/>
            <a:ext cx="8093365" cy="763525"/>
          </a:xfrm>
        </p:spPr>
        <p:txBody>
          <a:bodyPr>
            <a:normAutofit/>
          </a:bodyPr>
          <a:lstStyle>
            <a:lvl1pPr algn="r">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40762"/>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13159"/>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40762"/>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13159"/>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01/15/2021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01/15/2021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pull dir="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tilizator\Desktop\2016-10-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9896" y="2822164"/>
            <a:ext cx="8280920" cy="2232248"/>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Decaedru 3"/>
          <p:cNvSpPr/>
          <p:nvPr/>
        </p:nvSpPr>
        <p:spPr>
          <a:xfrm>
            <a:off x="251519" y="188640"/>
            <a:ext cx="8553267" cy="792128"/>
          </a:xfrm>
          <a:prstGeom prst="decag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o-RO" sz="2400" b="1" i="1" dirty="0" smtClean="0">
              <a:effectLst>
                <a:outerShdw blurRad="38100" dist="38100" dir="2700000" algn="tl">
                  <a:srgbClr val="000000">
                    <a:alpha val="43137"/>
                  </a:srgbClr>
                </a:outerShdw>
              </a:effectLst>
              <a:latin typeface="Arial Black" panose="020B0A04020102020204" pitchFamily="34" charset="0"/>
            </a:endParaRPr>
          </a:p>
          <a:p>
            <a:pPr algn="ctr"/>
            <a:r>
              <a:rPr lang="en-US" sz="2400" b="1" i="1" dirty="0" smtClean="0">
                <a:effectLst>
                  <a:outerShdw blurRad="38100" dist="38100" dir="2700000" algn="tl">
                    <a:srgbClr val="000000">
                      <a:alpha val="43137"/>
                    </a:srgbClr>
                  </a:outerShdw>
                </a:effectLst>
                <a:latin typeface="Arial Black" panose="020B0A04020102020204" pitchFamily="34" charset="0"/>
              </a:rPr>
              <a:t>PRIM</a:t>
            </a:r>
            <a:r>
              <a:rPr lang="ro-RO" sz="2400" b="1" i="1" dirty="0" smtClean="0">
                <a:effectLst>
                  <a:outerShdw blurRad="38100" dist="38100" dir="2700000" algn="tl">
                    <a:srgbClr val="000000">
                      <a:alpha val="43137"/>
                    </a:srgbClr>
                  </a:outerShdw>
                </a:effectLst>
                <a:latin typeface="Arial Black" panose="020B0A04020102020204" pitchFamily="34" charset="0"/>
              </a:rPr>
              <a:t>ĂRIA  SECTORULUI 2 BUCUREȘTI</a:t>
            </a:r>
          </a:p>
          <a:p>
            <a:pPr algn="ctr"/>
            <a:endParaRPr lang="ro-RO" sz="2400" dirty="0"/>
          </a:p>
        </p:txBody>
      </p:sp>
      <p:sp>
        <p:nvSpPr>
          <p:cNvPr id="5" name="Oval 4"/>
          <p:cNvSpPr/>
          <p:nvPr/>
        </p:nvSpPr>
        <p:spPr>
          <a:xfrm>
            <a:off x="406378" y="1052317"/>
            <a:ext cx="8496944" cy="1159941"/>
          </a:xfrm>
          <a:prstGeom prst="ellipse">
            <a:avLst/>
          </a:prstGeom>
          <a:solidFill>
            <a:schemeClr val="accent2">
              <a:lumMod val="40000"/>
              <a:lumOff val="60000"/>
            </a:schemeClr>
          </a:solidFill>
          <a:ln>
            <a:solidFill>
              <a:schemeClr val="tx1"/>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b="1" i="1" dirty="0" smtClean="0">
              <a:solidFill>
                <a:srgbClr val="0070C0"/>
              </a:solidFill>
              <a:effectLst>
                <a:outerShdw blurRad="38100" dist="38100" dir="2700000" algn="tl">
                  <a:srgbClr val="000000">
                    <a:alpha val="43137"/>
                  </a:srgbClr>
                </a:outerShdw>
              </a:effectLst>
              <a:latin typeface="Arial Black" panose="020B0A04020102020204" pitchFamily="34" charset="0"/>
            </a:endParaRPr>
          </a:p>
          <a:p>
            <a:pPr algn="ctr"/>
            <a:r>
              <a:rPr lang="ro-RO" sz="2400" b="1" i="1" dirty="0" smtClean="0">
                <a:solidFill>
                  <a:srgbClr val="0070C0"/>
                </a:solidFill>
                <a:effectLst>
                  <a:outerShdw blurRad="38100" dist="38100" dir="2700000" algn="tl">
                    <a:srgbClr val="000000">
                      <a:alpha val="43137"/>
                    </a:srgbClr>
                  </a:outerShdw>
                </a:effectLst>
                <a:latin typeface="Arial Black" panose="020B0A04020102020204" pitchFamily="34" charset="0"/>
              </a:rPr>
              <a:t>COMITETUL LOCAL PENTRU SITUAŢII DE URGENŢĂ SECTOR 2</a:t>
            </a:r>
            <a:endParaRPr lang="ro-RO" b="1" i="1" dirty="0" smtClean="0">
              <a:solidFill>
                <a:srgbClr val="0070C0"/>
              </a:solidFill>
              <a:effectLst>
                <a:outerShdw blurRad="38100" dist="38100" dir="2700000" algn="tl">
                  <a:srgbClr val="000000">
                    <a:alpha val="43137"/>
                  </a:srgbClr>
                </a:outerShdw>
              </a:effectLst>
              <a:latin typeface="Arial Black" panose="020B0A04020102020204" pitchFamily="34" charset="0"/>
            </a:endParaRPr>
          </a:p>
          <a:p>
            <a:pPr algn="ctr"/>
            <a:endParaRPr lang="ro-RO" dirty="0"/>
          </a:p>
        </p:txBody>
      </p:sp>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41914" y="1932039"/>
            <a:ext cx="1112647" cy="14600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100692"/>
      </p:ext>
    </p:extLst>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tilizator\Desktop\2016-10-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346" y="2755796"/>
            <a:ext cx="7677473" cy="223224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Decagon 6"/>
          <p:cNvSpPr/>
          <p:nvPr/>
        </p:nvSpPr>
        <p:spPr>
          <a:xfrm>
            <a:off x="323528" y="194719"/>
            <a:ext cx="8533456" cy="1552966"/>
          </a:xfrm>
          <a:prstGeom prst="decagon">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o-RO" sz="2000" b="1" i="1" dirty="0" smtClean="0">
              <a:effectLst>
                <a:outerShdw blurRad="38100" dist="38100" dir="2700000" algn="tl">
                  <a:srgbClr val="000000">
                    <a:alpha val="43137"/>
                  </a:srgbClr>
                </a:outerShdw>
              </a:effectLst>
              <a:latin typeface="Arial Black" panose="020B0A04020102020204" pitchFamily="34" charset="0"/>
            </a:endParaRPr>
          </a:p>
          <a:p>
            <a:pPr algn="ctr"/>
            <a:r>
              <a:rPr lang="ro-RO" sz="2400" b="1" i="1" dirty="0" smtClean="0">
                <a:solidFill>
                  <a:srgbClr val="7030A0"/>
                </a:solidFill>
                <a:effectLst>
                  <a:outerShdw blurRad="38100" dist="38100" dir="2700000" algn="tl">
                    <a:srgbClr val="000000">
                      <a:alpha val="43137"/>
                    </a:srgbClr>
                  </a:outerShdw>
                </a:effectLst>
                <a:latin typeface="Arial Black" panose="020B0A04020102020204" pitchFamily="34" charset="0"/>
              </a:rPr>
              <a:t>SERVICIUL MANAGEMENT SITUAȚII DE URGENŢĂ</a:t>
            </a:r>
          </a:p>
          <a:p>
            <a:pPr algn="ctr"/>
            <a:endParaRPr lang="en-US" sz="2000" b="1" i="1" dirty="0">
              <a:effectLst>
                <a:outerShdw blurRad="38100" dist="38100" dir="2700000" algn="tl">
                  <a:srgbClr val="000000">
                    <a:alpha val="43137"/>
                  </a:srgbClr>
                </a:outerShdw>
              </a:effectLst>
              <a:latin typeface="Arial Black" panose="020B0A04020102020204" pitchFamily="34" charset="0"/>
            </a:endParaRP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79682" y="1368131"/>
            <a:ext cx="1611831" cy="1886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aedru 1"/>
          <p:cNvSpPr/>
          <p:nvPr/>
        </p:nvSpPr>
        <p:spPr>
          <a:xfrm>
            <a:off x="359229" y="354471"/>
            <a:ext cx="8414657" cy="4478786"/>
          </a:xfrm>
          <a:prstGeom prst="decagon">
            <a:avLst/>
          </a:prstGeom>
          <a:ln/>
        </p:spPr>
        <p:style>
          <a:lnRef idx="3">
            <a:schemeClr val="lt1"/>
          </a:lnRef>
          <a:fillRef idx="1">
            <a:schemeClr val="accent6"/>
          </a:fillRef>
          <a:effectRef idx="1">
            <a:schemeClr val="accent6"/>
          </a:effectRef>
          <a:fontRef idx="minor">
            <a:schemeClr val="lt1"/>
          </a:fontRef>
        </p:style>
        <p:txBody>
          <a:bodyPr rtlCol="0" anchor="ctr"/>
          <a:lstStyle/>
          <a:p>
            <a:pPr marL="514350" indent="-514350" algn="ct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STRATEGIA DE VACCINARE</a:t>
            </a:r>
          </a:p>
          <a:p>
            <a:pPr marL="514350" indent="-514350" algn="ctr"/>
            <a:r>
              <a:rPr lang="ro-RO"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ÎMPOTRIVA COVID - 19</a:t>
            </a:r>
            <a:endParaRPr lang="en-US" sz="32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aedru 1"/>
          <p:cNvSpPr/>
          <p:nvPr/>
        </p:nvSpPr>
        <p:spPr>
          <a:xfrm>
            <a:off x="174170" y="138818"/>
            <a:ext cx="8969829" cy="4585581"/>
          </a:xfrm>
          <a:prstGeom prst="decagon">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o-RO" sz="2200" b="1" i="1" dirty="0" smtClean="0">
                <a:solidFill>
                  <a:schemeClr val="tx1"/>
                </a:solidFill>
                <a:effectLst>
                  <a:outerShdw blurRad="38100" dist="38100" dir="2700000" algn="tl">
                    <a:srgbClr val="000000">
                      <a:alpha val="43137"/>
                    </a:srgbClr>
                  </a:outerShdw>
                </a:effectLst>
                <a:latin typeface="Arial Black" pitchFamily="34" charset="0"/>
              </a:rPr>
              <a:t>1. VACCINAREA  ÎMPOTRIVA COVID-19 ÎN ROMÂNIA ESTE GRATUITĂ ȘI VOLUNTARĂ URMÂND ETAPELE VACCINĂRII  ȘI ȚINÂND CONT CU STRICTEȚE DE GRUPURILE PRIORITARE </a:t>
            </a:r>
            <a:endParaRPr lang="en-US" sz="2200" b="1" i="1" dirty="0">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aedru 1"/>
          <p:cNvSpPr/>
          <p:nvPr/>
        </p:nvSpPr>
        <p:spPr>
          <a:xfrm>
            <a:off x="130630" y="138819"/>
            <a:ext cx="8850084" cy="4694438"/>
          </a:xfrm>
          <a:prstGeom prst="decagon">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2200" b="1" i="1" dirty="0" smtClean="0">
                <a:solidFill>
                  <a:schemeClr val="tx1"/>
                </a:solidFill>
                <a:effectLst>
                  <a:outerShdw blurRad="38100" dist="38100" dir="2700000" algn="tl">
                    <a:srgbClr val="000000">
                      <a:alpha val="43137"/>
                    </a:srgbClr>
                  </a:outerShdw>
                </a:effectLst>
                <a:latin typeface="Arial Black" pitchFamily="34" charset="0"/>
              </a:rPr>
              <a:t>2. VACCINAREA  SE REALIZEAZĂ PE BAZĂ DE PROGRAMARE, PENTRU A EVITA AGLOMERAȚIA.</a:t>
            </a:r>
          </a:p>
          <a:p>
            <a:pPr algn="ctr"/>
            <a:r>
              <a:rPr lang="ro-RO" sz="2200" b="1" i="1" dirty="0" smtClean="0">
                <a:solidFill>
                  <a:schemeClr val="tx1"/>
                </a:solidFill>
                <a:effectLst>
                  <a:outerShdw blurRad="38100" dist="38100" dir="2700000" algn="tl">
                    <a:srgbClr val="000000">
                      <a:alpha val="43137"/>
                    </a:srgbClr>
                  </a:outerShdw>
                </a:effectLst>
                <a:latin typeface="Arial Black" pitchFamily="34" charset="0"/>
              </a:rPr>
              <a:t>PERSOANELE SE POT PROGRAMA ON-LINE, TELEFONIC, PRIN MEDICUL DE FAMILIE SAU PRIN INTERMEDIUL DIRECȚIEI DE ASISTENȚĂ SOCIALĂ DIN CADRUL CONSILI</a:t>
            </a:r>
            <a:r>
              <a:rPr lang="en-US" sz="2200" b="1" i="1" dirty="0" smtClean="0">
                <a:solidFill>
                  <a:schemeClr val="tx1"/>
                </a:solidFill>
                <a:effectLst>
                  <a:outerShdw blurRad="38100" dist="38100" dir="2700000" algn="tl">
                    <a:srgbClr val="000000">
                      <a:alpha val="43137"/>
                    </a:srgbClr>
                  </a:outerShdw>
                </a:effectLst>
                <a:latin typeface="Arial Black" pitchFamily="34" charset="0"/>
              </a:rPr>
              <a:t>ULUI  </a:t>
            </a:r>
            <a:r>
              <a:rPr lang="ro-RO" sz="2200" b="1" i="1" dirty="0" smtClean="0">
                <a:solidFill>
                  <a:schemeClr val="tx1"/>
                </a:solidFill>
                <a:effectLst>
                  <a:outerShdw blurRad="38100" dist="38100" dir="2700000" algn="tl">
                    <a:srgbClr val="000000">
                      <a:alpha val="43137"/>
                    </a:srgbClr>
                  </a:outerShdw>
                </a:effectLst>
                <a:latin typeface="Arial Black" pitchFamily="34" charset="0"/>
              </a:rPr>
              <a:t>LOCAL, DUPĂ CAZ</a:t>
            </a:r>
            <a:endParaRPr lang="en-US" sz="2200" b="1" i="1" dirty="0">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aedru 1"/>
          <p:cNvSpPr/>
          <p:nvPr/>
        </p:nvSpPr>
        <p:spPr>
          <a:xfrm>
            <a:off x="130630" y="138819"/>
            <a:ext cx="8850084" cy="4694438"/>
          </a:xfrm>
          <a:prstGeom prst="decagon">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r>
              <a:rPr lang="en-US" sz="2200" b="1" i="1" dirty="0" smtClean="0">
                <a:solidFill>
                  <a:schemeClr val="tx1"/>
                </a:solidFill>
                <a:effectLst>
                  <a:outerShdw blurRad="38100" dist="38100" dir="2700000" algn="tl">
                    <a:srgbClr val="000000">
                      <a:alpha val="43137"/>
                    </a:srgbClr>
                  </a:outerShdw>
                </a:effectLst>
                <a:latin typeface="Arial Black" pitchFamily="34" charset="0"/>
              </a:rPr>
              <a:t>CET</a:t>
            </a:r>
            <a:r>
              <a:rPr lang="ro-RO" sz="2200" b="1" i="1" dirty="0" smtClean="0">
                <a:solidFill>
                  <a:schemeClr val="tx1"/>
                </a:solidFill>
                <a:effectLst>
                  <a:outerShdw blurRad="38100" dist="38100" dir="2700000" algn="tl">
                    <a:srgbClr val="000000">
                      <a:alpha val="43137"/>
                    </a:srgbClr>
                  </a:outerShdw>
                </a:effectLst>
                <a:latin typeface="Arial Black" pitchFamily="34" charset="0"/>
              </a:rPr>
              <a:t>ĂȚENII  SE POT ADRESA PENTRU ÎNSCRIERE LA URMĂTOARELE TELEFOANE</a:t>
            </a:r>
            <a:r>
              <a:rPr lang="en-US" sz="2200" b="1" i="1" dirty="0" smtClean="0">
                <a:solidFill>
                  <a:schemeClr val="tx1"/>
                </a:solidFill>
                <a:effectLst>
                  <a:outerShdw blurRad="38100" dist="38100" dir="2700000" algn="tl">
                    <a:srgbClr val="000000">
                      <a:alpha val="43137"/>
                    </a:srgbClr>
                  </a:outerShdw>
                </a:effectLst>
                <a:latin typeface="Arial Black" pitchFamily="34" charset="0"/>
              </a:rPr>
              <a:t>:</a:t>
            </a: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r>
              <a:rPr lang="en-US" sz="2400" b="1" i="1" dirty="0" err="1" smtClean="0">
                <a:solidFill>
                  <a:schemeClr val="tx1"/>
                </a:solidFill>
                <a:effectLst>
                  <a:outerShdw blurRad="38100" dist="38100" dir="2700000" algn="tl">
                    <a:srgbClr val="000000">
                      <a:alpha val="43137"/>
                    </a:srgbClr>
                  </a:outerShdw>
                </a:effectLst>
                <a:latin typeface="Arial Black" pitchFamily="34" charset="0"/>
              </a:rPr>
              <a:t>Telefon</a:t>
            </a:r>
            <a:r>
              <a:rPr lang="en-US" sz="2400" b="1" i="1" dirty="0" smtClean="0">
                <a:solidFill>
                  <a:schemeClr val="tx1"/>
                </a:solidFill>
                <a:effectLst>
                  <a:outerShdw blurRad="38100" dist="38100" dir="2700000" algn="tl">
                    <a:srgbClr val="000000">
                      <a:alpha val="43137"/>
                    </a:srgbClr>
                  </a:outerShdw>
                </a:effectLst>
                <a:latin typeface="Arial Black" pitchFamily="34" charset="0"/>
              </a:rPr>
              <a:t> </a:t>
            </a:r>
            <a:r>
              <a:rPr lang="en-US" sz="2400" b="1" i="1" dirty="0" err="1" smtClean="0">
                <a:solidFill>
                  <a:schemeClr val="tx1"/>
                </a:solidFill>
                <a:effectLst>
                  <a:outerShdw blurRad="38100" dist="38100" dir="2700000" algn="tl">
                    <a:srgbClr val="000000">
                      <a:alpha val="43137"/>
                    </a:srgbClr>
                  </a:outerShdw>
                </a:effectLst>
                <a:latin typeface="Arial Black" pitchFamily="34" charset="0"/>
              </a:rPr>
              <a:t>unic</a:t>
            </a:r>
            <a:r>
              <a:rPr lang="en-US" sz="2400" b="1" i="1" dirty="0" smtClean="0">
                <a:solidFill>
                  <a:schemeClr val="tx1"/>
                </a:solidFill>
                <a:effectLst>
                  <a:outerShdw blurRad="38100" dist="38100" dir="2700000" algn="tl">
                    <a:srgbClr val="000000">
                      <a:alpha val="43137"/>
                    </a:srgbClr>
                  </a:outerShdw>
                </a:effectLst>
                <a:latin typeface="Arial Black" pitchFamily="34" charset="0"/>
              </a:rPr>
              <a:t> 021 414 55 25</a:t>
            </a:r>
            <a:endParaRPr lang="ro-RO" sz="24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400" b="1" i="1" dirty="0" smtClean="0">
              <a:solidFill>
                <a:schemeClr val="tx1"/>
              </a:solidFill>
              <a:effectLst>
                <a:outerShdw blurRad="38100" dist="38100" dir="2700000" algn="tl">
                  <a:srgbClr val="000000">
                    <a:alpha val="43137"/>
                  </a:srgbClr>
                </a:outerShdw>
              </a:effectLst>
              <a:latin typeface="Arial Black" pitchFamily="34" charset="0"/>
            </a:endParaRPr>
          </a:p>
          <a:p>
            <a:pPr algn="ctr"/>
            <a:r>
              <a:rPr lang="ro-RO" sz="2400" b="1" i="1" dirty="0" err="1" smtClean="0">
                <a:effectLst>
                  <a:outerShdw blurRad="38100" dist="38100" dir="2700000" algn="tl">
                    <a:srgbClr val="000000">
                      <a:alpha val="43137"/>
                    </a:srgbClr>
                  </a:outerShdw>
                </a:effectLst>
                <a:latin typeface="Arial Black" pitchFamily="34" charset="0"/>
              </a:rPr>
              <a:t>Call</a:t>
            </a:r>
            <a:r>
              <a:rPr lang="ro-RO" sz="2400" b="1" i="1" dirty="0" smtClean="0">
                <a:effectLst>
                  <a:outerShdw blurRad="38100" dist="38100" dir="2700000" algn="tl">
                    <a:srgbClr val="000000">
                      <a:alpha val="43137"/>
                    </a:srgbClr>
                  </a:outerShdw>
                </a:effectLst>
                <a:latin typeface="Arial Black" pitchFamily="34" charset="0"/>
              </a:rPr>
              <a:t> Center DSP București – 021.795.00.54</a:t>
            </a:r>
            <a:r>
              <a:rPr lang="en-US" sz="2400" b="1" i="1" dirty="0" smtClean="0">
                <a:effectLst>
                  <a:outerShdw blurRad="38100" dist="38100" dir="2700000" algn="tl">
                    <a:srgbClr val="000000">
                      <a:alpha val="43137"/>
                    </a:srgbClr>
                  </a:outerShdw>
                </a:effectLst>
                <a:latin typeface="Arial Black" pitchFamily="34" charset="0"/>
              </a:rPr>
              <a:t>;</a:t>
            </a:r>
            <a:r>
              <a:rPr lang="ro-RO" sz="2400" b="1" i="1" dirty="0" smtClean="0">
                <a:effectLst>
                  <a:outerShdw blurRad="38100" dist="38100" dir="2700000" algn="tl">
                    <a:srgbClr val="000000">
                      <a:alpha val="43137"/>
                    </a:srgbClr>
                  </a:outerShdw>
                </a:effectLst>
                <a:latin typeface="Arial Black" pitchFamily="34" charset="0"/>
              </a:rPr>
              <a:t> 021.9462</a:t>
            </a:r>
            <a:endParaRPr lang="en-US" sz="2400" b="1" i="1" dirty="0" smtClean="0">
              <a:effectLst>
                <a:outerShdw blurRad="38100" dist="38100" dir="2700000" algn="tl">
                  <a:srgbClr val="000000">
                    <a:alpha val="43137"/>
                  </a:srgbClr>
                </a:outerShdw>
              </a:effectLst>
              <a:latin typeface="Arial Black" pitchFamily="34" charset="0"/>
            </a:endParaRPr>
          </a:p>
          <a:p>
            <a:pPr algn="ctr"/>
            <a:r>
              <a:rPr lang="en-US" sz="2400" b="1" i="1" dirty="0" smtClean="0">
                <a:solidFill>
                  <a:schemeClr val="tx1"/>
                </a:solidFill>
                <a:effectLst>
                  <a:outerShdw blurRad="38100" dist="38100" dir="2700000" algn="tl">
                    <a:srgbClr val="000000">
                      <a:alpha val="43137"/>
                    </a:srgbClr>
                  </a:outerShdw>
                </a:effectLst>
                <a:latin typeface="Arial Black" pitchFamily="34" charset="0"/>
              </a:rPr>
              <a:t>DEGASPC SECTOR 2- 0319798 – pentru </a:t>
            </a:r>
            <a:r>
              <a:rPr lang="en-US" sz="2400" b="1" i="1" dirty="0" err="1" smtClean="0">
                <a:solidFill>
                  <a:schemeClr val="tx1"/>
                </a:solidFill>
                <a:effectLst>
                  <a:outerShdw blurRad="38100" dist="38100" dir="2700000" algn="tl">
                    <a:srgbClr val="000000">
                      <a:alpha val="43137"/>
                    </a:srgbClr>
                  </a:outerShdw>
                </a:effectLst>
                <a:latin typeface="Arial Black" pitchFamily="34" charset="0"/>
              </a:rPr>
              <a:t>persoane</a:t>
            </a:r>
            <a:r>
              <a:rPr lang="en-US" sz="2400" b="1" i="1" dirty="0" smtClean="0">
                <a:solidFill>
                  <a:schemeClr val="tx1"/>
                </a:solidFill>
                <a:effectLst>
                  <a:outerShdw blurRad="38100" dist="38100" dir="2700000" algn="tl">
                    <a:srgbClr val="000000">
                      <a:alpha val="43137"/>
                    </a:srgbClr>
                  </a:outerShdw>
                </a:effectLst>
                <a:latin typeface="Arial Black" pitchFamily="34" charset="0"/>
              </a:rPr>
              <a:t> v</a:t>
            </a:r>
            <a:r>
              <a:rPr lang="ro-RO" sz="2400" b="1" i="1" smtClean="0">
                <a:solidFill>
                  <a:schemeClr val="tx1"/>
                </a:solidFill>
                <a:effectLst>
                  <a:outerShdw blurRad="38100" dist="38100" dir="2700000" algn="tl">
                    <a:srgbClr val="000000">
                      <a:alpha val="43137"/>
                    </a:srgbClr>
                  </a:outerShdw>
                </a:effectLst>
                <a:latin typeface="Arial Black" pitchFamily="34" charset="0"/>
              </a:rPr>
              <a:t>ârstnice</a:t>
            </a:r>
            <a:endParaRPr lang="en-US" sz="24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aedru 1"/>
          <p:cNvSpPr/>
          <p:nvPr/>
        </p:nvSpPr>
        <p:spPr>
          <a:xfrm>
            <a:off x="130630" y="1186543"/>
            <a:ext cx="8850084" cy="3646714"/>
          </a:xfrm>
          <a:prstGeom prst="decagon">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r>
              <a:rPr lang="ro-RO" sz="2200" b="1" i="1" dirty="0" smtClean="0">
                <a:solidFill>
                  <a:schemeClr val="tx1"/>
                </a:solidFill>
                <a:effectLst>
                  <a:outerShdw blurRad="38100" dist="38100" dir="2700000" algn="tl">
                    <a:srgbClr val="000000">
                      <a:alpha val="43137"/>
                    </a:srgbClr>
                  </a:outerShdw>
                </a:effectLst>
                <a:latin typeface="Arial Black" pitchFamily="34" charset="0"/>
              </a:rPr>
              <a:t>ÎN ACEASTĂ ETAPĂ SUNT INCLUSE</a:t>
            </a:r>
            <a:r>
              <a:rPr lang="en-US" sz="2200" b="1" i="1" dirty="0" smtClean="0">
                <a:solidFill>
                  <a:schemeClr val="tx1"/>
                </a:solidFill>
                <a:effectLst>
                  <a:outerShdw blurRad="38100" dist="38100" dir="2700000" algn="tl">
                    <a:srgbClr val="000000">
                      <a:alpha val="43137"/>
                    </a:srgbClr>
                  </a:outerShdw>
                </a:effectLst>
                <a:latin typeface="Arial Black" pitchFamily="34" charset="0"/>
              </a:rPr>
              <a:t>:</a:t>
            </a:r>
          </a:p>
          <a:p>
            <a:pPr algn="ctr"/>
            <a:r>
              <a:rPr lang="en-US" sz="2200" b="1" i="1" dirty="0" smtClean="0">
                <a:solidFill>
                  <a:schemeClr val="tx1"/>
                </a:solidFill>
                <a:effectLst>
                  <a:outerShdw blurRad="38100" dist="38100" dir="2700000" algn="tl">
                    <a:srgbClr val="000000">
                      <a:alpha val="43137"/>
                    </a:srgbClr>
                  </a:outerShdw>
                </a:effectLst>
                <a:latin typeface="Arial Black" pitchFamily="34" charset="0"/>
              </a:rPr>
              <a:t>POPULA</a:t>
            </a:r>
            <a:r>
              <a:rPr lang="ro-RO" sz="2200" b="1" i="1" dirty="0" smtClean="0">
                <a:solidFill>
                  <a:schemeClr val="tx1"/>
                </a:solidFill>
                <a:effectLst>
                  <a:outerShdw blurRad="38100" dist="38100" dir="2700000" algn="tl">
                    <a:srgbClr val="000000">
                      <a:alpha val="43137"/>
                    </a:srgbClr>
                  </a:outerShdw>
                </a:effectLst>
                <a:latin typeface="Arial Black" pitchFamily="34" charset="0"/>
              </a:rPr>
              <a:t>ȚI</a:t>
            </a:r>
            <a:r>
              <a:rPr lang="en-US" sz="2200" b="1" i="1" dirty="0" smtClean="0">
                <a:solidFill>
                  <a:schemeClr val="tx1"/>
                </a:solidFill>
                <a:effectLst>
                  <a:outerShdw blurRad="38100" dist="38100" dir="2700000" algn="tl">
                    <a:srgbClr val="000000">
                      <a:alpha val="43137"/>
                    </a:srgbClr>
                  </a:outerShdw>
                </a:effectLst>
                <a:latin typeface="Arial Black" pitchFamily="34" charset="0"/>
              </a:rPr>
              <a:t>A DE RISC (</a:t>
            </a:r>
            <a:r>
              <a:rPr lang="ro-RO" sz="2200" b="1" i="1" dirty="0" smtClean="0">
                <a:solidFill>
                  <a:schemeClr val="tx1"/>
                </a:solidFill>
                <a:effectLst>
                  <a:outerShdw blurRad="38100" dist="38100" dir="2700000" algn="tl">
                    <a:srgbClr val="000000">
                      <a:alpha val="43137"/>
                    </a:srgbClr>
                  </a:outerShdw>
                </a:effectLst>
                <a:latin typeface="Arial Black" pitchFamily="34" charset="0"/>
              </a:rPr>
              <a:t> </a:t>
            </a:r>
            <a:r>
              <a:rPr lang="en-US" sz="2200" b="1" i="1" dirty="0" smtClean="0">
                <a:solidFill>
                  <a:schemeClr val="tx1"/>
                </a:solidFill>
                <a:effectLst>
                  <a:outerShdw blurRad="38100" dist="38100" dir="2700000" algn="tl">
                    <a:srgbClr val="000000">
                      <a:alpha val="43137"/>
                    </a:srgbClr>
                  </a:outerShdw>
                </a:effectLst>
                <a:latin typeface="Arial Black" pitchFamily="34" charset="0"/>
              </a:rPr>
              <a:t>ADUL</a:t>
            </a:r>
            <a:r>
              <a:rPr lang="ro-RO" sz="2200" b="1" i="1" dirty="0" smtClean="0">
                <a:solidFill>
                  <a:schemeClr val="tx1"/>
                </a:solidFill>
                <a:effectLst>
                  <a:outerShdw blurRad="38100" dist="38100" dir="2700000" algn="tl">
                    <a:srgbClr val="000000">
                      <a:alpha val="43137"/>
                    </a:srgbClr>
                  </a:outerShdw>
                </a:effectLst>
                <a:latin typeface="Arial Black" pitchFamily="34" charset="0"/>
              </a:rPr>
              <a:t>ȚI CU VÂRSTA PESTE 65 DE ANI  ȘI PERSOANELE AFLATE ÎN EVIDENȚĂ CU BOLI CRONICE, INDIFERENT DE VÂRSTĂ, ÎN FUNCȚIE DE ÎNDICAȚIILE VACCINURILOR UTILIZATE) ȘI LUCRĂTORI CARE DESFĂȘOARĂ ACTIVITĂȚI ÎN DOMENII CHEIE, ESENȚIALE</a:t>
            </a: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a:solidFill>
                <a:schemeClr val="tx1"/>
              </a:solidFill>
              <a:effectLst>
                <a:outerShdw blurRad="38100" dist="38100" dir="2700000" algn="tl">
                  <a:srgbClr val="000000">
                    <a:alpha val="43137"/>
                  </a:srgbClr>
                </a:outerShdw>
              </a:effectLst>
              <a:latin typeface="Arial Black" pitchFamily="34" charset="0"/>
            </a:endParaRPr>
          </a:p>
        </p:txBody>
      </p:sp>
      <p:sp>
        <p:nvSpPr>
          <p:cNvPr id="3" name="Oval 2"/>
          <p:cNvSpPr/>
          <p:nvPr/>
        </p:nvSpPr>
        <p:spPr>
          <a:xfrm>
            <a:off x="250371" y="0"/>
            <a:ext cx="8469086" cy="118654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o-RO" b="1" i="1" dirty="0" smtClean="0">
              <a:solidFill>
                <a:schemeClr val="tx1"/>
              </a:solidFill>
              <a:effectLst>
                <a:outerShdw blurRad="38100" dist="38100" dir="2700000" algn="tl">
                  <a:srgbClr val="000000">
                    <a:alpha val="43137"/>
                  </a:srgbClr>
                </a:outerShdw>
              </a:effectLst>
              <a:latin typeface="Arial Black" pitchFamily="34" charset="0"/>
            </a:endParaRPr>
          </a:p>
          <a:p>
            <a:pPr algn="ctr"/>
            <a:r>
              <a:rPr lang="ro-RO" sz="3600" b="1" i="1" dirty="0" smtClean="0">
                <a:solidFill>
                  <a:schemeClr val="tx1"/>
                </a:solidFill>
                <a:effectLst>
                  <a:outerShdw blurRad="38100" dist="38100" dir="2700000" algn="tl">
                    <a:srgbClr val="000000">
                      <a:alpha val="43137"/>
                    </a:srgbClr>
                  </a:outerShdw>
                </a:effectLst>
                <a:latin typeface="Arial Black" pitchFamily="34" charset="0"/>
              </a:rPr>
              <a:t>ETAPA A – II- A</a:t>
            </a:r>
            <a:endParaRPr lang="en-US" sz="3600" b="1" i="1" dirty="0" smtClean="0">
              <a:solidFill>
                <a:schemeClr val="tx1"/>
              </a:solidFill>
              <a:effectLst>
                <a:outerShdw blurRad="38100" dist="38100" dir="2700000" algn="tl">
                  <a:srgbClr val="000000">
                    <a:alpha val="43137"/>
                  </a:srgbClr>
                </a:outerShdw>
              </a:effectLst>
              <a:latin typeface="Arial Black" pitchFamily="34" charset="0"/>
            </a:endParaRPr>
          </a:p>
          <a:p>
            <a:pPr algn="ctr"/>
            <a:r>
              <a:rPr lang="ro-RO" b="1" i="1" dirty="0" smtClean="0">
                <a:solidFill>
                  <a:schemeClr val="tx1"/>
                </a:solidFill>
                <a:effectLst>
                  <a:outerShdw blurRad="38100" dist="38100" dir="2700000" algn="tl">
                    <a:srgbClr val="000000">
                      <a:alpha val="43137"/>
                    </a:srgbClr>
                  </a:outerShdw>
                </a:effectLst>
                <a:latin typeface="Arial Black" pitchFamily="34" charset="0"/>
              </a:rPr>
              <a:t>ÎNCEPE PE DATA DE 15.01.2021</a:t>
            </a:r>
          </a:p>
          <a:p>
            <a:pPr algn="ctr"/>
            <a:endParaRPr lang="ro-RO" dirty="0"/>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aedru 1"/>
          <p:cNvSpPr/>
          <p:nvPr/>
        </p:nvSpPr>
        <p:spPr>
          <a:xfrm>
            <a:off x="130630" y="1186543"/>
            <a:ext cx="8850084" cy="3646714"/>
          </a:xfrm>
          <a:prstGeom prst="decagon">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r>
              <a:rPr lang="ro-RO" sz="2200" b="1" i="1" dirty="0" smtClean="0">
                <a:solidFill>
                  <a:schemeClr val="tx1"/>
                </a:solidFill>
                <a:effectLst>
                  <a:outerShdw blurRad="38100" dist="38100" dir="2700000" algn="tl">
                    <a:srgbClr val="000000">
                      <a:alpha val="43137"/>
                    </a:srgbClr>
                  </a:outerShdw>
                </a:effectLst>
                <a:latin typeface="Arial Black" pitchFamily="34" charset="0"/>
              </a:rPr>
              <a:t>ÎN ACEASTĂ ETAPĂ</a:t>
            </a:r>
            <a:r>
              <a:rPr lang="en-US" sz="2200" b="1" i="1" dirty="0" smtClean="0">
                <a:solidFill>
                  <a:schemeClr val="tx1"/>
                </a:solidFill>
                <a:effectLst>
                  <a:outerShdw blurRad="38100" dist="38100" dir="2700000" algn="tl">
                    <a:srgbClr val="000000">
                      <a:alpha val="43137"/>
                    </a:srgbClr>
                  </a:outerShdw>
                </a:effectLst>
                <a:latin typeface="Arial Black" pitchFamily="34" charset="0"/>
              </a:rPr>
              <a:t> ESTE INCLUS</a:t>
            </a:r>
            <a:r>
              <a:rPr lang="ro-RO" sz="2200" b="1" i="1" dirty="0" smtClean="0">
                <a:solidFill>
                  <a:schemeClr val="tx1"/>
                </a:solidFill>
                <a:effectLst>
                  <a:outerShdw blurRad="38100" dist="38100" dir="2700000" algn="tl">
                    <a:srgbClr val="000000">
                      <a:alpha val="43137"/>
                    </a:srgbClr>
                  </a:outerShdw>
                </a:effectLst>
                <a:latin typeface="Arial Black" pitchFamily="34" charset="0"/>
              </a:rPr>
              <a:t>Ă POPULAȚIA GENERALĂ ADULTĂ ȘI PEDIATRICĂ, ÎN FUNCȚIE DE EVOLUȚIA EPIDEMIOLOGICĂ ȘI DE CARACTERISTICILE VACCINURILOR APROBATE PENTRU UTILIZAREA LA PERSOANELE </a:t>
            </a:r>
            <a:r>
              <a:rPr lang="en-US" sz="2200" b="1" i="1" dirty="0" smtClean="0">
                <a:solidFill>
                  <a:schemeClr val="tx1"/>
                </a:solidFill>
                <a:effectLst>
                  <a:outerShdw blurRad="38100" dist="38100" dir="2700000" algn="tl">
                    <a:srgbClr val="000000">
                      <a:alpha val="43137"/>
                    </a:srgbClr>
                  </a:outerShdw>
                </a:effectLst>
                <a:latin typeface="Arial Black" pitchFamily="34" charset="0"/>
              </a:rPr>
              <a:t> </a:t>
            </a:r>
            <a:r>
              <a:rPr lang="ro-RO" sz="2200" b="1" i="1" dirty="0" smtClean="0">
                <a:solidFill>
                  <a:schemeClr val="tx1"/>
                </a:solidFill>
                <a:effectLst>
                  <a:outerShdw blurRad="38100" dist="38100" dir="2700000" algn="tl">
                    <a:srgbClr val="000000">
                      <a:alpha val="43137"/>
                    </a:srgbClr>
                  </a:outerShdw>
                </a:effectLst>
                <a:latin typeface="Arial Black" pitchFamily="34" charset="0"/>
              </a:rPr>
              <a:t>CU VÂRSTA SUB 18 ANI</a:t>
            </a: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22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2200" b="1" i="1" dirty="0">
              <a:solidFill>
                <a:schemeClr val="tx1"/>
              </a:solidFill>
              <a:effectLst>
                <a:outerShdw blurRad="38100" dist="38100" dir="2700000" algn="tl">
                  <a:srgbClr val="000000">
                    <a:alpha val="43137"/>
                  </a:srgbClr>
                </a:outerShdw>
              </a:effectLst>
              <a:latin typeface="Arial Black" pitchFamily="34" charset="0"/>
            </a:endParaRPr>
          </a:p>
        </p:txBody>
      </p:sp>
      <p:sp>
        <p:nvSpPr>
          <p:cNvPr id="3" name="Oval 2"/>
          <p:cNvSpPr/>
          <p:nvPr/>
        </p:nvSpPr>
        <p:spPr>
          <a:xfrm>
            <a:off x="250371" y="576942"/>
            <a:ext cx="8469086" cy="95794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o-RO"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ro-RO" sz="3600" b="1" i="1" dirty="0" smtClean="0">
              <a:solidFill>
                <a:schemeClr val="tx1"/>
              </a:solidFill>
              <a:effectLst>
                <a:outerShdw blurRad="38100" dist="38100" dir="2700000" algn="tl">
                  <a:srgbClr val="000000">
                    <a:alpha val="43137"/>
                  </a:srgbClr>
                </a:outerShdw>
              </a:effectLst>
              <a:latin typeface="Arial Black" pitchFamily="34" charset="0"/>
            </a:endParaRPr>
          </a:p>
          <a:p>
            <a:pPr algn="ctr"/>
            <a:r>
              <a:rPr lang="ro-RO" sz="3600" b="1" i="1" dirty="0" smtClean="0">
                <a:solidFill>
                  <a:schemeClr val="tx1"/>
                </a:solidFill>
                <a:effectLst>
                  <a:outerShdw blurRad="38100" dist="38100" dir="2700000" algn="tl">
                    <a:srgbClr val="000000">
                      <a:alpha val="43137"/>
                    </a:srgbClr>
                  </a:outerShdw>
                </a:effectLst>
                <a:latin typeface="Arial Black" pitchFamily="34" charset="0"/>
              </a:rPr>
              <a:t>ETAPA A </a:t>
            </a:r>
            <a:r>
              <a:rPr lang="en-US" sz="3600" b="1" i="1" dirty="0" smtClean="0">
                <a:solidFill>
                  <a:schemeClr val="tx1"/>
                </a:solidFill>
                <a:effectLst>
                  <a:outerShdw blurRad="38100" dist="38100" dir="2700000" algn="tl">
                    <a:srgbClr val="000000">
                      <a:alpha val="43137"/>
                    </a:srgbClr>
                  </a:outerShdw>
                </a:effectLst>
                <a:latin typeface="Arial Black" pitchFamily="34" charset="0"/>
              </a:rPr>
              <a:t>- </a:t>
            </a:r>
            <a:r>
              <a:rPr lang="ro-RO" sz="3600" b="1" i="1" dirty="0" smtClean="0">
                <a:solidFill>
                  <a:schemeClr val="tx1"/>
                </a:solidFill>
                <a:effectLst>
                  <a:outerShdw blurRad="38100" dist="38100" dir="2700000" algn="tl">
                    <a:srgbClr val="000000">
                      <a:alpha val="43137"/>
                    </a:srgbClr>
                  </a:outerShdw>
                </a:effectLst>
                <a:latin typeface="Arial Black" pitchFamily="34" charset="0"/>
              </a:rPr>
              <a:t>II</a:t>
            </a:r>
            <a:r>
              <a:rPr lang="en-US" sz="3600" b="1" i="1" dirty="0" smtClean="0">
                <a:solidFill>
                  <a:schemeClr val="tx1"/>
                </a:solidFill>
                <a:effectLst>
                  <a:outerShdw blurRad="38100" dist="38100" dir="2700000" algn="tl">
                    <a:srgbClr val="000000">
                      <a:alpha val="43137"/>
                    </a:srgbClr>
                  </a:outerShdw>
                </a:effectLst>
                <a:latin typeface="Arial Black" pitchFamily="34" charset="0"/>
              </a:rPr>
              <a:t>I – </a:t>
            </a:r>
            <a:r>
              <a:rPr lang="ro-RO" sz="3600" b="1" i="1" dirty="0" smtClean="0">
                <a:solidFill>
                  <a:schemeClr val="tx1"/>
                </a:solidFill>
                <a:effectLst>
                  <a:outerShdw blurRad="38100" dist="38100" dir="2700000" algn="tl">
                    <a:srgbClr val="000000">
                      <a:alpha val="43137"/>
                    </a:srgbClr>
                  </a:outerShdw>
                </a:effectLst>
                <a:latin typeface="Arial Black" pitchFamily="34" charset="0"/>
              </a:rPr>
              <a:t>A</a:t>
            </a:r>
          </a:p>
          <a:p>
            <a:pPr algn="ctr"/>
            <a:endParaRPr lang="ro-RO" sz="3600" b="1" i="1" dirty="0" smtClean="0">
              <a:solidFill>
                <a:schemeClr val="tx1"/>
              </a:solidFill>
              <a:effectLst>
                <a:outerShdw blurRad="38100" dist="38100" dir="2700000" algn="tl">
                  <a:srgbClr val="000000">
                    <a:alpha val="43137"/>
                  </a:srgbClr>
                </a:outerShdw>
              </a:effectLst>
              <a:latin typeface="Arial Black" pitchFamily="34" charset="0"/>
            </a:endParaRPr>
          </a:p>
          <a:p>
            <a:pPr algn="ctr"/>
            <a:endParaRPr lang="en-US" sz="3600" b="1" i="1" dirty="0" smtClean="0">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pull dir="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Words>
  <Application>Microsoft Office PowerPoint</Application>
  <PresentationFormat>Expunere pe ecran (16:9)</PresentationFormat>
  <Paragraphs>65</Paragraphs>
  <Slides>8</Slides>
  <Notes>1</Notes>
  <HiddenSlides>0</HiddenSlides>
  <MMClips>0</MMClips>
  <ScaleCrop>false</ScaleCrop>
  <HeadingPairs>
    <vt:vector size="4" baseType="variant">
      <vt:variant>
        <vt:lpstr>Temă</vt:lpstr>
      </vt:variant>
      <vt:variant>
        <vt:i4>1</vt:i4>
      </vt:variant>
      <vt:variant>
        <vt:lpstr>Titluri diapozitive</vt:lpstr>
      </vt:variant>
      <vt:variant>
        <vt:i4>8</vt:i4>
      </vt:variant>
    </vt:vector>
  </HeadingPairs>
  <TitlesOfParts>
    <vt:vector size="9" baseType="lpstr">
      <vt:lpstr>Office Theme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2021-01-15T07:59:02Z</dcterms:modified>
</cp:coreProperties>
</file>